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handoutMasterIdLst>
    <p:handoutMasterId r:id="rId165"/>
  </p:handoutMasterIdLst>
  <p:sldIdLst>
    <p:sldId id="263" r:id="rId2"/>
    <p:sldId id="407" r:id="rId3"/>
    <p:sldId id="438" r:id="rId4"/>
    <p:sldId id="333" r:id="rId5"/>
    <p:sldId id="334" r:id="rId6"/>
    <p:sldId id="335" r:id="rId7"/>
    <p:sldId id="386" r:id="rId8"/>
    <p:sldId id="404" r:id="rId9"/>
    <p:sldId id="385" r:id="rId10"/>
    <p:sldId id="452" r:id="rId11"/>
    <p:sldId id="453" r:id="rId12"/>
    <p:sldId id="256" r:id="rId13"/>
    <p:sldId id="273" r:id="rId14"/>
    <p:sldId id="269" r:id="rId15"/>
    <p:sldId id="270" r:id="rId16"/>
    <p:sldId id="274" r:id="rId17"/>
    <p:sldId id="275" r:id="rId18"/>
    <p:sldId id="439" r:id="rId19"/>
    <p:sldId id="276" r:id="rId20"/>
    <p:sldId id="271" r:id="rId21"/>
    <p:sldId id="277" r:id="rId22"/>
    <p:sldId id="278" r:id="rId23"/>
    <p:sldId id="279" r:id="rId24"/>
    <p:sldId id="514" r:id="rId25"/>
    <p:sldId id="419" r:id="rId26"/>
    <p:sldId id="420" r:id="rId27"/>
    <p:sldId id="421" r:id="rId28"/>
    <p:sldId id="280" r:id="rId29"/>
    <p:sldId id="281" r:id="rId30"/>
    <p:sldId id="282" r:id="rId31"/>
    <p:sldId id="448" r:id="rId32"/>
    <p:sldId id="283" r:id="rId33"/>
    <p:sldId id="284" r:id="rId34"/>
    <p:sldId id="285" r:id="rId35"/>
    <p:sldId id="358" r:id="rId36"/>
    <p:sldId id="359" r:id="rId37"/>
    <p:sldId id="360" r:id="rId38"/>
    <p:sldId id="361" r:id="rId39"/>
    <p:sldId id="362" r:id="rId40"/>
    <p:sldId id="363" r:id="rId41"/>
    <p:sldId id="364" r:id="rId42"/>
    <p:sldId id="365" r:id="rId43"/>
    <p:sldId id="367" r:id="rId44"/>
    <p:sldId id="368" r:id="rId45"/>
    <p:sldId id="369" r:id="rId46"/>
    <p:sldId id="370" r:id="rId47"/>
    <p:sldId id="371" r:id="rId48"/>
    <p:sldId id="375" r:id="rId49"/>
    <p:sldId id="376" r:id="rId50"/>
    <p:sldId id="372" r:id="rId51"/>
    <p:sldId id="373" r:id="rId52"/>
    <p:sldId id="374" r:id="rId53"/>
    <p:sldId id="387" r:id="rId54"/>
    <p:sldId id="457" r:id="rId55"/>
    <p:sldId id="458" r:id="rId56"/>
    <p:sldId id="459" r:id="rId57"/>
    <p:sldId id="267" r:id="rId58"/>
    <p:sldId id="287" r:id="rId59"/>
    <p:sldId id="288" r:id="rId60"/>
    <p:sldId id="289" r:id="rId61"/>
    <p:sldId id="290" r:id="rId62"/>
    <p:sldId id="462" r:id="rId63"/>
    <p:sldId id="463" r:id="rId64"/>
    <p:sldId id="464" r:id="rId65"/>
    <p:sldId id="465" r:id="rId66"/>
    <p:sldId id="299" r:id="rId67"/>
    <p:sldId id="297" r:id="rId68"/>
    <p:sldId id="303" r:id="rId69"/>
    <p:sldId id="301" r:id="rId70"/>
    <p:sldId id="302" r:id="rId71"/>
    <p:sldId id="300" r:id="rId72"/>
    <p:sldId id="304" r:id="rId73"/>
    <p:sldId id="298" r:id="rId74"/>
    <p:sldId id="306" r:id="rId75"/>
    <p:sldId id="307" r:id="rId76"/>
    <p:sldId id="308" r:id="rId77"/>
    <p:sldId id="316" r:id="rId78"/>
    <p:sldId id="317" r:id="rId79"/>
    <p:sldId id="318" r:id="rId80"/>
    <p:sldId id="321" r:id="rId81"/>
    <p:sldId id="322" r:id="rId82"/>
    <p:sldId id="323" r:id="rId83"/>
    <p:sldId id="324" r:id="rId84"/>
    <p:sldId id="466" r:id="rId85"/>
    <p:sldId id="326" r:id="rId86"/>
    <p:sldId id="327" r:id="rId87"/>
    <p:sldId id="328" r:id="rId88"/>
    <p:sldId id="329" r:id="rId89"/>
    <p:sldId id="330" r:id="rId90"/>
    <p:sldId id="495" r:id="rId91"/>
    <p:sldId id="496" r:id="rId92"/>
    <p:sldId id="497" r:id="rId93"/>
    <p:sldId id="493" r:id="rId94"/>
    <p:sldId id="468" r:id="rId95"/>
    <p:sldId id="336" r:id="rId96"/>
    <p:sldId id="350" r:id="rId97"/>
    <p:sldId id="356" r:id="rId98"/>
    <p:sldId id="397" r:id="rId99"/>
    <p:sldId id="491" r:id="rId100"/>
    <p:sldId id="490" r:id="rId101"/>
    <p:sldId id="492" r:id="rId102"/>
    <p:sldId id="487" r:id="rId103"/>
    <p:sldId id="512" r:id="rId104"/>
    <p:sldId id="513" r:id="rId105"/>
    <p:sldId id="502" r:id="rId106"/>
    <p:sldId id="503" r:id="rId107"/>
    <p:sldId id="510" r:id="rId108"/>
    <p:sldId id="511" r:id="rId109"/>
    <p:sldId id="488" r:id="rId110"/>
    <p:sldId id="494" r:id="rId111"/>
    <p:sldId id="357" r:id="rId112"/>
    <p:sldId id="399" r:id="rId113"/>
    <p:sldId id="467" r:id="rId114"/>
    <p:sldId id="395" r:id="rId115"/>
    <p:sldId id="515" r:id="rId116"/>
    <p:sldId id="516" r:id="rId117"/>
    <p:sldId id="506" r:id="rId118"/>
    <p:sldId id="507" r:id="rId119"/>
    <p:sldId id="508" r:id="rId120"/>
    <p:sldId id="509" r:id="rId121"/>
    <p:sldId id="424" r:id="rId122"/>
    <p:sldId id="425" r:id="rId123"/>
    <p:sldId id="426" r:id="rId124"/>
    <p:sldId id="427" r:id="rId125"/>
    <p:sldId id="428" r:id="rId126"/>
    <p:sldId id="396" r:id="rId127"/>
    <p:sldId id="402" r:id="rId128"/>
    <p:sldId id="504" r:id="rId129"/>
    <p:sldId id="440" r:id="rId130"/>
    <p:sldId id="441" r:id="rId131"/>
    <p:sldId id="442" r:id="rId132"/>
    <p:sldId id="443" r:id="rId133"/>
    <p:sldId id="444" r:id="rId134"/>
    <p:sldId id="445" r:id="rId135"/>
    <p:sldId id="446" r:id="rId136"/>
    <p:sldId id="447" r:id="rId137"/>
    <p:sldId id="384" r:id="rId138"/>
    <p:sldId id="429" r:id="rId139"/>
    <p:sldId id="403" r:id="rId140"/>
    <p:sldId id="501" r:id="rId141"/>
    <p:sldId id="434" r:id="rId142"/>
    <p:sldId id="435" r:id="rId143"/>
    <p:sldId id="436" r:id="rId144"/>
    <p:sldId id="437" r:id="rId145"/>
    <p:sldId id="460" r:id="rId146"/>
    <p:sldId id="469" r:id="rId147"/>
    <p:sldId id="470" r:id="rId148"/>
    <p:sldId id="471" r:id="rId149"/>
    <p:sldId id="472" r:id="rId150"/>
    <p:sldId id="473" r:id="rId151"/>
    <p:sldId id="474" r:id="rId152"/>
    <p:sldId id="475" r:id="rId153"/>
    <p:sldId id="476" r:id="rId154"/>
    <p:sldId id="477" r:id="rId155"/>
    <p:sldId id="479" r:id="rId156"/>
    <p:sldId id="480" r:id="rId157"/>
    <p:sldId id="481" r:id="rId158"/>
    <p:sldId id="482" r:id="rId159"/>
    <p:sldId id="483" r:id="rId160"/>
    <p:sldId id="484" r:id="rId161"/>
    <p:sldId id="485" r:id="rId162"/>
    <p:sldId id="486" r:id="rId16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78" autoAdjust="0"/>
    <p:restoredTop sz="94660"/>
  </p:normalViewPr>
  <p:slideViewPr>
    <p:cSldViewPr>
      <p:cViewPr>
        <p:scale>
          <a:sx n="80" d="100"/>
          <a:sy n="80" d="100"/>
        </p:scale>
        <p:origin x="-1560" y="-1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7BD1ABA3-B64B-43D6-8CE7-B120E954444C}" type="datetimeFigureOut">
              <a:rPr lang="en-US" smtClean="0"/>
              <a:t>10/15/2013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44B532BE-FEBF-4D16-93A9-39EDE85AC5A5}" type="slidenum">
              <a:rPr lang="en-US" smtClean="0"/>
              <a:t>‹#›</a:t>
            </a:fld>
            <a:endParaRPr lang="en-US"/>
          </a:p>
        </p:txBody>
      </p:sp>
    </p:spTree>
    <p:extLst>
      <p:ext uri="{BB962C8B-B14F-4D97-AF65-F5344CB8AC3E}">
        <p14:creationId xmlns:p14="http://schemas.microsoft.com/office/powerpoint/2010/main" val="2459793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4109479D-B013-4045-8CE2-68C709FBC93D}" type="datetimeFigureOut">
              <a:rPr lang="en-US" smtClean="0"/>
              <a:t>10/15/2013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17B86023-7483-4650-9D3D-E0C935EDF1D2}" type="slidenum">
              <a:rPr lang="en-US" smtClean="0"/>
              <a:t>‹#›</a:t>
            </a:fld>
            <a:endParaRPr lang="en-US"/>
          </a:p>
        </p:txBody>
      </p:sp>
    </p:spTree>
    <p:extLst>
      <p:ext uri="{BB962C8B-B14F-4D97-AF65-F5344CB8AC3E}">
        <p14:creationId xmlns:p14="http://schemas.microsoft.com/office/powerpoint/2010/main" val="74681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824" eaLnBrk="0" hangingPunct="0">
              <a:defRPr>
                <a:solidFill>
                  <a:schemeClr val="tx1"/>
                </a:solidFill>
                <a:latin typeface="Arial" pitchFamily="34" charset="0"/>
                <a:cs typeface="Arial" pitchFamily="34" charset="0"/>
              </a:defRPr>
            </a:lvl1pPr>
            <a:lvl2pPr marL="725187" indent="-278917" defTabSz="932824" eaLnBrk="0" hangingPunct="0">
              <a:defRPr>
                <a:solidFill>
                  <a:schemeClr val="tx1"/>
                </a:solidFill>
                <a:latin typeface="Arial" pitchFamily="34" charset="0"/>
                <a:cs typeface="Arial" pitchFamily="34" charset="0"/>
              </a:defRPr>
            </a:lvl2pPr>
            <a:lvl3pPr marL="1115670" indent="-223134" defTabSz="932824" eaLnBrk="0" hangingPunct="0">
              <a:defRPr>
                <a:solidFill>
                  <a:schemeClr val="tx1"/>
                </a:solidFill>
                <a:latin typeface="Arial" pitchFamily="34" charset="0"/>
                <a:cs typeface="Arial" pitchFamily="34" charset="0"/>
              </a:defRPr>
            </a:lvl3pPr>
            <a:lvl4pPr marL="1561938" indent="-223134" defTabSz="932824" eaLnBrk="0" hangingPunct="0">
              <a:defRPr>
                <a:solidFill>
                  <a:schemeClr val="tx1"/>
                </a:solidFill>
                <a:latin typeface="Arial" pitchFamily="34" charset="0"/>
                <a:cs typeface="Arial" pitchFamily="34" charset="0"/>
              </a:defRPr>
            </a:lvl4pPr>
            <a:lvl5pPr marL="2008206" indent="-223134" defTabSz="932824" eaLnBrk="0" hangingPunct="0">
              <a:defRPr>
                <a:solidFill>
                  <a:schemeClr val="tx1"/>
                </a:solidFill>
                <a:latin typeface="Arial" pitchFamily="34" charset="0"/>
                <a:cs typeface="Arial" pitchFamily="34" charset="0"/>
              </a:defRPr>
            </a:lvl5pPr>
            <a:lvl6pPr marL="2454474" indent="-223134" defTabSz="932824" eaLnBrk="0" fontAlgn="base" hangingPunct="0">
              <a:spcBef>
                <a:spcPct val="0"/>
              </a:spcBef>
              <a:spcAft>
                <a:spcPct val="0"/>
              </a:spcAft>
              <a:defRPr>
                <a:solidFill>
                  <a:schemeClr val="tx1"/>
                </a:solidFill>
                <a:latin typeface="Arial" pitchFamily="34" charset="0"/>
                <a:cs typeface="Arial" pitchFamily="34" charset="0"/>
              </a:defRPr>
            </a:lvl6pPr>
            <a:lvl7pPr marL="2900742" indent="-223134" defTabSz="932824" eaLnBrk="0" fontAlgn="base" hangingPunct="0">
              <a:spcBef>
                <a:spcPct val="0"/>
              </a:spcBef>
              <a:spcAft>
                <a:spcPct val="0"/>
              </a:spcAft>
              <a:defRPr>
                <a:solidFill>
                  <a:schemeClr val="tx1"/>
                </a:solidFill>
                <a:latin typeface="Arial" pitchFamily="34" charset="0"/>
                <a:cs typeface="Arial" pitchFamily="34" charset="0"/>
              </a:defRPr>
            </a:lvl7pPr>
            <a:lvl8pPr marL="3347010" indent="-223134" defTabSz="932824" eaLnBrk="0" fontAlgn="base" hangingPunct="0">
              <a:spcBef>
                <a:spcPct val="0"/>
              </a:spcBef>
              <a:spcAft>
                <a:spcPct val="0"/>
              </a:spcAft>
              <a:defRPr>
                <a:solidFill>
                  <a:schemeClr val="tx1"/>
                </a:solidFill>
                <a:latin typeface="Arial" pitchFamily="34" charset="0"/>
                <a:cs typeface="Arial" pitchFamily="34" charset="0"/>
              </a:defRPr>
            </a:lvl8pPr>
            <a:lvl9pPr marL="3793279" indent="-223134" defTabSz="93282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87FDE67-12CA-482F-998E-162DA029E8F3}" type="slidenum">
              <a:rPr lang="en-US" smtClean="0"/>
              <a:pPr eaLnBrk="1" hangingPunct="1"/>
              <a:t>24</a:t>
            </a:fld>
            <a:endParaRPr lang="en-US" smtClean="0"/>
          </a:p>
        </p:txBody>
      </p:sp>
      <p:sp>
        <p:nvSpPr>
          <p:cNvPr id="475139" name="Rectangle 2"/>
          <p:cNvSpPr>
            <a:spLocks noGrp="1" noRot="1" noChangeAspect="1" noChangeArrowheads="1" noTextEdit="1"/>
          </p:cNvSpPr>
          <p:nvPr>
            <p:ph type="sldImg"/>
          </p:nvPr>
        </p:nvSpPr>
        <p:spPr>
          <a:solidFill>
            <a:srgbClr val="FFFFFF"/>
          </a:solidFill>
          <a:ln/>
        </p:spPr>
      </p:sp>
      <p:sp>
        <p:nvSpPr>
          <p:cNvPr id="475140"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Arial" pitchFamily="34" charset="0"/>
                <a:cs typeface="Arial" pitchFamily="34" charset="0"/>
              </a:rPr>
              <a:t>Here you see part of the cell and it too is mostly biological water - however it is under the command of the extracellular fluid. This is where Marine Plasma has its most important effects in supplying nutrients and regulation.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529" indent="-294433">
              <a:defRPr>
                <a:solidFill>
                  <a:schemeClr val="tx1"/>
                </a:solidFill>
                <a:latin typeface="Calibri" pitchFamily="34" charset="0"/>
              </a:defRPr>
            </a:lvl2pPr>
            <a:lvl3pPr marL="1177737" indent="-235548">
              <a:defRPr>
                <a:solidFill>
                  <a:schemeClr val="tx1"/>
                </a:solidFill>
                <a:latin typeface="Calibri" pitchFamily="34" charset="0"/>
              </a:defRPr>
            </a:lvl3pPr>
            <a:lvl4pPr marL="1648832" indent="-235548">
              <a:defRPr>
                <a:solidFill>
                  <a:schemeClr val="tx1"/>
                </a:solidFill>
                <a:latin typeface="Calibri" pitchFamily="34" charset="0"/>
              </a:defRPr>
            </a:lvl4pPr>
            <a:lvl5pPr marL="2119927" indent="-235548">
              <a:defRPr>
                <a:solidFill>
                  <a:schemeClr val="tx1"/>
                </a:solidFill>
                <a:latin typeface="Calibri" pitchFamily="34" charset="0"/>
              </a:defRPr>
            </a:lvl5pPr>
            <a:lvl6pPr marL="2591021" indent="-235548" fontAlgn="base">
              <a:spcBef>
                <a:spcPct val="0"/>
              </a:spcBef>
              <a:spcAft>
                <a:spcPct val="0"/>
              </a:spcAft>
              <a:defRPr>
                <a:solidFill>
                  <a:schemeClr val="tx1"/>
                </a:solidFill>
                <a:latin typeface="Calibri" pitchFamily="34" charset="0"/>
              </a:defRPr>
            </a:lvl6pPr>
            <a:lvl7pPr marL="3062116" indent="-235548" fontAlgn="base">
              <a:spcBef>
                <a:spcPct val="0"/>
              </a:spcBef>
              <a:spcAft>
                <a:spcPct val="0"/>
              </a:spcAft>
              <a:defRPr>
                <a:solidFill>
                  <a:schemeClr val="tx1"/>
                </a:solidFill>
                <a:latin typeface="Calibri" pitchFamily="34" charset="0"/>
              </a:defRPr>
            </a:lvl7pPr>
            <a:lvl8pPr marL="3533211" indent="-235548" fontAlgn="base">
              <a:spcBef>
                <a:spcPct val="0"/>
              </a:spcBef>
              <a:spcAft>
                <a:spcPct val="0"/>
              </a:spcAft>
              <a:defRPr>
                <a:solidFill>
                  <a:schemeClr val="tx1"/>
                </a:solidFill>
                <a:latin typeface="Calibri" pitchFamily="34" charset="0"/>
              </a:defRPr>
            </a:lvl8pPr>
            <a:lvl9pPr marL="4004306" indent="-23554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F17A466-1790-41AD-89B2-D5040D04D6AF}" type="slidenum">
              <a:rPr lang="en-US"/>
              <a:pPr fontAlgn="base">
                <a:spcBef>
                  <a:spcPct val="0"/>
                </a:spcBef>
                <a:spcAft>
                  <a:spcPct val="0"/>
                </a:spcAft>
              </a:pPr>
              <a:t>119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824" eaLnBrk="0" hangingPunct="0">
              <a:defRPr>
                <a:solidFill>
                  <a:schemeClr val="tx1"/>
                </a:solidFill>
                <a:latin typeface="Arial" pitchFamily="34" charset="0"/>
                <a:cs typeface="Arial" pitchFamily="34" charset="0"/>
              </a:defRPr>
            </a:lvl1pPr>
            <a:lvl2pPr marL="725187" indent="-278917" defTabSz="932824" eaLnBrk="0" hangingPunct="0">
              <a:defRPr>
                <a:solidFill>
                  <a:schemeClr val="tx1"/>
                </a:solidFill>
                <a:latin typeface="Arial" pitchFamily="34" charset="0"/>
                <a:cs typeface="Arial" pitchFamily="34" charset="0"/>
              </a:defRPr>
            </a:lvl2pPr>
            <a:lvl3pPr marL="1115670" indent="-223134" defTabSz="932824" eaLnBrk="0" hangingPunct="0">
              <a:defRPr>
                <a:solidFill>
                  <a:schemeClr val="tx1"/>
                </a:solidFill>
                <a:latin typeface="Arial" pitchFamily="34" charset="0"/>
                <a:cs typeface="Arial" pitchFamily="34" charset="0"/>
              </a:defRPr>
            </a:lvl3pPr>
            <a:lvl4pPr marL="1561938" indent="-223134" defTabSz="932824" eaLnBrk="0" hangingPunct="0">
              <a:defRPr>
                <a:solidFill>
                  <a:schemeClr val="tx1"/>
                </a:solidFill>
                <a:latin typeface="Arial" pitchFamily="34" charset="0"/>
                <a:cs typeface="Arial" pitchFamily="34" charset="0"/>
              </a:defRPr>
            </a:lvl4pPr>
            <a:lvl5pPr marL="2008206" indent="-223134" defTabSz="932824" eaLnBrk="0" hangingPunct="0">
              <a:defRPr>
                <a:solidFill>
                  <a:schemeClr val="tx1"/>
                </a:solidFill>
                <a:latin typeface="Arial" pitchFamily="34" charset="0"/>
                <a:cs typeface="Arial" pitchFamily="34" charset="0"/>
              </a:defRPr>
            </a:lvl5pPr>
            <a:lvl6pPr marL="2454474" indent="-223134" defTabSz="932824" eaLnBrk="0" fontAlgn="base" hangingPunct="0">
              <a:spcBef>
                <a:spcPct val="0"/>
              </a:spcBef>
              <a:spcAft>
                <a:spcPct val="0"/>
              </a:spcAft>
              <a:defRPr>
                <a:solidFill>
                  <a:schemeClr val="tx1"/>
                </a:solidFill>
                <a:latin typeface="Arial" pitchFamily="34" charset="0"/>
                <a:cs typeface="Arial" pitchFamily="34" charset="0"/>
              </a:defRPr>
            </a:lvl6pPr>
            <a:lvl7pPr marL="2900742" indent="-223134" defTabSz="932824" eaLnBrk="0" fontAlgn="base" hangingPunct="0">
              <a:spcBef>
                <a:spcPct val="0"/>
              </a:spcBef>
              <a:spcAft>
                <a:spcPct val="0"/>
              </a:spcAft>
              <a:defRPr>
                <a:solidFill>
                  <a:schemeClr val="tx1"/>
                </a:solidFill>
                <a:latin typeface="Arial" pitchFamily="34" charset="0"/>
                <a:cs typeface="Arial" pitchFamily="34" charset="0"/>
              </a:defRPr>
            </a:lvl7pPr>
            <a:lvl8pPr marL="3347010" indent="-223134" defTabSz="932824" eaLnBrk="0" fontAlgn="base" hangingPunct="0">
              <a:spcBef>
                <a:spcPct val="0"/>
              </a:spcBef>
              <a:spcAft>
                <a:spcPct val="0"/>
              </a:spcAft>
              <a:defRPr>
                <a:solidFill>
                  <a:schemeClr val="tx1"/>
                </a:solidFill>
                <a:latin typeface="Arial" pitchFamily="34" charset="0"/>
                <a:cs typeface="Arial" pitchFamily="34" charset="0"/>
              </a:defRPr>
            </a:lvl8pPr>
            <a:lvl9pPr marL="3793279" indent="-223134" defTabSz="93282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D10E48E-1DC3-42DC-98F5-FF000A4E9E9C}" type="slidenum">
              <a:rPr lang="en-US" smtClean="0"/>
              <a:pPr eaLnBrk="1" hangingPunct="1"/>
              <a:t>124</a:t>
            </a:fld>
            <a:endParaRPr lang="en-US" dirty="0"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D87231-81BE-4768-AF8D-4245A06487F3}" type="datetimeFigureOut">
              <a:rPr lang="en-US" smtClean="0"/>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4117797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D87231-81BE-4768-AF8D-4245A06487F3}" type="datetimeFigureOut">
              <a:rPr lang="en-US" smtClean="0"/>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3701165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D87231-81BE-4768-AF8D-4245A06487F3}" type="datetimeFigureOut">
              <a:rPr lang="en-US" smtClean="0"/>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67735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D87231-81BE-4768-AF8D-4245A06487F3}" type="datetimeFigureOut">
              <a:rPr lang="en-US" smtClean="0"/>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399628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D87231-81BE-4768-AF8D-4245A06487F3}" type="datetimeFigureOut">
              <a:rPr lang="en-US" smtClean="0"/>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191228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D87231-81BE-4768-AF8D-4245A06487F3}" type="datetimeFigureOut">
              <a:rPr lang="en-US" smtClean="0"/>
              <a:t>10/15/2013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2665836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D87231-81BE-4768-AF8D-4245A06487F3}" type="datetimeFigureOut">
              <a:rPr lang="en-US" smtClean="0"/>
              <a:t>10/15/2013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187195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D87231-81BE-4768-AF8D-4245A06487F3}" type="datetimeFigureOut">
              <a:rPr lang="en-US" smtClean="0"/>
              <a:t>10/15/2013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1777109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87231-81BE-4768-AF8D-4245A06487F3}" type="datetimeFigureOut">
              <a:rPr lang="en-US" smtClean="0"/>
              <a:t>10/15/2013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165884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D87231-81BE-4768-AF8D-4245A06487F3}" type="datetimeFigureOut">
              <a:rPr lang="en-US" smtClean="0"/>
              <a:t>10/15/2013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2914293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D87231-81BE-4768-AF8D-4245A06487F3}" type="datetimeFigureOut">
              <a:rPr lang="en-US" smtClean="0"/>
              <a:t>10/15/2013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33BAF-1F0E-4DD3-BF3D-9EFC1D4A2856}" type="slidenum">
              <a:rPr lang="en-US" smtClean="0"/>
              <a:t>‹#›</a:t>
            </a:fld>
            <a:endParaRPr lang="en-US"/>
          </a:p>
        </p:txBody>
      </p:sp>
    </p:spTree>
    <p:extLst>
      <p:ext uri="{BB962C8B-B14F-4D97-AF65-F5344CB8AC3E}">
        <p14:creationId xmlns:p14="http://schemas.microsoft.com/office/powerpoint/2010/main" val="356338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87231-81BE-4768-AF8D-4245A06487F3}" type="datetimeFigureOut">
              <a:rPr lang="en-US" smtClean="0"/>
              <a:t>10/15/2013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33BAF-1F0E-4DD3-BF3D-9EFC1D4A2856}" type="slidenum">
              <a:rPr lang="en-US" smtClean="0"/>
              <a:t>‹#›</a:t>
            </a:fld>
            <a:endParaRPr lang="en-US"/>
          </a:p>
        </p:txBody>
      </p:sp>
    </p:spTree>
    <p:extLst>
      <p:ext uri="{BB962C8B-B14F-4D97-AF65-F5344CB8AC3E}">
        <p14:creationId xmlns:p14="http://schemas.microsoft.com/office/powerpoint/2010/main" val="44759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ncbi.nlm.nih.gov/sites/entrez?Db=pubmed&amp;Cmd=Search&amp;Term=%22de%20Peppo%20GM%22%5bAuthor%5d&amp;itool=EntrezSystem2.PEntrez.Pubmed.Pubmed_ResultsPanel.Pubmed_DiscoveryPanel.Pubmed_RVAbstractPlus" TargetMode="External"/><Relationship Id="rId2" Type="http://schemas.openxmlformats.org/officeDocument/2006/relationships/hyperlink" Target="http://www.ncbi.nlm.nih.gov/sites/entrez?Db=pubmed&amp;Cmd=Search&amp;Term=%22Dohan%20Ehrenfest%20DM%22%5bAuthor%5d&amp;itool=EntrezSystem2.PEntrez.Pubmed.Pubmed_ResultsPanel.Pubmed_DiscoveryPanel.Pubmed_RVAbstractPlus" TargetMode="Externa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www.ncbi.nlm.nih.gov/sites/entrez?Db=pubmed&amp;Cmd=Search&amp;Term=%22Sammartino%20G%22%5bAuthor%5d&amp;itool=EntrezSystem2.PEntrez.Pubmed.Pubmed_ResultsPanel.Pubmed_DiscoveryPanel.Pubmed_RVAbstractPlus" TargetMode="External"/><Relationship Id="rId4" Type="http://schemas.openxmlformats.org/officeDocument/2006/relationships/hyperlink" Target="http://www.ncbi.nlm.nih.gov/sites/entrez?Db=pubmed&amp;Cmd=Search&amp;Term=%22Doglioli%20P%22%5bAuthor%5d&amp;itool=EntrezSystem2.PEntrez.Pubmed.Pubmed_ResultsPanel.Pubmed_DiscoveryPanel.Pubmed_RVAbstractPlus"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OLE_LINK1"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2" Type="http://schemas.openxmlformats.org/officeDocument/2006/relationships/hyperlink" Target="http://www.intra-lock.com/"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healthiersmilesdental.com/" TargetMode="External"/><Relationship Id="rId2" Type="http://schemas.openxmlformats.org/officeDocument/2006/relationships/hyperlink" Target="mailto:Jawrestoration1@gmail.com" TargetMode="External"/><Relationship Id="rId1" Type="http://schemas.openxmlformats.org/officeDocument/2006/relationships/slideLayout" Target="../slideLayouts/slideLayout2.xml"/><Relationship Id="rId4" Type="http://schemas.openxmlformats.org/officeDocument/2006/relationships/hyperlink" Target="http://www.healthiersmilesimaging.com/"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hyperlink" Target="http://www.oapublishinglondon.com/article/512#1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FIRELITE:Bone%20Morphogenetic%20Proteins.doc!OLE_LINK2"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hyperlink" Target="http://www.oapublishinglondon.com/article/512#19" TargetMode="External"/><Relationship Id="rId2" Type="http://schemas.openxmlformats.org/officeDocument/2006/relationships/hyperlink" Target="http://www.oapublishinglondon.com/article/512#18"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hyperlink" Target="http://www.oapublishinglondon.com/article/512#13"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www.oapublishinglondon.com/article/512#21" TargetMode="External"/><Relationship Id="rId7" Type="http://schemas.openxmlformats.org/officeDocument/2006/relationships/hyperlink" Target="http://www.oapublishinglondon.com/article/512#25" TargetMode="External"/><Relationship Id="rId2" Type="http://schemas.openxmlformats.org/officeDocument/2006/relationships/hyperlink" Target="http://www.oapublishinglondon.com/article/512#20" TargetMode="External"/><Relationship Id="rId1" Type="http://schemas.openxmlformats.org/officeDocument/2006/relationships/slideLayout" Target="../slideLayouts/slideLayout2.xml"/><Relationship Id="rId6" Type="http://schemas.openxmlformats.org/officeDocument/2006/relationships/hyperlink" Target="http://www.oapublishinglondon.com/article/512#24" TargetMode="External"/><Relationship Id="rId5" Type="http://schemas.openxmlformats.org/officeDocument/2006/relationships/hyperlink" Target="http://www.oapublishinglondon.com/article/512#23" TargetMode="External"/><Relationship Id="rId4" Type="http://schemas.openxmlformats.org/officeDocument/2006/relationships/hyperlink" Target="http://www.oapublishinglondon.com/article/512#22"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www.oapublishinglondon.com/article/512#27" TargetMode="External"/><Relationship Id="rId2" Type="http://schemas.openxmlformats.org/officeDocument/2006/relationships/hyperlink" Target="http://www.oapublishinglondon.com/article/512#26" TargetMode="External"/><Relationship Id="rId1" Type="http://schemas.openxmlformats.org/officeDocument/2006/relationships/slideLayout" Target="../slideLayouts/slideLayout7.xml"/><Relationship Id="rId5" Type="http://schemas.openxmlformats.org/officeDocument/2006/relationships/hyperlink" Target="http://www.oapublishinglondon.com/article/512#29" TargetMode="External"/><Relationship Id="rId4" Type="http://schemas.openxmlformats.org/officeDocument/2006/relationships/hyperlink" Target="http://www.oapublishinglondon.com/article/512#28"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www.oapublishinglondon.com/article/512#34" TargetMode="External"/><Relationship Id="rId2" Type="http://schemas.openxmlformats.org/officeDocument/2006/relationships/hyperlink" Target="http://www.oapublishinglondon.com/article/512#33" TargetMode="External"/><Relationship Id="rId1" Type="http://schemas.openxmlformats.org/officeDocument/2006/relationships/slideLayout" Target="../slideLayouts/slideLayout2.xml"/><Relationship Id="rId4" Type="http://schemas.openxmlformats.org/officeDocument/2006/relationships/hyperlink" Target="http://www.oapublishinglondon.com/article/512#35"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oapublishinglondon.com/article/512#15" TargetMode="External"/><Relationship Id="rId2" Type="http://schemas.openxmlformats.org/officeDocument/2006/relationships/hyperlink" Target="http://www.oapublishinglondon.com/article/512#14" TargetMode="External"/><Relationship Id="rId1" Type="http://schemas.openxmlformats.org/officeDocument/2006/relationships/slideLayout" Target="../slideLayouts/slideLayout2.xml"/><Relationship Id="rId4" Type="http://schemas.openxmlformats.org/officeDocument/2006/relationships/hyperlink" Target="http://www.oapublishinglondon.com/article/512#16"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www.oapublishinglondon.com/article/512#37" TargetMode="External"/><Relationship Id="rId2" Type="http://schemas.openxmlformats.org/officeDocument/2006/relationships/hyperlink" Target="http://www.oapublishinglondon.com/article/512#36" TargetMode="External"/><Relationship Id="rId1" Type="http://schemas.openxmlformats.org/officeDocument/2006/relationships/slideLayout" Target="../slideLayouts/slideLayout2.xml"/><Relationship Id="rId6" Type="http://schemas.openxmlformats.org/officeDocument/2006/relationships/hyperlink" Target="http://www.oapublishinglondon.com/article/512#40" TargetMode="External"/><Relationship Id="rId5" Type="http://schemas.openxmlformats.org/officeDocument/2006/relationships/hyperlink" Target="http://www.oapublishinglondon.com/article/512#39" TargetMode="External"/><Relationship Id="rId4" Type="http://schemas.openxmlformats.org/officeDocument/2006/relationships/hyperlink" Target="http://www.oapublishinglondon.com/article/512#38"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www.oapublishinglondon.com/article/512#42" TargetMode="External"/><Relationship Id="rId2" Type="http://schemas.openxmlformats.org/officeDocument/2006/relationships/hyperlink" Target="http://www.oapublishinglondon.com/article/512#41"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hyperlink" Target="http://upload.wikimedia.org/wikipedia/commons/5/5f/Giant_platelets.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ncbi.nlm.nih.gov/sites/entrez?Db=pubmed&amp;Cmd=Search&amp;Term=%22de%20Peppo%20GM%22%5bAuthor%5d&amp;itool=EntrezSystem2.PEntrez.Pubmed.Pubmed_ResultsPanel.Pubmed_DiscoveryPanel.Pubmed_RVAbstractPlus" TargetMode="External"/><Relationship Id="rId2" Type="http://schemas.openxmlformats.org/officeDocument/2006/relationships/hyperlink" Target="http://www.ncbi.nlm.nih.gov/sites/entrez?Db=pubmed&amp;Cmd=Search&amp;Term=%22Dohan%20Ehrenfest%20DM%22%5bAuthor%5d&amp;itool=EntrezSystem2.PEntrez.Pubmed.Pubmed_ResultsPanel.Pubmed_DiscoveryPanel.Pubmed_RVAbstractPlus" TargetMode="External"/><Relationship Id="rId1" Type="http://schemas.openxmlformats.org/officeDocument/2006/relationships/slideLayout" Target="../slideLayouts/slideLayout6.xml"/><Relationship Id="rId6" Type="http://schemas.openxmlformats.org/officeDocument/2006/relationships/image" Target="../media/image11.gif"/><Relationship Id="rId5" Type="http://schemas.openxmlformats.org/officeDocument/2006/relationships/hyperlink" Target="http://www.ncbi.nlm.nih.gov/sites/entrez?Db=pubmed&amp;Cmd=Search&amp;Term=%22Sammartino%20G%22%5bAuthor%5d&amp;itool=EntrezSystem2.PEntrez.Pubmed.Pubmed_ResultsPanel.Pubmed_DiscoveryPanel.Pubmed_RVAbstractPlus" TargetMode="External"/><Relationship Id="rId4" Type="http://schemas.openxmlformats.org/officeDocument/2006/relationships/hyperlink" Target="http://www.ncbi.nlm.nih.gov/sites/entrez?Db=pubmed&amp;Cmd=Search&amp;Term=%22Doglioli%20P%22%5bAuthor%5d&amp;itool=EntrezSystem2.PEntrez.Pubmed.Pubmed_ResultsPanel.Pubmed_DiscoveryPanel.Pubmed_RVAbstractPlu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ooooe.net/issues?Vol=101" TargetMode="External"/><Relationship Id="rId2" Type="http://schemas.openxmlformats.org/officeDocument/2006/relationships/hyperlink" Target="http://www.ooooe.net/article/S1079-2104(05)00589-5/abstract" TargetMode="Externa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hyperlink" Target="http://www.ooooe.net/issues/contents?issue_key=S1079-2104(06)X0099-9"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ooooe.net/issues?Vol=101" TargetMode="External"/><Relationship Id="rId2" Type="http://schemas.openxmlformats.org/officeDocument/2006/relationships/hyperlink" Target="http://www.ooooe.net/article/S1079-2104(05)00589-5/abstract" TargetMode="Externa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upload.wikimedia.org/wikipedia/commons/7/73/Fibrin.png" TargetMode="External"/><Relationship Id="rId4" Type="http://schemas.openxmlformats.org/officeDocument/2006/relationships/hyperlink" Target="http://www.ooooe.net/issues/contents?issue_key=S1079-2104(06)X0099-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ooooe.net/issues?Vol=101" TargetMode="External"/><Relationship Id="rId2" Type="http://schemas.openxmlformats.org/officeDocument/2006/relationships/hyperlink" Target="http://www.ooooe.net/article/S1079-2104(05)00588-3/abstract" TargetMode="External"/><Relationship Id="rId1" Type="http://schemas.openxmlformats.org/officeDocument/2006/relationships/slideLayout" Target="../slideLayouts/slideLayout2.xml"/><Relationship Id="rId4" Type="http://schemas.openxmlformats.org/officeDocument/2006/relationships/hyperlink" Target="http://www.ooooe.net/issues/contents?issue_key=S1079-2104(06)X0099-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ncbi.nlm.nih.gov/pubmed/20868207" TargetMode="External"/><Relationship Id="rId2" Type="http://schemas.openxmlformats.org/officeDocument/2006/relationships/hyperlink" Target="http://ejcts.oxfordjournals.org/content/31/5/772.full" TargetMode="External"/><Relationship Id="rId1" Type="http://schemas.openxmlformats.org/officeDocument/2006/relationships/slideLayout" Target="../slideLayouts/slideLayout2.xml"/><Relationship Id="rId5" Type="http://schemas.openxmlformats.org/officeDocument/2006/relationships/hyperlink" Target="http://www.ncbi.nlm.nih.gov/pubmed/12041975" TargetMode="External"/><Relationship Id="rId4" Type="http://schemas.openxmlformats.org/officeDocument/2006/relationships/hyperlink" Target="http://www.perstat.com/bone16.pdf"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dentalxp.com/xperts/jchoukroun" TargetMode="External"/><Relationship Id="rId2" Type="http://schemas.openxmlformats.org/officeDocument/2006/relationships/hyperlink" Target="http://www.dentalxp.com/video/tissue-engineering-platelet-derived-1161789.aspx"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www.botiss.dk/download/prf/Classification_of_%20platelet_concentrates.pdf"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drsmithsite.weebly.com/uploads/5/4/5/4/5454101/prf_choukroun_overview_article.pdf"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209800"/>
          </a:xfrm>
        </p:spPr>
        <p:txBody>
          <a:bodyPr>
            <a:noAutofit/>
          </a:bodyPr>
          <a:lstStyle/>
          <a:p>
            <a:r>
              <a:rPr lang="en-US" sz="4800" b="1" i="1" dirty="0" smtClean="0">
                <a:latin typeface="Arial Narrow" pitchFamily="34" charset="0"/>
              </a:rPr>
              <a:t>Biological Regeneration With Autologous Fibrin Membranes and Growth Factors / PRF</a:t>
            </a:r>
            <a:endParaRPr lang="en-US" sz="4800" b="1" i="1" dirty="0">
              <a:latin typeface="Arial Narrow" pitchFamily="34" charset="0"/>
            </a:endParaRPr>
          </a:p>
        </p:txBody>
      </p:sp>
      <p:sp>
        <p:nvSpPr>
          <p:cNvPr id="3" name="Content Placeholder 2"/>
          <p:cNvSpPr>
            <a:spLocks noGrp="1"/>
          </p:cNvSpPr>
          <p:nvPr>
            <p:ph idx="1"/>
          </p:nvPr>
        </p:nvSpPr>
        <p:spPr>
          <a:xfrm>
            <a:off x="228600" y="2743199"/>
            <a:ext cx="8763000" cy="3505201"/>
          </a:xfrm>
        </p:spPr>
        <p:txBody>
          <a:bodyPr>
            <a:normAutofit/>
          </a:bodyPr>
          <a:lstStyle/>
          <a:p>
            <a:pPr marL="0" indent="0" algn="ctr">
              <a:buNone/>
            </a:pPr>
            <a:r>
              <a:rPr lang="en-US" sz="4000" dirty="0" smtClean="0"/>
              <a:t>Stephen R. Evans DDS, FAGD, AOSB, CCN</a:t>
            </a:r>
          </a:p>
          <a:p>
            <a:pPr marL="0" indent="0" algn="ctr">
              <a:buNone/>
            </a:pPr>
            <a:r>
              <a:rPr lang="en-US" sz="4000" dirty="0" smtClean="0"/>
              <a:t>October 13, 2013</a:t>
            </a:r>
          </a:p>
          <a:p>
            <a:pPr marL="0" indent="0" algn="ctr">
              <a:buNone/>
            </a:pPr>
            <a:r>
              <a:rPr lang="en-US" sz="4000" dirty="0" smtClean="0"/>
              <a:t>IABDM </a:t>
            </a:r>
          </a:p>
          <a:p>
            <a:pPr marL="0" indent="0" algn="ctr">
              <a:buNone/>
            </a:pPr>
            <a:r>
              <a:rPr lang="en-US" sz="4000" dirty="0" smtClean="0"/>
              <a:t>Houston, Texas</a:t>
            </a:r>
            <a:endParaRPr lang="en-US" sz="4000" dirty="0"/>
          </a:p>
        </p:txBody>
      </p:sp>
    </p:spTree>
    <p:extLst>
      <p:ext uri="{BB962C8B-B14F-4D97-AF65-F5344CB8AC3E}">
        <p14:creationId xmlns:p14="http://schemas.microsoft.com/office/powerpoint/2010/main" val="3924319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Systems Available</a:t>
            </a:r>
            <a:endParaRPr lang="en-US" b="1" dirty="0"/>
          </a:p>
        </p:txBody>
      </p:sp>
      <p:sp>
        <p:nvSpPr>
          <p:cNvPr id="3" name="Content Placeholder 2"/>
          <p:cNvSpPr>
            <a:spLocks noGrp="1"/>
          </p:cNvSpPr>
          <p:nvPr>
            <p:ph idx="1"/>
          </p:nvPr>
        </p:nvSpPr>
        <p:spPr>
          <a:xfrm>
            <a:off x="457200" y="1371600"/>
            <a:ext cx="8229600" cy="5334000"/>
          </a:xfrm>
        </p:spPr>
        <p:txBody>
          <a:bodyPr>
            <a:normAutofit fontScale="77500" lnSpcReduction="20000"/>
          </a:bodyPr>
          <a:lstStyle/>
          <a:p>
            <a:pPr marL="0" indent="0">
              <a:buNone/>
            </a:pPr>
            <a:r>
              <a:rPr lang="en-US" dirty="0" smtClean="0"/>
              <a:t>1. Platelet Rich Plasma </a:t>
            </a:r>
          </a:p>
          <a:p>
            <a:pPr marL="0" indent="0">
              <a:buNone/>
            </a:pPr>
            <a:r>
              <a:rPr lang="en-US" dirty="0" smtClean="0"/>
              <a:t>	PRP Cell Separator—Marx</a:t>
            </a:r>
          </a:p>
          <a:p>
            <a:pPr marL="0" indent="0">
              <a:buNone/>
            </a:pPr>
            <a:r>
              <a:rPr lang="en-US" dirty="0"/>
              <a:t>	PRGF—Endoret—</a:t>
            </a:r>
            <a:r>
              <a:rPr lang="en-US" dirty="0" err="1"/>
              <a:t>Anitua</a:t>
            </a:r>
            <a:r>
              <a:rPr lang="en-US" dirty="0"/>
              <a:t> </a:t>
            </a:r>
          </a:p>
          <a:p>
            <a:pPr marL="0" indent="0">
              <a:buNone/>
            </a:pPr>
            <a:r>
              <a:rPr lang="en-US" dirty="0" smtClean="0"/>
              <a:t>	</a:t>
            </a:r>
            <a:r>
              <a:rPr lang="en-US" dirty="0" err="1" smtClean="0"/>
              <a:t>Vivostat</a:t>
            </a:r>
            <a:endParaRPr lang="en-US" dirty="0"/>
          </a:p>
          <a:p>
            <a:pPr marL="0" indent="0">
              <a:buNone/>
            </a:pPr>
            <a:r>
              <a:rPr lang="en-US" dirty="0" smtClean="0"/>
              <a:t>	</a:t>
            </a:r>
          </a:p>
          <a:p>
            <a:pPr marL="0" indent="0">
              <a:buNone/>
            </a:pPr>
            <a:r>
              <a:rPr lang="en-US" dirty="0" smtClean="0"/>
              <a:t>2. Leukocyte Platelet Rich Plasma L-PRP</a:t>
            </a:r>
          </a:p>
          <a:p>
            <a:pPr marL="0" indent="0">
              <a:buNone/>
            </a:pPr>
            <a:r>
              <a:rPr lang="en-US" dirty="0" smtClean="0"/>
              <a:t>	</a:t>
            </a:r>
            <a:r>
              <a:rPr lang="en-US" dirty="0" err="1" smtClean="0"/>
              <a:t>Curasan</a:t>
            </a:r>
            <a:endParaRPr lang="en-US" dirty="0" smtClean="0"/>
          </a:p>
          <a:p>
            <a:pPr marL="0" indent="0">
              <a:buNone/>
            </a:pPr>
            <a:r>
              <a:rPr lang="en-US" dirty="0" smtClean="0"/>
              <a:t>	</a:t>
            </a:r>
            <a:r>
              <a:rPr lang="en-US" dirty="0" err="1" smtClean="0"/>
              <a:t>Regen</a:t>
            </a:r>
            <a:endParaRPr lang="en-US" dirty="0" smtClean="0"/>
          </a:p>
          <a:p>
            <a:pPr marL="0" indent="0">
              <a:buNone/>
            </a:pPr>
            <a:r>
              <a:rPr lang="en-US" dirty="0" smtClean="0"/>
              <a:t>	</a:t>
            </a:r>
            <a:r>
              <a:rPr lang="en-US" dirty="0" err="1" smtClean="0"/>
              <a:t>Plateltex</a:t>
            </a:r>
            <a:endParaRPr lang="en-US" dirty="0" smtClean="0"/>
          </a:p>
          <a:p>
            <a:pPr marL="0" indent="0">
              <a:buNone/>
            </a:pPr>
            <a:r>
              <a:rPr lang="en-US" dirty="0" smtClean="0"/>
              <a:t>	</a:t>
            </a:r>
            <a:r>
              <a:rPr lang="en-US" dirty="0" err="1" smtClean="0"/>
              <a:t>SmartPREP</a:t>
            </a:r>
            <a:endParaRPr lang="en-US" dirty="0" smtClean="0"/>
          </a:p>
          <a:p>
            <a:pPr marL="0" indent="0">
              <a:buNone/>
            </a:pPr>
            <a:r>
              <a:rPr lang="en-US" dirty="0" smtClean="0"/>
              <a:t>	PCCS</a:t>
            </a:r>
          </a:p>
          <a:p>
            <a:pPr marL="0" indent="0">
              <a:buNone/>
            </a:pPr>
            <a:r>
              <a:rPr lang="en-US" dirty="0" smtClean="0"/>
              <a:t>	Magellan</a:t>
            </a:r>
          </a:p>
          <a:p>
            <a:pPr marL="0" indent="0">
              <a:buNone/>
            </a:pPr>
            <a:r>
              <a:rPr lang="en-US" dirty="0" smtClean="0"/>
              <a:t>	GPSPRP</a:t>
            </a:r>
          </a:p>
          <a:p>
            <a:endParaRPr lang="en-US" dirty="0" smtClean="0"/>
          </a:p>
          <a:p>
            <a:endParaRPr lang="en-US" dirty="0" smtClean="0"/>
          </a:p>
          <a:p>
            <a:pPr marL="0" indent="0">
              <a:buNone/>
            </a:pPr>
            <a:endParaRPr lang="en-US" dirty="0" smtClean="0"/>
          </a:p>
          <a:p>
            <a:endParaRPr lang="en-US" dirty="0" smtClean="0"/>
          </a:p>
        </p:txBody>
      </p:sp>
    </p:spTree>
    <p:extLst>
      <p:ext uri="{BB962C8B-B14F-4D97-AF65-F5344CB8AC3E}">
        <p14:creationId xmlns:p14="http://schemas.microsoft.com/office/powerpoint/2010/main" val="1283149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fontScale="90000"/>
          </a:bodyPr>
          <a:lstStyle/>
          <a:p>
            <a:r>
              <a:rPr lang="en-US" b="1" dirty="0" smtClean="0">
                <a:latin typeface="Arial Narrow" panose="020B0606020202030204" pitchFamily="34" charset="0"/>
              </a:rPr>
              <a:t>How To Develop Effective Treatment Plans</a:t>
            </a:r>
            <a:endParaRPr lang="en-US" b="1" dirty="0">
              <a:latin typeface="Arial Narrow" panose="020B0606020202030204" pitchFamily="34" charset="0"/>
            </a:endParaRPr>
          </a:p>
        </p:txBody>
      </p:sp>
      <p:sp>
        <p:nvSpPr>
          <p:cNvPr id="3" name="Content Placeholder 2"/>
          <p:cNvSpPr>
            <a:spLocks noGrp="1"/>
          </p:cNvSpPr>
          <p:nvPr>
            <p:ph idx="1"/>
          </p:nvPr>
        </p:nvSpPr>
        <p:spPr>
          <a:xfrm>
            <a:off x="76200" y="914400"/>
            <a:ext cx="9067800" cy="5943600"/>
          </a:xfrm>
        </p:spPr>
        <p:txBody>
          <a:bodyPr>
            <a:normAutofit fontScale="85000" lnSpcReduction="10000"/>
          </a:bodyPr>
          <a:lstStyle/>
          <a:p>
            <a:pPr lvl="0"/>
            <a:r>
              <a:rPr lang="en-US" dirty="0"/>
              <a:t>Listen to the </a:t>
            </a:r>
            <a:r>
              <a:rPr lang="en-US" dirty="0" smtClean="0"/>
              <a:t>Patient and Understand Needs and Expectations</a:t>
            </a:r>
            <a:endParaRPr lang="en-US" dirty="0"/>
          </a:p>
          <a:p>
            <a:pPr lvl="0"/>
            <a:r>
              <a:rPr lang="en-US" dirty="0" smtClean="0"/>
              <a:t>Obtain Comprehensive Medical/Dental Health </a:t>
            </a:r>
            <a:r>
              <a:rPr lang="en-US" dirty="0"/>
              <a:t>History </a:t>
            </a:r>
          </a:p>
          <a:p>
            <a:pPr lvl="0"/>
            <a:r>
              <a:rPr lang="en-US" dirty="0" smtClean="0"/>
              <a:t>Conduct Comprehensive Oral and Physical Examination</a:t>
            </a:r>
            <a:endParaRPr lang="en-US" dirty="0"/>
          </a:p>
          <a:p>
            <a:r>
              <a:rPr lang="en-US" dirty="0"/>
              <a:t>Review and Analyze X-rays and 3 D Scan </a:t>
            </a:r>
          </a:p>
          <a:p>
            <a:pPr lvl="0"/>
            <a:r>
              <a:rPr lang="en-US" dirty="0" smtClean="0"/>
              <a:t>Evaluate Vitals and Other Assessment Methods Such As:</a:t>
            </a:r>
            <a:endParaRPr lang="en-US" dirty="0"/>
          </a:p>
          <a:p>
            <a:pPr lvl="1"/>
            <a:r>
              <a:rPr lang="en-US" dirty="0" smtClean="0"/>
              <a:t>Lab Results (SMA 20)</a:t>
            </a:r>
            <a:endParaRPr lang="en-US" dirty="0"/>
          </a:p>
          <a:p>
            <a:pPr lvl="1"/>
            <a:r>
              <a:rPr lang="en-US" dirty="0"/>
              <a:t>Biomodulator Assessments</a:t>
            </a:r>
          </a:p>
          <a:p>
            <a:pPr lvl="1"/>
            <a:r>
              <a:rPr lang="en-US" dirty="0"/>
              <a:t>Neo40 Saliva Test</a:t>
            </a:r>
          </a:p>
          <a:p>
            <a:pPr lvl="1"/>
            <a:r>
              <a:rPr lang="en-US" dirty="0" smtClean="0"/>
              <a:t>Thermography</a:t>
            </a:r>
            <a:endParaRPr lang="en-US" dirty="0"/>
          </a:p>
          <a:p>
            <a:pPr lvl="1"/>
            <a:r>
              <a:rPr lang="en-US" dirty="0"/>
              <a:t>Sonogram</a:t>
            </a:r>
          </a:p>
          <a:p>
            <a:pPr lvl="1"/>
            <a:r>
              <a:rPr lang="en-US" dirty="0"/>
              <a:t>Kinesiology</a:t>
            </a:r>
          </a:p>
          <a:p>
            <a:pPr lvl="1"/>
            <a:r>
              <a:rPr lang="en-US" dirty="0"/>
              <a:t>Electro </a:t>
            </a:r>
            <a:r>
              <a:rPr lang="en-US" dirty="0" smtClean="0"/>
              <a:t>Dermal Biofeedback</a:t>
            </a:r>
          </a:p>
          <a:p>
            <a:pPr lvl="1"/>
            <a:r>
              <a:rPr lang="en-US" dirty="0" smtClean="0"/>
              <a:t>Max </a:t>
            </a:r>
            <a:r>
              <a:rPr lang="en-US" dirty="0"/>
              <a:t>Pulse Cardiograph </a:t>
            </a:r>
            <a:r>
              <a:rPr lang="en-US" dirty="0" smtClean="0"/>
              <a:t>Assessments</a:t>
            </a:r>
          </a:p>
        </p:txBody>
      </p:sp>
    </p:spTree>
    <p:extLst>
      <p:ext uri="{BB962C8B-B14F-4D97-AF65-F5344CB8AC3E}">
        <p14:creationId xmlns:p14="http://schemas.microsoft.com/office/powerpoint/2010/main" val="36234022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46238"/>
          </a:xfrm>
        </p:spPr>
        <p:txBody>
          <a:bodyPr/>
          <a:lstStyle/>
          <a:p>
            <a:r>
              <a:rPr lang="en-US" b="1" dirty="0" smtClean="0"/>
              <a:t>Patient - Doctor Relationship</a:t>
            </a:r>
            <a:endParaRPr lang="en-US" b="1" dirty="0"/>
          </a:p>
        </p:txBody>
      </p:sp>
      <p:sp>
        <p:nvSpPr>
          <p:cNvPr id="3" name="Content Placeholder 2"/>
          <p:cNvSpPr>
            <a:spLocks noGrp="1"/>
          </p:cNvSpPr>
          <p:nvPr>
            <p:ph idx="1"/>
          </p:nvPr>
        </p:nvSpPr>
        <p:spPr>
          <a:xfrm>
            <a:off x="152400" y="990600"/>
            <a:ext cx="8915400" cy="5867400"/>
          </a:xfrm>
        </p:spPr>
        <p:txBody>
          <a:bodyPr>
            <a:normAutofit fontScale="25000" lnSpcReduction="20000"/>
          </a:bodyPr>
          <a:lstStyle/>
          <a:p>
            <a:pPr marL="0" lvl="0" indent="0">
              <a:buNone/>
            </a:pPr>
            <a:r>
              <a:rPr lang="en-US" sz="7200" dirty="0">
                <a:latin typeface="Arial Narrow" panose="020B0606020202030204" pitchFamily="34" charset="0"/>
              </a:rPr>
              <a:t>Promote the patients’ responsibility for influencing the body’s self-healing abilities </a:t>
            </a:r>
            <a:r>
              <a:rPr lang="en-US" sz="7200" dirty="0" smtClean="0">
                <a:latin typeface="Arial Narrow" panose="020B0606020202030204" pitchFamily="34" charset="0"/>
              </a:rPr>
              <a:t>–Patient Education</a:t>
            </a:r>
            <a:endParaRPr lang="en-US" sz="7200" dirty="0">
              <a:latin typeface="Arial Narrow" panose="020B0606020202030204" pitchFamily="34" charset="0"/>
            </a:endParaRPr>
          </a:p>
          <a:p>
            <a:pPr marL="0" lvl="0" indent="0">
              <a:buNone/>
            </a:pPr>
            <a:r>
              <a:rPr lang="en-US" sz="7200" dirty="0">
                <a:latin typeface="Arial Narrow" panose="020B0606020202030204" pitchFamily="34" charset="0"/>
              </a:rPr>
              <a:t>Emphasize effective communication between patient and health care </a:t>
            </a:r>
            <a:r>
              <a:rPr lang="en-US" sz="7200" dirty="0" smtClean="0">
                <a:latin typeface="Arial Narrow" panose="020B0606020202030204" pitchFamily="34" charset="0"/>
              </a:rPr>
              <a:t>provider –Informed Consent </a:t>
            </a:r>
            <a:endParaRPr lang="en-US" sz="7200" dirty="0">
              <a:latin typeface="Arial Narrow" panose="020B0606020202030204" pitchFamily="34" charset="0"/>
            </a:endParaRPr>
          </a:p>
          <a:p>
            <a:pPr marL="0" lvl="0" indent="0">
              <a:buNone/>
            </a:pPr>
            <a:r>
              <a:rPr lang="en-US" sz="7200" dirty="0">
                <a:latin typeface="Arial Narrow" panose="020B0606020202030204" pitchFamily="34" charset="0"/>
              </a:rPr>
              <a:t>Build trust and promote integration between health care </a:t>
            </a:r>
            <a:r>
              <a:rPr lang="en-US" sz="7200" dirty="0" smtClean="0">
                <a:latin typeface="Arial Narrow" panose="020B0606020202030204" pitchFamily="34" charset="0"/>
              </a:rPr>
              <a:t>providers—Treatment Plans</a:t>
            </a:r>
          </a:p>
          <a:p>
            <a:pPr marL="0" lvl="0" indent="0">
              <a:buNone/>
            </a:pPr>
            <a:r>
              <a:rPr lang="en-US" sz="7200" dirty="0" smtClean="0">
                <a:latin typeface="Arial Narrow" panose="020B0606020202030204" pitchFamily="34" charset="0"/>
              </a:rPr>
              <a:t>Emphasize </a:t>
            </a:r>
            <a:r>
              <a:rPr lang="en-US" sz="7200" dirty="0">
                <a:latin typeface="Arial Narrow" panose="020B0606020202030204" pitchFamily="34" charset="0"/>
              </a:rPr>
              <a:t>self-care and empowerment of the patient in the healing </a:t>
            </a:r>
            <a:r>
              <a:rPr lang="en-US" sz="7200" dirty="0" smtClean="0">
                <a:latin typeface="Arial Narrow" panose="020B0606020202030204" pitchFamily="34" charset="0"/>
              </a:rPr>
              <a:t>process—Pre and Post Care Agreements.</a:t>
            </a:r>
            <a:endParaRPr lang="en-US" sz="7200" dirty="0">
              <a:latin typeface="Arial Narrow" panose="020B0606020202030204" pitchFamily="34" charset="0"/>
            </a:endParaRPr>
          </a:p>
          <a:p>
            <a:pPr marL="0" lvl="0" indent="0">
              <a:buNone/>
            </a:pPr>
            <a:r>
              <a:rPr lang="en-US" sz="7200" dirty="0">
                <a:latin typeface="Arial Narrow" panose="020B0606020202030204" pitchFamily="34" charset="0"/>
              </a:rPr>
              <a:t>Recognize mind, body, and spirit as interactive and inseparable</a:t>
            </a:r>
            <a:r>
              <a:rPr lang="en-US" sz="7200" dirty="0" smtClean="0">
                <a:latin typeface="Arial Narrow" panose="020B0606020202030204" pitchFamily="34" charset="0"/>
              </a:rPr>
              <a:t>. </a:t>
            </a:r>
            <a:endParaRPr lang="en-US" sz="7200" dirty="0">
              <a:latin typeface="Arial Narrow" panose="020B0606020202030204" pitchFamily="34" charset="0"/>
            </a:endParaRPr>
          </a:p>
          <a:p>
            <a:pPr marL="0" lvl="0" indent="0">
              <a:buNone/>
            </a:pPr>
            <a:r>
              <a:rPr lang="en-US" sz="7200" dirty="0">
                <a:latin typeface="Arial Narrow" panose="020B0606020202030204" pitchFamily="34" charset="0"/>
              </a:rPr>
              <a:t>Address underlying causes of illness rather than just treating symptoms—-including emotional, environmental, and spiritual factors—rather than just its clinical manifestations.</a:t>
            </a:r>
          </a:p>
          <a:p>
            <a:pPr marL="0" lvl="0" indent="0">
              <a:buNone/>
            </a:pPr>
            <a:r>
              <a:rPr lang="en-US" sz="7200" dirty="0">
                <a:latin typeface="Arial Narrow" panose="020B0606020202030204" pitchFamily="34" charset="0"/>
              </a:rPr>
              <a:t>Prevent ill health by achieving and maintaining balance and harmony with the psychosocial and physical environment.</a:t>
            </a:r>
          </a:p>
          <a:p>
            <a:pPr marL="0" lvl="0" indent="0">
              <a:buNone/>
            </a:pPr>
            <a:r>
              <a:rPr lang="en-US" sz="7200" dirty="0">
                <a:latin typeface="Arial Narrow" panose="020B0606020202030204" pitchFamily="34" charset="0"/>
              </a:rPr>
              <a:t>Enhance wellness with optimal </a:t>
            </a:r>
            <a:r>
              <a:rPr lang="en-US" sz="7200" dirty="0" smtClean="0">
                <a:latin typeface="Arial Narrow" panose="020B0606020202030204" pitchFamily="34" charset="0"/>
              </a:rPr>
              <a:t>assimilation of nutrition and elimination of toxins.</a:t>
            </a:r>
            <a:endParaRPr lang="en-US" sz="7200" dirty="0">
              <a:latin typeface="Arial Narrow" panose="020B0606020202030204" pitchFamily="34" charset="0"/>
            </a:endParaRPr>
          </a:p>
          <a:p>
            <a:pPr marL="0" lvl="0" indent="0">
              <a:buNone/>
            </a:pPr>
            <a:r>
              <a:rPr lang="en-US" sz="7200" dirty="0">
                <a:latin typeface="Arial Narrow" panose="020B0606020202030204" pitchFamily="34" charset="0"/>
              </a:rPr>
              <a:t>Enhance wellness </a:t>
            </a:r>
            <a:r>
              <a:rPr lang="en-US" sz="7200" dirty="0" smtClean="0">
                <a:latin typeface="Arial Narrow" panose="020B0606020202030204" pitchFamily="34" charset="0"/>
              </a:rPr>
              <a:t>through </a:t>
            </a:r>
            <a:r>
              <a:rPr lang="en-US" sz="7200" dirty="0" err="1" smtClean="0">
                <a:latin typeface="Arial Narrow" panose="020B0606020202030204" pitchFamily="34" charset="0"/>
              </a:rPr>
              <a:t>approptiate</a:t>
            </a:r>
            <a:r>
              <a:rPr lang="en-US" sz="7200" dirty="0" smtClean="0">
                <a:latin typeface="Arial Narrow" panose="020B0606020202030204" pitchFamily="34" charset="0"/>
              </a:rPr>
              <a:t> exercise</a:t>
            </a:r>
            <a:r>
              <a:rPr lang="en-US" sz="7200" dirty="0">
                <a:latin typeface="Arial Narrow" panose="020B0606020202030204" pitchFamily="34" charset="0"/>
              </a:rPr>
              <a:t>, and a reduced-stress lifestyle.</a:t>
            </a:r>
          </a:p>
          <a:p>
            <a:pPr marL="0" lvl="0" indent="0">
              <a:buNone/>
            </a:pPr>
            <a:r>
              <a:rPr lang="en-US" sz="7200" dirty="0">
                <a:latin typeface="Arial Narrow" panose="020B0606020202030204" pitchFamily="34" charset="0"/>
              </a:rPr>
              <a:t>Individualize treatment particular to the patient, rather than focusing on the disease condition.</a:t>
            </a:r>
          </a:p>
          <a:p>
            <a:pPr marL="0" lvl="0" indent="0">
              <a:buNone/>
            </a:pPr>
            <a:r>
              <a:rPr lang="en-US" sz="7200" dirty="0">
                <a:latin typeface="Arial Narrow" panose="020B0606020202030204" pitchFamily="34" charset="0"/>
              </a:rPr>
              <a:t>Emphasize the use of natural non-pharmaceutical substances or minimally invasive techniques in the care of the patient.</a:t>
            </a:r>
          </a:p>
          <a:p>
            <a:pPr marL="0" lvl="0" indent="0">
              <a:buNone/>
            </a:pPr>
            <a:r>
              <a:rPr lang="en-US" sz="7200" dirty="0">
                <a:latin typeface="Arial Narrow" panose="020B0606020202030204" pitchFamily="34" charset="0"/>
              </a:rPr>
              <a:t>Appreciate the electromagnetic and energetic nature of the human organism </a:t>
            </a:r>
          </a:p>
          <a:p>
            <a:pPr marL="0" lvl="0" indent="0">
              <a:buNone/>
            </a:pPr>
            <a:r>
              <a:rPr lang="en-US" sz="7200" dirty="0">
                <a:latin typeface="Arial Narrow" panose="020B0606020202030204" pitchFamily="34" charset="0"/>
              </a:rPr>
              <a:t>Recognize the importance of vitality, energy, voltage in healing using the Biomodulator and </a:t>
            </a:r>
            <a:r>
              <a:rPr lang="en-US" sz="7200" dirty="0" err="1" smtClean="0">
                <a:latin typeface="Arial Narrow" panose="020B0606020202030204" pitchFamily="34" charset="0"/>
              </a:rPr>
              <a:t>Biotransducer</a:t>
            </a:r>
            <a:r>
              <a:rPr lang="en-US" sz="7200" dirty="0" smtClean="0">
                <a:latin typeface="Arial Narrow" panose="020B0606020202030204" pitchFamily="34" charset="0"/>
              </a:rPr>
              <a:t> and other technology / therapy available to the patient.</a:t>
            </a:r>
            <a:endParaRPr lang="en-US" sz="7200" dirty="0">
              <a:latin typeface="Arial Narrow" panose="020B0606020202030204" pitchFamily="34" charset="0"/>
            </a:endParaRPr>
          </a:p>
          <a:p>
            <a:pPr marL="0" lvl="0" indent="0">
              <a:buNone/>
            </a:pPr>
            <a:r>
              <a:rPr lang="en-US" sz="7200" dirty="0">
                <a:latin typeface="Arial Narrow" panose="020B0606020202030204" pitchFamily="34" charset="0"/>
              </a:rPr>
              <a:t>Appreciate the importance of intuitive awareness and the individual’s unique experiences in determining pathways to healing.</a:t>
            </a:r>
          </a:p>
          <a:p>
            <a:pPr marL="0" lvl="0" indent="0">
              <a:buNone/>
            </a:pPr>
            <a:r>
              <a:rPr lang="en-US" sz="7200" dirty="0">
                <a:latin typeface="Arial Narrow" panose="020B0606020202030204" pitchFamily="34" charset="0"/>
              </a:rPr>
              <a:t>Acknowledge the healing journey and that the return to wholeness can be a subtle, gentle and</a:t>
            </a:r>
          </a:p>
          <a:p>
            <a:pPr marL="0" indent="0">
              <a:buNone/>
            </a:pPr>
            <a:r>
              <a:rPr lang="en-US" sz="7200" dirty="0">
                <a:latin typeface="Arial Narrow" panose="020B0606020202030204" pitchFamily="34" charset="0"/>
              </a:rPr>
              <a:t>gradual, developmental process.</a:t>
            </a:r>
          </a:p>
          <a:p>
            <a:endParaRPr lang="en-US" dirty="0"/>
          </a:p>
        </p:txBody>
      </p:sp>
    </p:spTree>
    <p:extLst>
      <p:ext uri="{BB962C8B-B14F-4D97-AF65-F5344CB8AC3E}">
        <p14:creationId xmlns:p14="http://schemas.microsoft.com/office/powerpoint/2010/main" val="40919423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Risk or Predisposing Factors</a:t>
            </a:r>
            <a:endParaRPr lang="en-US" b="1" dirty="0"/>
          </a:p>
        </p:txBody>
      </p:sp>
      <p:sp>
        <p:nvSpPr>
          <p:cNvPr id="3" name="Content Placeholder 2"/>
          <p:cNvSpPr>
            <a:spLocks noGrp="1"/>
          </p:cNvSpPr>
          <p:nvPr>
            <p:ph idx="1"/>
          </p:nvPr>
        </p:nvSpPr>
        <p:spPr>
          <a:xfrm>
            <a:off x="228600" y="1371600"/>
            <a:ext cx="8763000" cy="5181600"/>
          </a:xfrm>
        </p:spPr>
        <p:txBody>
          <a:bodyPr>
            <a:normAutofit fontScale="85000" lnSpcReduction="20000"/>
          </a:bodyPr>
          <a:lstStyle/>
          <a:p>
            <a:r>
              <a:rPr lang="en-US" dirty="0" smtClean="0">
                <a:latin typeface="Arial Narrow" panose="020B0606020202030204" pitchFamily="34" charset="0"/>
              </a:rPr>
              <a:t>Pressure (Review Pressure Articles)</a:t>
            </a:r>
          </a:p>
          <a:p>
            <a:r>
              <a:rPr lang="en-US" dirty="0" smtClean="0">
                <a:latin typeface="Arial Narrow" panose="020B0606020202030204" pitchFamily="34" charset="0"/>
              </a:rPr>
              <a:t>Smoking Has Increased Hematocrit </a:t>
            </a:r>
          </a:p>
          <a:p>
            <a:r>
              <a:rPr lang="en-US" dirty="0" smtClean="0">
                <a:latin typeface="Arial Narrow" panose="020B0606020202030204" pitchFamily="34" charset="0"/>
              </a:rPr>
              <a:t>Diabetes</a:t>
            </a:r>
          </a:p>
          <a:p>
            <a:r>
              <a:rPr lang="en-US" dirty="0" smtClean="0">
                <a:latin typeface="Arial Narrow" panose="020B0606020202030204" pitchFamily="34" charset="0"/>
              </a:rPr>
              <a:t>High LDL—Fatty Fibrin Matrix—Decreases Vitamin D, E, </a:t>
            </a:r>
            <a:r>
              <a:rPr lang="en-US" dirty="0" err="1" smtClean="0">
                <a:latin typeface="Arial Narrow" panose="020B0606020202030204" pitchFamily="34" charset="0"/>
              </a:rPr>
              <a:t>Osteogenesis</a:t>
            </a:r>
            <a:r>
              <a:rPr lang="en-US" dirty="0" smtClean="0">
                <a:latin typeface="Arial Narrow" panose="020B0606020202030204" pitchFamily="34" charset="0"/>
              </a:rPr>
              <a:t>* </a:t>
            </a:r>
          </a:p>
          <a:p>
            <a:r>
              <a:rPr lang="en-US" dirty="0" smtClean="0">
                <a:latin typeface="Arial Narrow" panose="020B0606020202030204" pitchFamily="34" charset="0"/>
              </a:rPr>
              <a:t>High Triglycerides </a:t>
            </a:r>
          </a:p>
          <a:p>
            <a:r>
              <a:rPr lang="en-US" dirty="0" smtClean="0">
                <a:latin typeface="Arial Narrow" panose="020B0606020202030204" pitchFamily="34" charset="0"/>
              </a:rPr>
              <a:t>Women Usually have a Lower Hematocrit</a:t>
            </a:r>
          </a:p>
          <a:p>
            <a:r>
              <a:rPr lang="en-US" dirty="0" smtClean="0">
                <a:latin typeface="Arial Narrow" panose="020B0606020202030204" pitchFamily="34" charset="0"/>
              </a:rPr>
              <a:t>Poor Nutritional Intake</a:t>
            </a:r>
          </a:p>
          <a:p>
            <a:r>
              <a:rPr lang="en-US" dirty="0" smtClean="0">
                <a:latin typeface="Arial Narrow" panose="020B0606020202030204" pitchFamily="34" charset="0"/>
              </a:rPr>
              <a:t>Bisphosphonate Therapy</a:t>
            </a:r>
          </a:p>
          <a:p>
            <a:r>
              <a:rPr lang="en-US" dirty="0" smtClean="0">
                <a:latin typeface="Arial Narrow" panose="020B0606020202030204" pitchFamily="34" charset="0"/>
              </a:rPr>
              <a:t>Saliva Contamination</a:t>
            </a:r>
          </a:p>
          <a:p>
            <a:r>
              <a:rPr lang="en-US" dirty="0" smtClean="0">
                <a:latin typeface="Arial Narrow" panose="020B0606020202030204" pitchFamily="34" charset="0"/>
              </a:rPr>
              <a:t>Excellent At Home Oral Hygiene </a:t>
            </a:r>
          </a:p>
          <a:p>
            <a:r>
              <a:rPr lang="en-US" dirty="0" smtClean="0">
                <a:latin typeface="Arial Narrow" panose="020B0606020202030204" pitchFamily="34" charset="0"/>
              </a:rPr>
              <a:t>Pre-Surgical Oral Hygiene </a:t>
            </a:r>
          </a:p>
          <a:p>
            <a:endParaRPr lang="en-US" dirty="0"/>
          </a:p>
        </p:txBody>
      </p:sp>
    </p:spTree>
    <p:extLst>
      <p:ext uri="{BB962C8B-B14F-4D97-AF65-F5344CB8AC3E}">
        <p14:creationId xmlns:p14="http://schemas.microsoft.com/office/powerpoint/2010/main" val="21015180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Autofit/>
          </a:bodyPr>
          <a:lstStyle/>
          <a:p>
            <a:r>
              <a:rPr lang="en-US" sz="3600" b="1" dirty="0" err="1">
                <a:latin typeface="Arial Narrow" pitchFamily="34" charset="0"/>
              </a:rPr>
              <a:t>Histopathologic</a:t>
            </a:r>
            <a:r>
              <a:rPr lang="en-US" sz="3600" b="1" dirty="0">
                <a:latin typeface="Arial Narrow" pitchFamily="34" charset="0"/>
              </a:rPr>
              <a:t> findings in bone from edentulous alveolar ridges: </a:t>
            </a:r>
            <a:r>
              <a:rPr lang="en-US" sz="3600" b="1" dirty="0" smtClean="0">
                <a:latin typeface="Arial Narrow" pitchFamily="34" charset="0"/>
              </a:rPr>
              <a:t/>
            </a:r>
            <a:br>
              <a:rPr lang="en-US" sz="3600" b="1" dirty="0" smtClean="0">
                <a:latin typeface="Arial Narrow" pitchFamily="34" charset="0"/>
              </a:rPr>
            </a:br>
            <a:r>
              <a:rPr lang="en-US" sz="3600" b="1" dirty="0" smtClean="0">
                <a:latin typeface="Arial Narrow" pitchFamily="34" charset="0"/>
              </a:rPr>
              <a:t>A </a:t>
            </a:r>
            <a:r>
              <a:rPr lang="en-US" sz="3600" b="1" dirty="0">
                <a:latin typeface="Arial Narrow" pitchFamily="34" charset="0"/>
              </a:rPr>
              <a:t>Role </a:t>
            </a:r>
            <a:r>
              <a:rPr lang="en-US" sz="3600" b="1" dirty="0" smtClean="0">
                <a:latin typeface="Arial Narrow" pitchFamily="34" charset="0"/>
              </a:rPr>
              <a:t>in Osteonecrosis </a:t>
            </a:r>
            <a:r>
              <a:rPr lang="en-US" sz="3600" b="1" dirty="0">
                <a:latin typeface="Arial Narrow" pitchFamily="34" charset="0"/>
              </a:rPr>
              <a:t>of the Jaws?</a:t>
            </a:r>
          </a:p>
        </p:txBody>
      </p:sp>
      <p:sp>
        <p:nvSpPr>
          <p:cNvPr id="3" name="Content Placeholder 2"/>
          <p:cNvSpPr>
            <a:spLocks noGrp="1"/>
          </p:cNvSpPr>
          <p:nvPr>
            <p:ph idx="1"/>
          </p:nvPr>
        </p:nvSpPr>
        <p:spPr>
          <a:xfrm>
            <a:off x="457200" y="2133600"/>
            <a:ext cx="8229600" cy="3992563"/>
          </a:xfrm>
        </p:spPr>
        <p:txBody>
          <a:bodyPr/>
          <a:lstStyle/>
          <a:p>
            <a:r>
              <a:rPr lang="en-US" dirty="0"/>
              <a:t>James D. </a:t>
            </a:r>
            <a:r>
              <a:rPr lang="en-US" dirty="0" err="1" smtClean="0"/>
              <a:t>Kassolis</a:t>
            </a:r>
            <a:r>
              <a:rPr lang="en-US" dirty="0"/>
              <a:t>,</a:t>
            </a:r>
            <a:r>
              <a:rPr lang="en-US" dirty="0" smtClean="0"/>
              <a:t> </a:t>
            </a:r>
            <a:r>
              <a:rPr lang="en-US" dirty="0"/>
              <a:t>Mark </a:t>
            </a:r>
            <a:r>
              <a:rPr lang="en-US" dirty="0" err="1" smtClean="0"/>
              <a:t>Scheper</a:t>
            </a:r>
            <a:r>
              <a:rPr lang="en-US" dirty="0" smtClean="0"/>
              <a:t>,  </a:t>
            </a:r>
            <a:r>
              <a:rPr lang="en-US" dirty="0"/>
              <a:t>Bruno </a:t>
            </a:r>
            <a:r>
              <a:rPr lang="en-US" dirty="0" err="1"/>
              <a:t>Jham</a:t>
            </a:r>
            <a:r>
              <a:rPr lang="en-US" dirty="0"/>
              <a:t> </a:t>
            </a:r>
            <a:r>
              <a:rPr lang="en-US" dirty="0" smtClean="0"/>
              <a:t>Mark </a:t>
            </a:r>
            <a:r>
              <a:rPr lang="en-US" dirty="0"/>
              <a:t>A. </a:t>
            </a:r>
            <a:r>
              <a:rPr lang="en-US" dirty="0" smtClean="0"/>
              <a:t>Reynolds</a:t>
            </a:r>
            <a:endParaRPr lang="en-US" dirty="0"/>
          </a:p>
          <a:p>
            <a:r>
              <a:rPr lang="en-US" dirty="0" smtClean="0"/>
              <a:t>Department </a:t>
            </a:r>
            <a:r>
              <a:rPr lang="en-US" dirty="0"/>
              <a:t>of Periodontics, University of Maryland, Dental School, Baltimore, MD, </a:t>
            </a:r>
            <a:r>
              <a:rPr lang="en-US" dirty="0" smtClean="0"/>
              <a:t>USA</a:t>
            </a:r>
          </a:p>
          <a:p>
            <a:r>
              <a:rPr lang="en-US" dirty="0" smtClean="0"/>
              <a:t>Department </a:t>
            </a:r>
            <a:r>
              <a:rPr lang="en-US" dirty="0"/>
              <a:t>of Oncology and Diagnostic Sciences, University of Maryland, Dental School, Baltimore, MD, USA</a:t>
            </a:r>
          </a:p>
        </p:txBody>
      </p:sp>
    </p:spTree>
    <p:extLst>
      <p:ext uri="{BB962C8B-B14F-4D97-AF65-F5344CB8AC3E}">
        <p14:creationId xmlns:p14="http://schemas.microsoft.com/office/powerpoint/2010/main" val="15973970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err="1" smtClean="0"/>
              <a:t>Histopathologic</a:t>
            </a:r>
            <a:r>
              <a:rPr lang="en-US" b="1" dirty="0" smtClean="0"/>
              <a:t> Findings Abstract</a:t>
            </a:r>
            <a:endParaRPr lang="en-US" b="1" dirty="0"/>
          </a:p>
        </p:txBody>
      </p:sp>
      <p:sp>
        <p:nvSpPr>
          <p:cNvPr id="3" name="Content Placeholder 2"/>
          <p:cNvSpPr>
            <a:spLocks noGrp="1"/>
          </p:cNvSpPr>
          <p:nvPr>
            <p:ph idx="1"/>
          </p:nvPr>
        </p:nvSpPr>
        <p:spPr>
          <a:xfrm>
            <a:off x="457200" y="1066800"/>
            <a:ext cx="8229600" cy="5059363"/>
          </a:xfrm>
        </p:spPr>
        <p:txBody>
          <a:bodyPr>
            <a:noAutofit/>
          </a:bodyPr>
          <a:lstStyle/>
          <a:p>
            <a:pPr marL="0" indent="0">
              <a:buNone/>
            </a:pPr>
            <a:r>
              <a:rPr lang="en-US" sz="1600" dirty="0">
                <a:latin typeface="Arial Narrow" pitchFamily="34" charset="0"/>
              </a:rPr>
              <a:t>Bisphosphonate-related osteonecrosis of the jaws (BONJ) is characterized by a breach in the oral mucosa </a:t>
            </a:r>
            <a:r>
              <a:rPr lang="en-US" sz="1600" dirty="0" smtClean="0">
                <a:latin typeface="Arial Narrow" pitchFamily="34" charset="0"/>
              </a:rPr>
              <a:t>with exposure </a:t>
            </a:r>
            <a:r>
              <a:rPr lang="en-US" sz="1600" dirty="0">
                <a:latin typeface="Arial Narrow" pitchFamily="34" charset="0"/>
              </a:rPr>
              <a:t>of necrotic bone. Although bisphosphonates impact multiple biologic processes, including bone</a:t>
            </a:r>
          </a:p>
          <a:p>
            <a:pPr marL="0" indent="0">
              <a:buNone/>
            </a:pPr>
            <a:r>
              <a:rPr lang="en-US" sz="1600" dirty="0">
                <a:latin typeface="Arial Narrow" pitchFamily="34" charset="0"/>
              </a:rPr>
              <a:t>turnover and vascularity, factors contributing to the pathogenesis of BONJ remain poorly understood. In this</a:t>
            </a:r>
          </a:p>
          <a:p>
            <a:pPr marL="0" indent="0">
              <a:buNone/>
            </a:pPr>
            <a:r>
              <a:rPr lang="en-US" sz="1600" dirty="0">
                <a:latin typeface="Arial Narrow" pitchFamily="34" charset="0"/>
              </a:rPr>
              <a:t>retrospective analysis, the </a:t>
            </a:r>
            <a:r>
              <a:rPr lang="en-US" sz="1600" dirty="0" err="1">
                <a:latin typeface="Arial Narrow" pitchFamily="34" charset="0"/>
              </a:rPr>
              <a:t>histopathologic</a:t>
            </a:r>
            <a:r>
              <a:rPr lang="en-US" sz="1600" dirty="0">
                <a:latin typeface="Arial Narrow" pitchFamily="34" charset="0"/>
              </a:rPr>
              <a:t> findings from 154 alveolar bone specimens obtained during</a:t>
            </a:r>
          </a:p>
          <a:p>
            <a:pPr marL="0" indent="0">
              <a:buNone/>
            </a:pPr>
            <a:r>
              <a:rPr lang="en-US" sz="1600" dirty="0">
                <a:latin typeface="Arial Narrow" pitchFamily="34" charset="0"/>
              </a:rPr>
              <a:t>osteotomy preparation for dental implant placement were reviewed from 147 consecutively treated patients</a:t>
            </a:r>
          </a:p>
          <a:p>
            <a:pPr marL="0" indent="0">
              <a:buNone/>
            </a:pPr>
            <a:r>
              <a:rPr lang="en-US" sz="1600" dirty="0">
                <a:latin typeface="Arial Narrow" pitchFamily="34" charset="0"/>
              </a:rPr>
              <a:t>[male (79); female (68); Caucasian (141); African-American (6)]. The alveolar ridge sites had been edentulous</a:t>
            </a:r>
          </a:p>
          <a:p>
            <a:pPr marL="0" indent="0">
              <a:buNone/>
            </a:pPr>
            <a:r>
              <a:rPr lang="en-US" sz="1600" dirty="0">
                <a:latin typeface="Arial Narrow" pitchFamily="34" charset="0"/>
              </a:rPr>
              <a:t>for 1 year or longer. None of the patients in this study had a history of bisphosphonate therapy or clinical</a:t>
            </a:r>
          </a:p>
          <a:p>
            <a:pPr marL="0" indent="0">
              <a:buNone/>
            </a:pPr>
            <a:r>
              <a:rPr lang="en-US" sz="1600" dirty="0">
                <a:latin typeface="Arial Narrow" pitchFamily="34" charset="0"/>
              </a:rPr>
              <a:t>evidence of BONJ. </a:t>
            </a:r>
            <a:endParaRPr lang="en-US" sz="1600" dirty="0" smtClean="0">
              <a:latin typeface="Arial Narrow" pitchFamily="34" charset="0"/>
            </a:endParaRPr>
          </a:p>
          <a:p>
            <a:pPr marL="0" indent="0">
              <a:buNone/>
            </a:pPr>
            <a:endParaRPr lang="en-US" sz="1600" dirty="0" smtClean="0">
              <a:latin typeface="Arial Narrow" pitchFamily="34" charset="0"/>
            </a:endParaRPr>
          </a:p>
          <a:p>
            <a:pPr marL="0" indent="0">
              <a:buNone/>
            </a:pPr>
            <a:r>
              <a:rPr lang="en-US" sz="1600" dirty="0" smtClean="0">
                <a:latin typeface="Arial Narrow" pitchFamily="34" charset="0"/>
              </a:rPr>
              <a:t>Two </a:t>
            </a:r>
            <a:r>
              <a:rPr lang="en-US" sz="1600" dirty="0">
                <a:latin typeface="Arial Narrow" pitchFamily="34" charset="0"/>
              </a:rPr>
              <a:t>pathologists, masked, using predetermined criteria, reviewed and substantiated the</a:t>
            </a:r>
          </a:p>
          <a:p>
            <a:pPr marL="0" indent="0">
              <a:buNone/>
            </a:pPr>
            <a:r>
              <a:rPr lang="en-US" sz="1600" dirty="0">
                <a:latin typeface="Arial Narrow" pitchFamily="34" charset="0"/>
              </a:rPr>
              <a:t>pathology reports provided by the licensed pathology service. In selected cases, special stains had been</a:t>
            </a:r>
          </a:p>
          <a:p>
            <a:pPr marL="0" indent="0">
              <a:buNone/>
            </a:pPr>
            <a:r>
              <a:rPr lang="en-US" sz="1600" dirty="0">
                <a:latin typeface="Arial Narrow" pitchFamily="34" charset="0"/>
              </a:rPr>
              <a:t>conducted to help establish the presence of bacteria. </a:t>
            </a:r>
            <a:endParaRPr lang="en-US" sz="1600" dirty="0" smtClean="0">
              <a:latin typeface="Arial Narrow" pitchFamily="34" charset="0"/>
            </a:endParaRPr>
          </a:p>
          <a:p>
            <a:pPr marL="0" indent="0">
              <a:buNone/>
            </a:pPr>
            <a:endParaRPr lang="en-US" sz="1600" dirty="0" smtClean="0">
              <a:latin typeface="Arial Narrow" pitchFamily="34" charset="0"/>
            </a:endParaRPr>
          </a:p>
          <a:p>
            <a:pPr marL="0" indent="0">
              <a:buNone/>
            </a:pPr>
            <a:r>
              <a:rPr lang="en-US" sz="1600" dirty="0" smtClean="0">
                <a:latin typeface="Arial Narrow" pitchFamily="34" charset="0"/>
              </a:rPr>
              <a:t>The </a:t>
            </a:r>
            <a:r>
              <a:rPr lang="en-US" sz="1600" dirty="0" err="1">
                <a:latin typeface="Arial Narrow" pitchFamily="34" charset="0"/>
              </a:rPr>
              <a:t>histopathologic</a:t>
            </a:r>
            <a:r>
              <a:rPr lang="en-US" sz="1600" dirty="0">
                <a:latin typeface="Arial Narrow" pitchFamily="34" charset="0"/>
              </a:rPr>
              <a:t> findings for the core specimens were </a:t>
            </a:r>
            <a:r>
              <a:rPr lang="en-US" sz="1600" dirty="0" smtClean="0">
                <a:latin typeface="Arial Narrow" pitchFamily="34" charset="0"/>
              </a:rPr>
              <a:t>as follows</a:t>
            </a:r>
            <a:r>
              <a:rPr lang="en-US" sz="1600" dirty="0">
                <a:latin typeface="Arial Narrow" pitchFamily="34" charset="0"/>
              </a:rPr>
              <a:t>: 76 viable bone (49.4%); 54 nonviable bone (35.0%); and 24 osteomyelitis (15.6%). These </a:t>
            </a:r>
            <a:r>
              <a:rPr lang="en-US" sz="1600" dirty="0" err="1" smtClean="0">
                <a:latin typeface="Arial Narrow" pitchFamily="34" charset="0"/>
              </a:rPr>
              <a:t>histopathologic</a:t>
            </a:r>
            <a:r>
              <a:rPr lang="en-US" sz="1600" dirty="0" smtClean="0">
                <a:latin typeface="Arial Narrow" pitchFamily="34" charset="0"/>
              </a:rPr>
              <a:t> findings </a:t>
            </a:r>
            <a:r>
              <a:rPr lang="en-US" sz="1600" dirty="0">
                <a:latin typeface="Arial Narrow" pitchFamily="34" charset="0"/>
              </a:rPr>
              <a:t>indicate that the edentulous jaw can contain regions of nonviable bone and microbial biofilm </a:t>
            </a:r>
            <a:r>
              <a:rPr lang="en-US" sz="1600" dirty="0" smtClean="0">
                <a:latin typeface="Arial Narrow" pitchFamily="34" charset="0"/>
              </a:rPr>
              <a:t>formation for </a:t>
            </a:r>
            <a:r>
              <a:rPr lang="en-US" sz="1600" dirty="0">
                <a:latin typeface="Arial Narrow" pitchFamily="34" charset="0"/>
              </a:rPr>
              <a:t>1 year or more after tooth extraction and mucosal healing. Regions of necrotic bone and subclinical </a:t>
            </a:r>
            <a:r>
              <a:rPr lang="en-US" sz="1600" dirty="0" smtClean="0">
                <a:latin typeface="Arial Narrow" pitchFamily="34" charset="0"/>
              </a:rPr>
              <a:t>infection may </a:t>
            </a:r>
            <a:r>
              <a:rPr lang="en-US" sz="1600" dirty="0">
                <a:latin typeface="Arial Narrow" pitchFamily="34" charset="0"/>
              </a:rPr>
              <a:t>contribute to the development of untoward clinical events, such BONJ and early implant failure.</a:t>
            </a:r>
          </a:p>
          <a:p>
            <a:pPr marL="0" indent="0">
              <a:buNone/>
            </a:pPr>
            <a:r>
              <a:rPr lang="en-US" sz="1600" dirty="0">
                <a:latin typeface="Arial Narrow" pitchFamily="34" charset="0"/>
              </a:rPr>
              <a:t>© 2010 Elsevier Inc. All rights reserved.</a:t>
            </a:r>
          </a:p>
          <a:p>
            <a:pPr marL="0" indent="0">
              <a:buNone/>
            </a:pPr>
            <a:endParaRPr lang="en-US" sz="1600" dirty="0">
              <a:latin typeface="Arial Narrow" pitchFamily="34" charset="0"/>
            </a:endParaRPr>
          </a:p>
        </p:txBody>
      </p:sp>
    </p:spTree>
    <p:extLst>
      <p:ext uri="{BB962C8B-B14F-4D97-AF65-F5344CB8AC3E}">
        <p14:creationId xmlns:p14="http://schemas.microsoft.com/office/powerpoint/2010/main" val="41275088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15400" cy="1295400"/>
          </a:xfrm>
        </p:spPr>
        <p:txBody>
          <a:bodyPr>
            <a:normAutofit fontScale="90000"/>
          </a:bodyPr>
          <a:lstStyle/>
          <a:p>
            <a:r>
              <a:rPr lang="en-US" sz="4900" b="1" dirty="0" smtClean="0">
                <a:latin typeface="Arial Narrow" panose="020B0606020202030204" pitchFamily="34" charset="0"/>
              </a:rPr>
              <a:t/>
            </a:r>
            <a:br>
              <a:rPr lang="en-US" sz="4900" b="1" dirty="0" smtClean="0">
                <a:latin typeface="Arial Narrow" panose="020B0606020202030204" pitchFamily="34" charset="0"/>
              </a:rPr>
            </a:br>
            <a:r>
              <a:rPr lang="en-US" sz="4900" b="1" dirty="0" smtClean="0">
                <a:latin typeface="Arial Narrow" panose="020B0606020202030204" pitchFamily="34" charset="0"/>
              </a:rPr>
              <a:t>*High LDL--Decreases </a:t>
            </a:r>
            <a:r>
              <a:rPr lang="en-US" sz="4900" b="1" dirty="0">
                <a:latin typeface="Arial Narrow" panose="020B0606020202030204" pitchFamily="34" charset="0"/>
              </a:rPr>
              <a:t>Vitamin D, E, </a:t>
            </a:r>
            <a:r>
              <a:rPr lang="en-US" sz="4900" b="1" dirty="0" err="1" smtClean="0">
                <a:latin typeface="Arial Narrow" panose="020B0606020202030204" pitchFamily="34" charset="0"/>
              </a:rPr>
              <a:t>Osteogenesis</a:t>
            </a:r>
            <a:r>
              <a:rPr lang="en-US" dirty="0">
                <a:latin typeface="Arial Narrow" panose="020B0606020202030204" pitchFamily="34" charset="0"/>
              </a:rPr>
              <a:t/>
            </a:r>
            <a:br>
              <a:rPr lang="en-US" dirty="0">
                <a:latin typeface="Arial Narrow" panose="020B0606020202030204" pitchFamily="34" charset="0"/>
              </a:rPr>
            </a:br>
            <a:endParaRPr lang="en-US" dirty="0"/>
          </a:p>
        </p:txBody>
      </p:sp>
      <p:sp>
        <p:nvSpPr>
          <p:cNvPr id="3" name="Content Placeholder 2"/>
          <p:cNvSpPr>
            <a:spLocks noGrp="1"/>
          </p:cNvSpPr>
          <p:nvPr>
            <p:ph idx="1"/>
          </p:nvPr>
        </p:nvSpPr>
        <p:spPr>
          <a:xfrm>
            <a:off x="457200" y="2286000"/>
            <a:ext cx="8229600" cy="3840163"/>
          </a:xfrm>
        </p:spPr>
        <p:txBody>
          <a:bodyPr/>
          <a:lstStyle/>
          <a:p>
            <a:r>
              <a:rPr lang="en-US" dirty="0" smtClean="0"/>
              <a:t>Increased LDL Oxidation</a:t>
            </a:r>
          </a:p>
          <a:p>
            <a:pPr lvl="1"/>
            <a:r>
              <a:rPr lang="en-US" dirty="0" smtClean="0"/>
              <a:t>Osteoblast Apoptosis</a:t>
            </a:r>
          </a:p>
          <a:p>
            <a:pPr lvl="1"/>
            <a:r>
              <a:rPr lang="en-US" dirty="0" smtClean="0"/>
              <a:t>Decreased Alkaline phosphatase</a:t>
            </a:r>
          </a:p>
          <a:p>
            <a:pPr lvl="1"/>
            <a:r>
              <a:rPr lang="en-US" dirty="0" smtClean="0"/>
              <a:t>Decreased Mineralization</a:t>
            </a:r>
          </a:p>
          <a:p>
            <a:pPr lvl="1"/>
            <a:r>
              <a:rPr lang="en-US" dirty="0" smtClean="0"/>
              <a:t>Resulting in Poor Bone Metabolism and Fat in Bone </a:t>
            </a:r>
          </a:p>
          <a:p>
            <a:pPr lvl="1"/>
            <a:endParaRPr lang="en-US" dirty="0"/>
          </a:p>
        </p:txBody>
      </p:sp>
    </p:spTree>
    <p:extLst>
      <p:ext uri="{BB962C8B-B14F-4D97-AF65-F5344CB8AC3E}">
        <p14:creationId xmlns:p14="http://schemas.microsoft.com/office/powerpoint/2010/main" val="25533437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Pressure Research Articles</a:t>
            </a:r>
            <a:endParaRPr lang="en-US" b="1" dirty="0"/>
          </a:p>
        </p:txBody>
      </p:sp>
      <p:sp>
        <p:nvSpPr>
          <p:cNvPr id="3" name="Content Placeholder 2"/>
          <p:cNvSpPr>
            <a:spLocks noGrp="1"/>
          </p:cNvSpPr>
          <p:nvPr>
            <p:ph idx="1"/>
          </p:nvPr>
        </p:nvSpPr>
        <p:spPr/>
        <p:txBody>
          <a:bodyPr/>
          <a:lstStyle/>
          <a:p>
            <a:pPr marL="0" indent="0">
              <a:buNone/>
            </a:pPr>
            <a:r>
              <a:rPr lang="en-US" dirty="0" err="1" smtClean="0"/>
              <a:t>Mammoto</a:t>
            </a:r>
            <a:r>
              <a:rPr lang="en-US" dirty="0" smtClean="0"/>
              <a:t>, et al, A </a:t>
            </a:r>
            <a:r>
              <a:rPr lang="en-US" dirty="0" err="1" smtClean="0"/>
              <a:t>Mechano</a:t>
            </a:r>
            <a:r>
              <a:rPr lang="en-US" dirty="0" err="1"/>
              <a:t>s</a:t>
            </a:r>
            <a:r>
              <a:rPr lang="en-US" dirty="0" err="1" smtClean="0"/>
              <a:t>ensitive</a:t>
            </a:r>
            <a:r>
              <a:rPr lang="en-US" dirty="0" smtClean="0"/>
              <a:t> Transcriptional Mechanism That Controls Angiogenesis, Nature Medicine, February 2009</a:t>
            </a:r>
          </a:p>
          <a:p>
            <a:pPr marL="0" indent="0">
              <a:buNone/>
            </a:pPr>
            <a:endParaRPr lang="en-US" dirty="0"/>
          </a:p>
          <a:p>
            <a:pPr marL="0" indent="0">
              <a:buNone/>
            </a:pPr>
            <a:r>
              <a:rPr lang="en-US" dirty="0" err="1" smtClean="0"/>
              <a:t>Steigmann</a:t>
            </a:r>
            <a:r>
              <a:rPr lang="en-US" dirty="0" smtClean="0"/>
              <a:t> M, </a:t>
            </a:r>
            <a:r>
              <a:rPr lang="en-US" dirty="0" err="1" smtClean="0"/>
              <a:t>Salama</a:t>
            </a:r>
            <a:r>
              <a:rPr lang="en-US" dirty="0" smtClean="0"/>
              <a:t> M., International Journal Periodontics Restorative Dentistry, June 2012 </a:t>
            </a:r>
            <a:endParaRPr lang="en-US" dirty="0"/>
          </a:p>
        </p:txBody>
      </p:sp>
    </p:spTree>
    <p:extLst>
      <p:ext uri="{BB962C8B-B14F-4D97-AF65-F5344CB8AC3E}">
        <p14:creationId xmlns:p14="http://schemas.microsoft.com/office/powerpoint/2010/main" val="33527271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Arial Narrow" pitchFamily="34" charset="0"/>
              </a:rPr>
              <a:t>Maxillofacial </a:t>
            </a:r>
            <a:r>
              <a:rPr lang="en-US" sz="2800" dirty="0" smtClean="0">
                <a:latin typeface="Arial Narrow" pitchFamily="34" charset="0"/>
              </a:rPr>
              <a:t>Osteonecrosis Chronic </a:t>
            </a:r>
            <a:r>
              <a:rPr lang="en-US" sz="2800" dirty="0">
                <a:latin typeface="Arial Narrow" pitchFamily="34" charset="0"/>
              </a:rPr>
              <a:t>Ischemic Bone </a:t>
            </a:r>
            <a:r>
              <a:rPr lang="en-US" sz="2800" dirty="0" smtClean="0">
                <a:latin typeface="Arial Narrow" pitchFamily="34" charset="0"/>
              </a:rPr>
              <a:t>Disease</a:t>
            </a:r>
            <a:br>
              <a:rPr lang="en-US" sz="2800" dirty="0" smtClean="0">
                <a:latin typeface="Arial Narrow" pitchFamily="34" charset="0"/>
              </a:rPr>
            </a:br>
            <a:r>
              <a:rPr lang="en-US" sz="2400" dirty="0" err="1">
                <a:latin typeface="Arial Narrow" pitchFamily="34" charset="0"/>
              </a:rPr>
              <a:t>Multicystic</a:t>
            </a:r>
            <a:r>
              <a:rPr lang="en-US" sz="2400" dirty="0">
                <a:latin typeface="Arial Narrow" pitchFamily="34" charset="0"/>
              </a:rPr>
              <a:t>, discolored “mush” of posterior mandible in patient with atypical facial neuralgia/</a:t>
            </a:r>
            <a:r>
              <a:rPr lang="en-US" sz="2400" dirty="0" err="1">
                <a:latin typeface="Arial Narrow" pitchFamily="34" charset="0"/>
              </a:rPr>
              <a:t>painPhoto</a:t>
            </a:r>
            <a:r>
              <a:rPr lang="en-US" sz="2400" dirty="0">
                <a:latin typeface="Arial Narrow" pitchFamily="34" charset="0"/>
              </a:rPr>
              <a:t>: J Oral </a:t>
            </a:r>
            <a:r>
              <a:rPr lang="en-US" sz="2400" dirty="0" err="1">
                <a:latin typeface="Arial Narrow" pitchFamily="34" charset="0"/>
              </a:rPr>
              <a:t>Pathol</a:t>
            </a:r>
            <a:r>
              <a:rPr lang="en-US" sz="2400" dirty="0">
                <a:latin typeface="Arial Narrow" pitchFamily="34" charset="0"/>
              </a:rPr>
              <a:t> Med 1999; 28:423.</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47725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4092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Healthy Bone</a:t>
            </a:r>
            <a:endParaRPr lang="en-US" b="1"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477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Optimal Healing Environment</a:t>
            </a:r>
            <a:endParaRPr lang="en-US" b="1" dirty="0"/>
          </a:p>
        </p:txBody>
      </p:sp>
      <p:sp>
        <p:nvSpPr>
          <p:cNvPr id="3" name="Content Placeholder 2"/>
          <p:cNvSpPr>
            <a:spLocks noGrp="1"/>
          </p:cNvSpPr>
          <p:nvPr>
            <p:ph idx="1"/>
          </p:nvPr>
        </p:nvSpPr>
        <p:spPr>
          <a:xfrm>
            <a:off x="457200" y="1295400"/>
            <a:ext cx="8229600" cy="5562600"/>
          </a:xfrm>
        </p:spPr>
        <p:txBody>
          <a:bodyPr>
            <a:normAutofit fontScale="77500" lnSpcReduction="20000"/>
          </a:bodyPr>
          <a:lstStyle/>
          <a:p>
            <a:r>
              <a:rPr lang="en-US" dirty="0" smtClean="0"/>
              <a:t>No Pressure on Surgical Site</a:t>
            </a:r>
          </a:p>
          <a:p>
            <a:r>
              <a:rPr lang="en-US" dirty="0" smtClean="0"/>
              <a:t>Increase Growth Factor and Angiogenesis</a:t>
            </a:r>
          </a:p>
          <a:p>
            <a:r>
              <a:rPr lang="en-US" dirty="0" smtClean="0"/>
              <a:t>Vitamin C and L- GSH to Decrease Oxidative Stress</a:t>
            </a:r>
          </a:p>
          <a:p>
            <a:r>
              <a:rPr lang="en-US" dirty="0" smtClean="0"/>
              <a:t>Vitamin D </a:t>
            </a:r>
          </a:p>
          <a:p>
            <a:r>
              <a:rPr lang="en-US" dirty="0" smtClean="0"/>
              <a:t>Iodine Levels Optimized</a:t>
            </a:r>
          </a:p>
          <a:p>
            <a:r>
              <a:rPr lang="en-US" dirty="0" smtClean="0"/>
              <a:t>Nitric Oxide (Neo40)</a:t>
            </a:r>
          </a:p>
          <a:p>
            <a:r>
              <a:rPr lang="en-US" dirty="0" smtClean="0"/>
              <a:t>Oxaloacetate—</a:t>
            </a:r>
            <a:r>
              <a:rPr lang="en-US" dirty="0" err="1" smtClean="0"/>
              <a:t>BeneGene</a:t>
            </a:r>
            <a:endParaRPr lang="en-US" dirty="0" smtClean="0"/>
          </a:p>
          <a:p>
            <a:r>
              <a:rPr lang="en-US" dirty="0" smtClean="0"/>
              <a:t>Oxygenation—Deep Breathing and decrease Sleep Apnea</a:t>
            </a:r>
          </a:p>
          <a:p>
            <a:r>
              <a:rPr lang="en-US" dirty="0" smtClean="0"/>
              <a:t>Decrease Occlusal Trauma and Stress—Orthodontic Orthopedic Mouth Guard</a:t>
            </a:r>
          </a:p>
          <a:p>
            <a:r>
              <a:rPr lang="en-US" dirty="0" smtClean="0"/>
              <a:t>Increase Hydration with Alkaline Pure Water</a:t>
            </a:r>
          </a:p>
          <a:p>
            <a:r>
              <a:rPr lang="en-US" dirty="0" smtClean="0"/>
              <a:t>Use of Metronidazole</a:t>
            </a:r>
          </a:p>
          <a:p>
            <a:r>
              <a:rPr lang="en-US" dirty="0" smtClean="0"/>
              <a:t>Decrease Gut Inflammation (Phase 3 Dysfunction)</a:t>
            </a:r>
          </a:p>
          <a:p>
            <a:endParaRPr lang="en-US" dirty="0"/>
          </a:p>
        </p:txBody>
      </p:sp>
    </p:spTree>
    <p:extLst>
      <p:ext uri="{BB962C8B-B14F-4D97-AF65-F5344CB8AC3E}">
        <p14:creationId xmlns:p14="http://schemas.microsoft.com/office/powerpoint/2010/main" val="1654260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sz="4900" b="1" dirty="0" smtClean="0"/>
              <a:t>Systems Available</a:t>
            </a:r>
            <a:r>
              <a:rPr lang="en-US" dirty="0" smtClean="0"/>
              <a:t/>
            </a:r>
            <a:br>
              <a:rPr lang="en-US" dirty="0" smtClean="0"/>
            </a:br>
            <a:r>
              <a:rPr lang="en-US" sz="3100" dirty="0" smtClean="0"/>
              <a:t>Natural Tissue Regeneration</a:t>
            </a:r>
            <a:br>
              <a:rPr lang="en-US" sz="3100" dirty="0" smtClean="0"/>
            </a:br>
            <a:r>
              <a:rPr lang="en-US" sz="3100" dirty="0" smtClean="0"/>
              <a:t>Natural Bone Regeneration</a:t>
            </a:r>
            <a:endParaRPr lang="en-US" sz="3100" dirty="0"/>
          </a:p>
        </p:txBody>
      </p:sp>
      <p:sp>
        <p:nvSpPr>
          <p:cNvPr id="3" name="Content Placeholder 2"/>
          <p:cNvSpPr>
            <a:spLocks noGrp="1"/>
          </p:cNvSpPr>
          <p:nvPr>
            <p:ph idx="1"/>
          </p:nvPr>
        </p:nvSpPr>
        <p:spPr>
          <a:xfrm>
            <a:off x="457200" y="2057400"/>
            <a:ext cx="8458200" cy="4572000"/>
          </a:xfrm>
        </p:spPr>
        <p:txBody>
          <a:bodyPr>
            <a:normAutofit fontScale="85000" lnSpcReduction="20000"/>
          </a:bodyPr>
          <a:lstStyle/>
          <a:p>
            <a:pPr marL="0" indent="0">
              <a:buNone/>
            </a:pPr>
            <a:r>
              <a:rPr lang="en-US" dirty="0" smtClean="0">
                <a:latin typeface="Arial Narrow" panose="020B0606020202030204" pitchFamily="34" charset="0"/>
              </a:rPr>
              <a:t>3. Platelet Rich Fibrin</a:t>
            </a:r>
          </a:p>
          <a:p>
            <a:pPr marL="0" indent="0">
              <a:buNone/>
            </a:pPr>
            <a:r>
              <a:rPr lang="en-US" dirty="0" smtClean="0">
                <a:latin typeface="Arial Narrow" panose="020B0606020202030204" pitchFamily="34" charset="0"/>
              </a:rPr>
              <a:t>	P-PRF—</a:t>
            </a:r>
            <a:r>
              <a:rPr lang="en-US" dirty="0" err="1" smtClean="0">
                <a:latin typeface="Arial Narrow" panose="020B0606020202030204" pitchFamily="34" charset="0"/>
              </a:rPr>
              <a:t>Fibrinet</a:t>
            </a:r>
            <a:endParaRPr lang="en-US" dirty="0" smtClean="0">
              <a:latin typeface="Arial Narrow" panose="020B0606020202030204" pitchFamily="34" charset="0"/>
            </a:endParaRPr>
          </a:p>
          <a:p>
            <a:pPr marL="0" indent="0">
              <a:buNone/>
            </a:pPr>
            <a:r>
              <a:rPr lang="en-US" dirty="0" smtClean="0">
                <a:latin typeface="Arial Narrow" panose="020B0606020202030204" pitchFamily="34" charset="0"/>
              </a:rPr>
              <a:t>4. Leukocyte Platelet Rich Fibrin</a:t>
            </a:r>
          </a:p>
          <a:p>
            <a:pPr marL="0" indent="0">
              <a:buNone/>
            </a:pPr>
            <a:r>
              <a:rPr lang="en-US" dirty="0" smtClean="0">
                <a:latin typeface="Arial Narrow" panose="020B0606020202030204" pitchFamily="34" charset="0"/>
              </a:rPr>
              <a:t>	L-PRF—</a:t>
            </a:r>
            <a:r>
              <a:rPr lang="en-US" dirty="0" err="1" smtClean="0">
                <a:latin typeface="Arial Narrow" panose="020B0606020202030204" pitchFamily="34" charset="0"/>
              </a:rPr>
              <a:t>DentalXP</a:t>
            </a:r>
            <a:r>
              <a:rPr lang="en-US" dirty="0" smtClean="0">
                <a:latin typeface="Arial Narrow" panose="020B0606020202030204" pitchFamily="34" charset="0"/>
              </a:rPr>
              <a:t>—</a:t>
            </a:r>
            <a:r>
              <a:rPr lang="en-US" dirty="0" err="1" smtClean="0">
                <a:latin typeface="Arial Narrow" panose="020B0606020202030204" pitchFamily="34" charset="0"/>
              </a:rPr>
              <a:t>Choukroun</a:t>
            </a:r>
            <a:r>
              <a:rPr lang="en-US" dirty="0" smtClean="0">
                <a:latin typeface="Arial Narrow" panose="020B0606020202030204" pitchFamily="34" charset="0"/>
              </a:rPr>
              <a:t> </a:t>
            </a:r>
          </a:p>
          <a:p>
            <a:pPr marL="0" indent="0">
              <a:buNone/>
            </a:pPr>
            <a:r>
              <a:rPr lang="en-US" dirty="0" smtClean="0">
                <a:latin typeface="Arial Narrow" panose="020B0606020202030204" pitchFamily="34" charset="0"/>
              </a:rPr>
              <a:t>	</a:t>
            </a:r>
            <a:r>
              <a:rPr lang="en-US" dirty="0" err="1" smtClean="0">
                <a:latin typeface="Arial Narrow" panose="020B0606020202030204" pitchFamily="34" charset="0"/>
              </a:rPr>
              <a:t>IntraSpin</a:t>
            </a:r>
            <a:r>
              <a:rPr lang="en-US" dirty="0" smtClean="0">
                <a:latin typeface="Arial Narrow" panose="020B0606020202030204" pitchFamily="34" charset="0"/>
              </a:rPr>
              <a:t>—</a:t>
            </a:r>
            <a:r>
              <a:rPr lang="en-US" dirty="0" err="1" smtClean="0">
                <a:latin typeface="Arial Narrow" panose="020B0606020202030204" pitchFamily="34" charset="0"/>
              </a:rPr>
              <a:t>Intralock</a:t>
            </a:r>
            <a:r>
              <a:rPr lang="en-US" dirty="0" smtClean="0">
                <a:latin typeface="Arial Narrow" panose="020B0606020202030204" pitchFamily="34" charset="0"/>
              </a:rPr>
              <a:t>—Miller </a:t>
            </a:r>
          </a:p>
          <a:p>
            <a:pPr marL="0" indent="0">
              <a:buNone/>
            </a:pPr>
            <a:r>
              <a:rPr lang="en-US" dirty="0" smtClean="0">
                <a:latin typeface="Arial Narrow" panose="020B0606020202030204" pitchFamily="34" charset="0"/>
              </a:rPr>
              <a:t>	</a:t>
            </a:r>
            <a:r>
              <a:rPr lang="en-US" dirty="0" err="1" smtClean="0">
                <a:latin typeface="Arial Narrow" panose="020B0606020202030204" pitchFamily="34" charset="0"/>
              </a:rPr>
              <a:t>Salvin</a:t>
            </a:r>
            <a:r>
              <a:rPr lang="en-US" dirty="0" smtClean="0">
                <a:latin typeface="Arial Narrow" panose="020B0606020202030204" pitchFamily="34" charset="0"/>
              </a:rPr>
              <a:t>—</a:t>
            </a:r>
          </a:p>
          <a:p>
            <a:pPr marL="0" indent="0">
              <a:buNone/>
            </a:pPr>
            <a:r>
              <a:rPr lang="en-US" dirty="0" smtClean="0">
                <a:latin typeface="Arial Narrow" panose="020B0606020202030204" pitchFamily="34" charset="0"/>
              </a:rPr>
              <a:t>	CGF Concentrated Growth Factors—</a:t>
            </a:r>
            <a:r>
              <a:rPr lang="en-US" dirty="0" err="1" smtClean="0">
                <a:latin typeface="Arial Narrow" panose="020B0606020202030204" pitchFamily="34" charset="0"/>
              </a:rPr>
              <a:t>Silfradent</a:t>
            </a:r>
            <a:r>
              <a:rPr lang="en-US" dirty="0" smtClean="0">
                <a:latin typeface="Arial Narrow" panose="020B0606020202030204" pitchFamily="34" charset="0"/>
              </a:rPr>
              <a:t> </a:t>
            </a:r>
            <a:r>
              <a:rPr lang="en-US" dirty="0" err="1" smtClean="0">
                <a:latin typeface="Arial Narrow" panose="020B0606020202030204" pitchFamily="34" charset="0"/>
              </a:rPr>
              <a:t>Medifuge</a:t>
            </a:r>
            <a:r>
              <a:rPr lang="en-US" dirty="0" smtClean="0">
                <a:latin typeface="Arial Narrow" panose="020B0606020202030204" pitchFamily="34" charset="0"/>
              </a:rPr>
              <a:t>—	</a:t>
            </a:r>
            <a:r>
              <a:rPr lang="en-US" dirty="0" err="1" smtClean="0">
                <a:latin typeface="Arial Narrow" panose="020B0606020202030204" pitchFamily="34" charset="0"/>
              </a:rPr>
              <a:t>Sohn</a:t>
            </a:r>
            <a:endParaRPr lang="en-US" dirty="0" smtClean="0">
              <a:latin typeface="Arial Narrow" panose="020B0606020202030204" pitchFamily="34" charset="0"/>
            </a:endParaRPr>
          </a:p>
          <a:p>
            <a:pPr marL="0" indent="0">
              <a:buNone/>
            </a:pPr>
            <a:r>
              <a:rPr lang="en-US" dirty="0" smtClean="0">
                <a:latin typeface="Arial Narrow" panose="020B0606020202030204" pitchFamily="34" charset="0"/>
              </a:rPr>
              <a:t>	A-PRF Advanced Platelet Rich Fibrin—Process—	</a:t>
            </a:r>
            <a:r>
              <a:rPr lang="en-US" dirty="0" err="1" smtClean="0">
                <a:latin typeface="Arial Narrow" panose="020B0606020202030204" pitchFamily="34" charset="0"/>
              </a:rPr>
              <a:t>Choukroun</a:t>
            </a:r>
            <a:r>
              <a:rPr lang="en-US" dirty="0" smtClean="0">
                <a:latin typeface="Arial Narrow" panose="020B0606020202030204" pitchFamily="34" charset="0"/>
              </a:rPr>
              <a:t> </a:t>
            </a:r>
          </a:p>
          <a:p>
            <a:pPr marL="0" indent="0">
              <a:buNone/>
            </a:pPr>
            <a:r>
              <a:rPr lang="en-US" dirty="0" smtClean="0"/>
              <a:t> </a:t>
            </a:r>
            <a:endParaRPr lang="en-US" dirty="0"/>
          </a:p>
        </p:txBody>
      </p:sp>
    </p:spTree>
    <p:extLst>
      <p:ext uri="{BB962C8B-B14F-4D97-AF65-F5344CB8AC3E}">
        <p14:creationId xmlns:p14="http://schemas.microsoft.com/office/powerpoint/2010/main" val="3157218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Bone Growth—Dr. </a:t>
            </a:r>
            <a:r>
              <a:rPr lang="en-US" b="1" dirty="0" err="1" smtClean="0"/>
              <a:t>Choukroun</a:t>
            </a:r>
            <a:endParaRPr lang="en-US" b="1" dirty="0"/>
          </a:p>
        </p:txBody>
      </p:sp>
      <p:sp>
        <p:nvSpPr>
          <p:cNvPr id="3" name="Content Placeholder 2"/>
          <p:cNvSpPr>
            <a:spLocks noGrp="1"/>
          </p:cNvSpPr>
          <p:nvPr>
            <p:ph idx="1"/>
          </p:nvPr>
        </p:nvSpPr>
        <p:spPr>
          <a:xfrm>
            <a:off x="457200" y="1371600"/>
            <a:ext cx="8229600" cy="5181600"/>
          </a:xfrm>
        </p:spPr>
        <p:txBody>
          <a:bodyPr>
            <a:normAutofit lnSpcReduction="10000"/>
          </a:bodyPr>
          <a:lstStyle/>
          <a:p>
            <a:r>
              <a:rPr lang="en-US" dirty="0" smtClean="0"/>
              <a:t>Vessels</a:t>
            </a:r>
          </a:p>
          <a:p>
            <a:r>
              <a:rPr lang="en-US" dirty="0" smtClean="0"/>
              <a:t>Collagen </a:t>
            </a:r>
          </a:p>
          <a:p>
            <a:r>
              <a:rPr lang="en-US" dirty="0" smtClean="0"/>
              <a:t>Growth Factors</a:t>
            </a:r>
          </a:p>
          <a:p>
            <a:r>
              <a:rPr lang="en-US" dirty="0" smtClean="0"/>
              <a:t>Bone Activation</a:t>
            </a:r>
          </a:p>
          <a:p>
            <a:r>
              <a:rPr lang="en-US" dirty="0" smtClean="0"/>
              <a:t>Low Contamination</a:t>
            </a:r>
          </a:p>
          <a:p>
            <a:r>
              <a:rPr lang="en-US" dirty="0" smtClean="0"/>
              <a:t>Laser</a:t>
            </a:r>
          </a:p>
          <a:p>
            <a:r>
              <a:rPr lang="en-US" dirty="0" smtClean="0"/>
              <a:t>Shock Wave</a:t>
            </a:r>
          </a:p>
          <a:p>
            <a:r>
              <a:rPr lang="en-US" dirty="0" smtClean="0"/>
              <a:t>Lower LDL</a:t>
            </a:r>
          </a:p>
          <a:p>
            <a:r>
              <a:rPr lang="en-US" dirty="0" smtClean="0"/>
              <a:t>Low Pressure</a:t>
            </a:r>
            <a:endParaRPr lang="en-US" dirty="0"/>
          </a:p>
        </p:txBody>
      </p:sp>
    </p:spTree>
    <p:extLst>
      <p:ext uri="{BB962C8B-B14F-4D97-AF65-F5344CB8AC3E}">
        <p14:creationId xmlns:p14="http://schemas.microsoft.com/office/powerpoint/2010/main" val="32574226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Narrow" panose="020B0606020202030204" pitchFamily="34" charset="0"/>
              </a:rPr>
              <a:t>The </a:t>
            </a:r>
            <a:r>
              <a:rPr lang="en-US" b="1" dirty="0" err="1">
                <a:latin typeface="Arial Narrow" panose="020B0606020202030204" pitchFamily="34" charset="0"/>
              </a:rPr>
              <a:t>CTx</a:t>
            </a:r>
            <a:r>
              <a:rPr lang="en-US" b="1" dirty="0">
                <a:latin typeface="Arial Narrow" panose="020B0606020202030204" pitchFamily="34" charset="0"/>
              </a:rPr>
              <a:t> </a:t>
            </a:r>
            <a:r>
              <a:rPr lang="en-US" b="1" dirty="0" smtClean="0">
                <a:latin typeface="Arial Narrow" panose="020B0606020202030204" pitchFamily="34" charset="0"/>
              </a:rPr>
              <a:t>Test—Serum </a:t>
            </a:r>
            <a:r>
              <a:rPr lang="en-US" b="1" dirty="0">
                <a:latin typeface="Arial Narrow" panose="020B0606020202030204" pitchFamily="34" charset="0"/>
              </a:rPr>
              <a:t>C-terminal </a:t>
            </a:r>
            <a:r>
              <a:rPr lang="en-US" b="1" dirty="0" err="1">
                <a:latin typeface="Arial Narrow" panose="020B0606020202030204" pitchFamily="34" charset="0"/>
              </a:rPr>
              <a:t>T</a:t>
            </a:r>
            <a:r>
              <a:rPr lang="en-US" b="1" dirty="0" err="1" smtClean="0">
                <a:latin typeface="Arial Narrow" panose="020B0606020202030204" pitchFamily="34" charset="0"/>
              </a:rPr>
              <a:t>elopeptide</a:t>
            </a:r>
            <a:r>
              <a:rPr lang="en-US" b="1" dirty="0" smtClean="0">
                <a:latin typeface="Arial Narrow" panose="020B0606020202030204" pitchFamily="34" charset="0"/>
              </a:rPr>
              <a:t> test </a:t>
            </a:r>
            <a:endParaRPr lang="en-US" b="1" dirty="0">
              <a:latin typeface="Arial Narrow" panose="020B0606020202030204" pitchFamily="34" charset="0"/>
            </a:endParaRPr>
          </a:p>
        </p:txBody>
      </p:sp>
      <p:sp>
        <p:nvSpPr>
          <p:cNvPr id="3" name="Content Placeholder 2"/>
          <p:cNvSpPr>
            <a:spLocks noGrp="1"/>
          </p:cNvSpPr>
          <p:nvPr>
            <p:ph idx="1"/>
          </p:nvPr>
        </p:nvSpPr>
        <p:spPr>
          <a:xfrm>
            <a:off x="152400" y="1600200"/>
            <a:ext cx="8763000" cy="5029200"/>
          </a:xfrm>
        </p:spPr>
        <p:txBody>
          <a:bodyPr>
            <a:normAutofit fontScale="77500" lnSpcReduction="20000"/>
          </a:bodyPr>
          <a:lstStyle/>
          <a:p>
            <a:r>
              <a:rPr lang="en-US" dirty="0" err="1" smtClean="0">
                <a:latin typeface="Arial Narrow" panose="020B0606020202030204" pitchFamily="34" charset="0"/>
              </a:rPr>
              <a:t>CTx</a:t>
            </a:r>
            <a:r>
              <a:rPr lang="en-US" dirty="0" smtClean="0">
                <a:latin typeface="Arial Narrow" panose="020B0606020202030204" pitchFamily="34" charset="0"/>
              </a:rPr>
              <a:t> </a:t>
            </a:r>
            <a:r>
              <a:rPr lang="en-US" dirty="0">
                <a:latin typeface="Arial Narrow" panose="020B0606020202030204" pitchFamily="34" charset="0"/>
              </a:rPr>
              <a:t>is a medical blood test that is used to assess the risk of oral bisphosphonate-induced osteonecrosis of the jaws and guide treatment decisions.</a:t>
            </a:r>
          </a:p>
          <a:p>
            <a:r>
              <a:rPr lang="en-US" dirty="0">
                <a:latin typeface="Arial Narrow" panose="020B0606020202030204" pitchFamily="34" charset="0"/>
              </a:rPr>
              <a:t>The test is performed by Quest Diagnostics and the patient must fast 12 hours beforehand.</a:t>
            </a:r>
          </a:p>
          <a:p>
            <a:r>
              <a:rPr lang="en-US" dirty="0">
                <a:latin typeface="Arial Narrow" panose="020B0606020202030204" pitchFamily="34" charset="0"/>
              </a:rPr>
              <a:t>According to Marx ( J Oral </a:t>
            </a:r>
            <a:r>
              <a:rPr lang="en-US" dirty="0" err="1">
                <a:latin typeface="Arial Narrow" panose="020B0606020202030204" pitchFamily="34" charset="0"/>
              </a:rPr>
              <a:t>Maxillofac</a:t>
            </a:r>
            <a:r>
              <a:rPr lang="en-US" dirty="0">
                <a:latin typeface="Arial Narrow" panose="020B0606020202030204" pitchFamily="34" charset="0"/>
              </a:rPr>
              <a:t> Surg. 2007 Dec;65(12):2397-410.): </a:t>
            </a:r>
            <a:endParaRPr lang="en-US" dirty="0" smtClean="0">
              <a:latin typeface="Arial Narrow" panose="020B0606020202030204" pitchFamily="34" charset="0"/>
            </a:endParaRPr>
          </a:p>
          <a:p>
            <a:r>
              <a:rPr lang="en-US" dirty="0" smtClean="0">
                <a:latin typeface="Arial Narrow" panose="020B0606020202030204" pitchFamily="34" charset="0"/>
              </a:rPr>
              <a:t>“</a:t>
            </a:r>
            <a:r>
              <a:rPr lang="en-US" i="1" dirty="0">
                <a:latin typeface="Arial Narrow" panose="020B0606020202030204" pitchFamily="34" charset="0"/>
              </a:rPr>
              <a:t>A stratification of relative risk was seen as CTX values less than 100 </a:t>
            </a:r>
            <a:r>
              <a:rPr lang="en-US" i="1" dirty="0" err="1">
                <a:latin typeface="Arial Narrow" panose="020B0606020202030204" pitchFamily="34" charset="0"/>
              </a:rPr>
              <a:t>pg</a:t>
            </a:r>
            <a:r>
              <a:rPr lang="en-US" i="1" dirty="0">
                <a:latin typeface="Arial Narrow" panose="020B0606020202030204" pitchFamily="34" charset="0"/>
              </a:rPr>
              <a:t>/mL representing high risk, CTX values between 100 </a:t>
            </a:r>
            <a:r>
              <a:rPr lang="en-US" i="1" dirty="0" err="1">
                <a:latin typeface="Arial Narrow" panose="020B0606020202030204" pitchFamily="34" charset="0"/>
              </a:rPr>
              <a:t>pg</a:t>
            </a:r>
            <a:r>
              <a:rPr lang="en-US" i="1" dirty="0">
                <a:latin typeface="Arial Narrow" panose="020B0606020202030204" pitchFamily="34" charset="0"/>
              </a:rPr>
              <a:t>/mL and 150 </a:t>
            </a:r>
            <a:r>
              <a:rPr lang="en-US" i="1" dirty="0" err="1">
                <a:latin typeface="Arial Narrow" panose="020B0606020202030204" pitchFamily="34" charset="0"/>
              </a:rPr>
              <a:t>pg</a:t>
            </a:r>
            <a:r>
              <a:rPr lang="en-US" i="1" dirty="0">
                <a:latin typeface="Arial Narrow" panose="020B0606020202030204" pitchFamily="34" charset="0"/>
              </a:rPr>
              <a:t>/mL representing moderate risk, and CTX values above 150 </a:t>
            </a:r>
            <a:r>
              <a:rPr lang="en-US" i="1" dirty="0" err="1">
                <a:latin typeface="Arial Narrow" panose="020B0606020202030204" pitchFamily="34" charset="0"/>
              </a:rPr>
              <a:t>pg</a:t>
            </a:r>
            <a:r>
              <a:rPr lang="en-US" i="1" dirty="0">
                <a:latin typeface="Arial Narrow" panose="020B0606020202030204" pitchFamily="34" charset="0"/>
              </a:rPr>
              <a:t>/mL representing minimal risk. The CTX values were noted to increase between 25.9 </a:t>
            </a:r>
            <a:r>
              <a:rPr lang="en-US" i="1" dirty="0" err="1">
                <a:latin typeface="Arial Narrow" panose="020B0606020202030204" pitchFamily="34" charset="0"/>
              </a:rPr>
              <a:t>pg</a:t>
            </a:r>
            <a:r>
              <a:rPr lang="en-US" i="1" dirty="0">
                <a:latin typeface="Arial Narrow" panose="020B0606020202030204" pitchFamily="34" charset="0"/>
              </a:rPr>
              <a:t>/mL to 26.4 </a:t>
            </a:r>
            <a:r>
              <a:rPr lang="en-US" i="1" dirty="0" err="1">
                <a:latin typeface="Arial Narrow" panose="020B0606020202030204" pitchFamily="34" charset="0"/>
              </a:rPr>
              <a:t>pg</a:t>
            </a:r>
            <a:r>
              <a:rPr lang="en-US" i="1" dirty="0">
                <a:latin typeface="Arial Narrow" panose="020B0606020202030204" pitchFamily="34" charset="0"/>
              </a:rPr>
              <a:t>/mL for each month of a drug holiday indicating a recovery of bone remodeling and a guideline as to when oral surgical procedures can be accomplished with the least risk.”</a:t>
            </a:r>
          </a:p>
          <a:p>
            <a:endParaRPr lang="en-US" dirty="0"/>
          </a:p>
        </p:txBody>
      </p:sp>
    </p:spTree>
    <p:extLst>
      <p:ext uri="{BB962C8B-B14F-4D97-AF65-F5344CB8AC3E}">
        <p14:creationId xmlns:p14="http://schemas.microsoft.com/office/powerpoint/2010/main" val="1194175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Patient Responsibility</a:t>
            </a:r>
            <a:endParaRPr lang="en-US" b="1" dirty="0"/>
          </a:p>
        </p:txBody>
      </p:sp>
      <p:sp>
        <p:nvSpPr>
          <p:cNvPr id="3" name="Content Placeholder 2"/>
          <p:cNvSpPr>
            <a:spLocks noGrp="1"/>
          </p:cNvSpPr>
          <p:nvPr>
            <p:ph idx="1"/>
          </p:nvPr>
        </p:nvSpPr>
        <p:spPr>
          <a:xfrm>
            <a:off x="152400" y="1143000"/>
            <a:ext cx="8839200" cy="5715000"/>
          </a:xfrm>
        </p:spPr>
        <p:txBody>
          <a:bodyPr>
            <a:normAutofit fontScale="55000" lnSpcReduction="20000"/>
          </a:bodyPr>
          <a:lstStyle/>
          <a:p>
            <a:pPr marL="0" indent="0">
              <a:buNone/>
            </a:pPr>
            <a:r>
              <a:rPr lang="en-US" dirty="0">
                <a:latin typeface="Arial Narrow" panose="020B0606020202030204" pitchFamily="34" charset="0"/>
              </a:rPr>
              <a:t>It is common for most individuals to put off seeing a dentist until they are motivated by tooth or jaw pain or serious medical diagnosis they suspect may be related to their oral health.  Even if they are motivated by pain or even to improve function or appearance they may not be completely aware of the extent of their dental condition and require considerable consultation with a qualified dentist who understands the complexities associated with chronic pain and disease. </a:t>
            </a:r>
          </a:p>
          <a:p>
            <a:pPr marL="0" indent="0">
              <a:buNone/>
            </a:pPr>
            <a:r>
              <a:rPr lang="en-US" dirty="0">
                <a:latin typeface="Arial Narrow" panose="020B0606020202030204" pitchFamily="34" charset="0"/>
              </a:rPr>
              <a:t> </a:t>
            </a:r>
          </a:p>
          <a:p>
            <a:pPr marL="0" indent="0">
              <a:buNone/>
            </a:pPr>
            <a:r>
              <a:rPr lang="en-US" dirty="0">
                <a:latin typeface="Arial Narrow" panose="020B0606020202030204" pitchFamily="34" charset="0"/>
              </a:rPr>
              <a:t>Healthcare practitioners and patients would agree that any type of chronic pain and chronic disease is a challenging and often frustrating </a:t>
            </a:r>
            <a:r>
              <a:rPr lang="en-US" dirty="0" err="1" smtClean="0">
                <a:latin typeface="Arial Narrow" panose="020B0606020202030204" pitchFamily="34" charset="0"/>
              </a:rPr>
              <a:t>situatio</a:t>
            </a:r>
            <a:r>
              <a:rPr lang="en-US" dirty="0" smtClean="0">
                <a:latin typeface="Arial Narrow" panose="020B0606020202030204" pitchFamily="34" charset="0"/>
              </a:rPr>
              <a:t>; </a:t>
            </a:r>
            <a:r>
              <a:rPr lang="en-US" dirty="0">
                <a:latin typeface="Arial Narrow" panose="020B0606020202030204" pitchFamily="34" charset="0"/>
              </a:rPr>
              <a:t>that is commonly treated primarily with pharmaceuticals which generally produce serious side effects with disappointing long term results.  </a:t>
            </a:r>
            <a:endParaRPr lang="en-US" dirty="0" smtClean="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r>
              <a:rPr lang="en-US" dirty="0" smtClean="0">
                <a:latin typeface="Arial Narrow" panose="020B0606020202030204" pitchFamily="34" charset="0"/>
              </a:rPr>
              <a:t>However</a:t>
            </a:r>
            <a:r>
              <a:rPr lang="en-US" dirty="0">
                <a:latin typeface="Arial Narrow" panose="020B0606020202030204" pitchFamily="34" charset="0"/>
              </a:rPr>
              <a:t>, when healthcare advocates work together to create a comprehensive strategy that includes the support and compliance of all concerned related to reducing the total body burden of toxins, </a:t>
            </a:r>
            <a:r>
              <a:rPr lang="en-US" dirty="0" smtClean="0">
                <a:latin typeface="Arial Narrow" panose="020B0606020202030204" pitchFamily="34" charset="0"/>
              </a:rPr>
              <a:t>infection and other concerns, </a:t>
            </a:r>
            <a:r>
              <a:rPr lang="en-US" dirty="0">
                <a:latin typeface="Arial Narrow" panose="020B0606020202030204" pitchFamily="34" charset="0"/>
              </a:rPr>
              <a:t>there is great hope for finding answers and a path back to wellness.  </a:t>
            </a:r>
          </a:p>
          <a:p>
            <a:pPr marL="0" indent="0">
              <a:buNone/>
            </a:pPr>
            <a:r>
              <a:rPr lang="en-US" dirty="0">
                <a:latin typeface="Arial Narrow" panose="020B0606020202030204" pitchFamily="34" charset="0"/>
              </a:rPr>
              <a:t> </a:t>
            </a:r>
          </a:p>
          <a:p>
            <a:pPr marL="0" indent="0">
              <a:buNone/>
            </a:pPr>
            <a:r>
              <a:rPr lang="en-US" dirty="0">
                <a:latin typeface="Arial Narrow" panose="020B0606020202030204" pitchFamily="34" charset="0"/>
              </a:rPr>
              <a:t>It is an honor to work with so many who embody the same revolutionary spirit of courage and determination to help others achieve their potential for freedom.  The mission has always been to provide an educational perspective that allows individuals to personally apply the basic truths or laws of health.  </a:t>
            </a:r>
            <a:endParaRPr lang="en-US" dirty="0" smtClean="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r>
              <a:rPr lang="en-US" dirty="0" smtClean="0">
                <a:latin typeface="Arial Narrow" panose="020B0606020202030204" pitchFamily="34" charset="0"/>
              </a:rPr>
              <a:t>For example, if </a:t>
            </a:r>
            <a:r>
              <a:rPr lang="en-US" dirty="0">
                <a:latin typeface="Arial Narrow" panose="020B0606020202030204" pitchFamily="34" charset="0"/>
              </a:rPr>
              <a:t>we </a:t>
            </a:r>
            <a:r>
              <a:rPr lang="en-US" dirty="0" smtClean="0">
                <a:latin typeface="Arial Narrow" panose="020B0606020202030204" pitchFamily="34" charset="0"/>
              </a:rPr>
              <a:t>reason </a:t>
            </a:r>
            <a:r>
              <a:rPr lang="en-US" dirty="0">
                <a:latin typeface="Arial Narrow" panose="020B0606020202030204" pitchFamily="34" charset="0"/>
              </a:rPr>
              <a:t>that one of the rules for health is appropriate hydration, and the tool is pure water then the personal application is what each </a:t>
            </a:r>
            <a:r>
              <a:rPr lang="en-US" dirty="0" smtClean="0">
                <a:latin typeface="Arial Narrow" panose="020B0606020202030204" pitchFamily="34" charset="0"/>
              </a:rPr>
              <a:t>person </a:t>
            </a:r>
            <a:r>
              <a:rPr lang="en-US" dirty="0">
                <a:latin typeface="Arial Narrow" panose="020B0606020202030204" pitchFamily="34" charset="0"/>
              </a:rPr>
              <a:t>needs to keep hydrated based upon </a:t>
            </a:r>
            <a:r>
              <a:rPr lang="en-US" dirty="0" smtClean="0">
                <a:latin typeface="Arial Narrow" panose="020B0606020202030204" pitchFamily="34" charset="0"/>
              </a:rPr>
              <a:t>unique </a:t>
            </a:r>
            <a:r>
              <a:rPr lang="en-US" dirty="0">
                <a:latin typeface="Arial Narrow" panose="020B0606020202030204" pitchFamily="34" charset="0"/>
              </a:rPr>
              <a:t>lifestyle and body size.  It becomes our own particular path requiring us to develop our own initiative, intuition, self-discipline, commitment and compliance to those healthier rules.</a:t>
            </a:r>
          </a:p>
          <a:p>
            <a:endParaRPr lang="en-US" dirty="0"/>
          </a:p>
        </p:txBody>
      </p:sp>
    </p:spTree>
    <p:extLst>
      <p:ext uri="{BB962C8B-B14F-4D97-AF65-F5344CB8AC3E}">
        <p14:creationId xmlns:p14="http://schemas.microsoft.com/office/powerpoint/2010/main" val="7165362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t>At Home Pre and Post PRF Healing Modalities and Support Therapy Technology</a:t>
            </a:r>
            <a:endParaRPr lang="en-US" sz="3600" b="1" dirty="0"/>
          </a:p>
        </p:txBody>
      </p:sp>
      <p:sp>
        <p:nvSpPr>
          <p:cNvPr id="3" name="Content Placeholder 2"/>
          <p:cNvSpPr>
            <a:spLocks noGrp="1"/>
          </p:cNvSpPr>
          <p:nvPr>
            <p:ph idx="1"/>
          </p:nvPr>
        </p:nvSpPr>
        <p:spPr/>
        <p:txBody>
          <a:bodyPr>
            <a:normAutofit fontScale="77500" lnSpcReduction="20000"/>
          </a:bodyPr>
          <a:lstStyle/>
          <a:p>
            <a:r>
              <a:rPr lang="en-US" dirty="0" smtClean="0"/>
              <a:t>Medical Dental Coordination</a:t>
            </a:r>
          </a:p>
          <a:p>
            <a:r>
              <a:rPr lang="en-US" dirty="0"/>
              <a:t>Patient Compliance </a:t>
            </a:r>
            <a:endParaRPr lang="en-US" dirty="0" smtClean="0"/>
          </a:p>
          <a:p>
            <a:r>
              <a:rPr lang="en-US" dirty="0" smtClean="0"/>
              <a:t>Biomodulator Biotransducer Therapy</a:t>
            </a:r>
          </a:p>
          <a:p>
            <a:r>
              <a:rPr lang="en-US" dirty="0" smtClean="0"/>
              <a:t>Nutrition Diet and Supplementation</a:t>
            </a:r>
          </a:p>
          <a:p>
            <a:r>
              <a:rPr lang="en-US" dirty="0" smtClean="0"/>
              <a:t>Neo 40</a:t>
            </a:r>
          </a:p>
          <a:p>
            <a:r>
              <a:rPr lang="en-US" dirty="0" smtClean="0"/>
              <a:t>Iodine</a:t>
            </a:r>
          </a:p>
          <a:p>
            <a:r>
              <a:rPr lang="en-US" dirty="0" smtClean="0"/>
              <a:t>Appropriate Hydration</a:t>
            </a:r>
          </a:p>
          <a:p>
            <a:r>
              <a:rPr lang="en-US" dirty="0" smtClean="0"/>
              <a:t>Ozone Therapy</a:t>
            </a:r>
          </a:p>
          <a:p>
            <a:r>
              <a:rPr lang="en-US" dirty="0" smtClean="0"/>
              <a:t>Quality Sleep</a:t>
            </a:r>
          </a:p>
          <a:p>
            <a:r>
              <a:rPr lang="en-US" dirty="0" smtClean="0"/>
              <a:t>Grinding and Clenching protection</a:t>
            </a:r>
          </a:p>
          <a:p>
            <a:r>
              <a:rPr lang="en-US" dirty="0" smtClean="0"/>
              <a:t>Abstinence from damaging factors </a:t>
            </a:r>
            <a:r>
              <a:rPr lang="en-US" dirty="0" err="1" smtClean="0"/>
              <a:t>i.e</a:t>
            </a:r>
            <a:r>
              <a:rPr lang="en-US" dirty="0" smtClean="0"/>
              <a:t>; smoking, alcohol, caffeine iced sodas</a:t>
            </a:r>
          </a:p>
          <a:p>
            <a:endParaRPr lang="en-US" dirty="0" smtClean="0"/>
          </a:p>
          <a:p>
            <a:endParaRPr lang="en-US" dirty="0"/>
          </a:p>
          <a:p>
            <a:endParaRPr lang="en-US" dirty="0"/>
          </a:p>
        </p:txBody>
      </p:sp>
    </p:spTree>
    <p:extLst>
      <p:ext uri="{BB962C8B-B14F-4D97-AF65-F5344CB8AC3E}">
        <p14:creationId xmlns:p14="http://schemas.microsoft.com/office/powerpoint/2010/main" val="8067676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Mercury and Other Toxic Burdens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Mercury can deplete cellular Tyrosine by Binding to SH Groups and Has a Strong Affinity For Purines for Example:</a:t>
            </a:r>
          </a:p>
          <a:p>
            <a:r>
              <a:rPr lang="en-US" dirty="0" smtClean="0"/>
              <a:t>Vaccinations by age 2 equal 237.5 micrograms or 3.53 X 10 to the 17th (353,000,000,000,000,000) molecules</a:t>
            </a:r>
          </a:p>
          <a:p>
            <a:r>
              <a:rPr lang="en-US" dirty="0" err="1" smtClean="0"/>
              <a:t>Thimerosal</a:t>
            </a:r>
            <a:r>
              <a:rPr lang="en-US" dirty="0" smtClean="0"/>
              <a:t> is 49.6% </a:t>
            </a:r>
            <a:r>
              <a:rPr lang="en-US" dirty="0" err="1"/>
              <a:t>E</a:t>
            </a:r>
            <a:r>
              <a:rPr lang="en-US" dirty="0" err="1" smtClean="0"/>
              <a:t>thylmercury</a:t>
            </a:r>
            <a:r>
              <a:rPr lang="en-US" dirty="0" smtClean="0"/>
              <a:t> by weight</a:t>
            </a:r>
          </a:p>
          <a:p>
            <a:r>
              <a:rPr lang="en-US" dirty="0" smtClean="0"/>
              <a:t>Tyrosine is vital for Thyroid Hormone</a:t>
            </a:r>
            <a:r>
              <a:rPr lang="en-US" dirty="0" smtClean="0">
                <a:sym typeface="Wingdings" panose="05000000000000000000" pitchFamily="2" charset="2"/>
              </a:rPr>
              <a:t> Metabolism Healing Potential</a:t>
            </a:r>
          </a:p>
          <a:p>
            <a:r>
              <a:rPr lang="en-US" dirty="0" smtClean="0">
                <a:sym typeface="Wingdings" panose="05000000000000000000" pitchFamily="2" charset="2"/>
              </a:rPr>
              <a:t>Infections from Failing Root Canals and Jaw Bone Infections</a:t>
            </a:r>
            <a:endParaRPr lang="en-US" dirty="0"/>
          </a:p>
        </p:txBody>
      </p:sp>
    </p:spTree>
    <p:extLst>
      <p:ext uri="{BB962C8B-B14F-4D97-AF65-F5344CB8AC3E}">
        <p14:creationId xmlns:p14="http://schemas.microsoft.com/office/powerpoint/2010/main" val="13540022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ctrTitle"/>
          </p:nvPr>
        </p:nvSpPr>
        <p:spPr>
          <a:xfrm>
            <a:off x="0" y="381000"/>
            <a:ext cx="9144000" cy="1371600"/>
          </a:xfrm>
        </p:spPr>
        <p:txBody>
          <a:bodyPr>
            <a:normAutofit fontScale="90000"/>
          </a:bodyPr>
          <a:lstStyle/>
          <a:p>
            <a:r>
              <a:rPr lang="en-US" b="1" dirty="0" smtClean="0">
                <a:latin typeface="Arial Narrow" panose="020B0606020202030204" pitchFamily="34" charset="0"/>
              </a:rPr>
              <a:t>WHAT ARE THE PRIMARY CHEMICAL ACTIONS OF MERCURY TOXICITY?</a:t>
            </a:r>
          </a:p>
        </p:txBody>
      </p:sp>
      <p:sp>
        <p:nvSpPr>
          <p:cNvPr id="5" name="Subtitle 4"/>
          <p:cNvSpPr>
            <a:spLocks noGrp="1"/>
          </p:cNvSpPr>
          <p:nvPr>
            <p:ph type="subTitle" idx="1"/>
          </p:nvPr>
        </p:nvSpPr>
        <p:spPr>
          <a:xfrm>
            <a:off x="228600" y="2057400"/>
            <a:ext cx="8763000" cy="3581400"/>
          </a:xfrm>
        </p:spPr>
        <p:txBody>
          <a:bodyPr rtlCol="0">
            <a:normAutofit/>
          </a:bodyPr>
          <a:lstStyle/>
          <a:p>
            <a:pPr marL="514350" indent="-514350" algn="l" fontAlgn="auto">
              <a:spcAft>
                <a:spcPts val="0"/>
              </a:spcAft>
              <a:buFont typeface="+mj-lt"/>
              <a:buAutoNum type="arabicPeriod"/>
              <a:defRPr/>
            </a:pPr>
            <a:r>
              <a:rPr lang="en-US" b="1" dirty="0" smtClean="0">
                <a:solidFill>
                  <a:schemeClr val="tx1"/>
                </a:solidFill>
              </a:rPr>
              <a:t>COVALENTLY BINDS TO THE THIOL (-SH) GROUPS OF BIOMOLECULES MODIFYING THEIR ACTIVITY.</a:t>
            </a:r>
          </a:p>
          <a:p>
            <a:pPr marL="514350" indent="-514350" algn="l" fontAlgn="auto">
              <a:spcAft>
                <a:spcPts val="0"/>
              </a:spcAft>
              <a:buFont typeface="+mj-lt"/>
              <a:buAutoNum type="arabicPeriod"/>
              <a:defRPr/>
            </a:pPr>
            <a:r>
              <a:rPr lang="en-US" b="1" dirty="0" smtClean="0">
                <a:solidFill>
                  <a:schemeClr val="tx1"/>
                </a:solidFill>
              </a:rPr>
              <a:t>DISPLACES OTHER ESSENTIAL METALS (e.g. Zn</a:t>
            </a:r>
            <a:r>
              <a:rPr lang="en-US" b="1" baseline="30000" dirty="0" smtClean="0">
                <a:solidFill>
                  <a:schemeClr val="tx1"/>
                </a:solidFill>
              </a:rPr>
              <a:t>2+</a:t>
            </a:r>
            <a:r>
              <a:rPr lang="en-US" b="1" dirty="0" smtClean="0">
                <a:solidFill>
                  <a:schemeClr val="tx1"/>
                </a:solidFill>
              </a:rPr>
              <a:t>, Cu</a:t>
            </a:r>
            <a:r>
              <a:rPr lang="en-US" b="1" baseline="30000" dirty="0" smtClean="0">
                <a:solidFill>
                  <a:schemeClr val="tx1"/>
                </a:solidFill>
              </a:rPr>
              <a:t>2+</a:t>
            </a:r>
            <a:r>
              <a:rPr lang="en-US" b="1" dirty="0" smtClean="0">
                <a:solidFill>
                  <a:schemeClr val="tx1"/>
                </a:solidFill>
              </a:rPr>
              <a:t>, Fe</a:t>
            </a:r>
            <a:r>
              <a:rPr lang="en-US" b="1" baseline="30000" dirty="0" smtClean="0">
                <a:solidFill>
                  <a:schemeClr val="tx1"/>
                </a:solidFill>
              </a:rPr>
              <a:t>2+</a:t>
            </a:r>
            <a:r>
              <a:rPr lang="en-US" b="1" dirty="0" smtClean="0">
                <a:solidFill>
                  <a:schemeClr val="tx1"/>
                </a:solidFill>
              </a:rPr>
              <a:t>) FROM THEIR NATURAL BINDING SITES.</a:t>
            </a:r>
          </a:p>
          <a:p>
            <a:pPr marL="514350" indent="-514350" algn="l" fontAlgn="auto">
              <a:spcAft>
                <a:spcPts val="0"/>
              </a:spcAft>
              <a:defRPr/>
            </a:pPr>
            <a:endParaRPr lang="en-US" dirty="0" smtClean="0"/>
          </a:p>
        </p:txBody>
      </p:sp>
    </p:spTree>
    <p:extLst>
      <p:ext uri="{BB962C8B-B14F-4D97-AF65-F5344CB8AC3E}">
        <p14:creationId xmlns:p14="http://schemas.microsoft.com/office/powerpoint/2010/main" val="13005854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ctrTitle"/>
          </p:nvPr>
        </p:nvSpPr>
        <p:spPr>
          <a:xfrm>
            <a:off x="609600" y="0"/>
            <a:ext cx="7772400" cy="1470025"/>
          </a:xfrm>
        </p:spPr>
        <p:txBody>
          <a:bodyPr/>
          <a:lstStyle/>
          <a:p>
            <a:r>
              <a:rPr lang="en-US" b="1" dirty="0" smtClean="0"/>
              <a:t>Major Concept</a:t>
            </a:r>
          </a:p>
        </p:txBody>
      </p:sp>
      <p:sp>
        <p:nvSpPr>
          <p:cNvPr id="30723" name="Subtitle 4"/>
          <p:cNvSpPr>
            <a:spLocks noGrp="1"/>
          </p:cNvSpPr>
          <p:nvPr>
            <p:ph type="subTitle" idx="1"/>
          </p:nvPr>
        </p:nvSpPr>
        <p:spPr>
          <a:xfrm>
            <a:off x="533400" y="1295400"/>
            <a:ext cx="8153400" cy="1600200"/>
          </a:xfrm>
        </p:spPr>
        <p:txBody>
          <a:bodyPr>
            <a:noAutofit/>
          </a:bodyPr>
          <a:lstStyle/>
          <a:p>
            <a:pPr algn="l"/>
            <a:r>
              <a:rPr lang="en-US" sz="2800" dirty="0" smtClean="0">
                <a:solidFill>
                  <a:schemeClr val="tx1"/>
                </a:solidFill>
              </a:rPr>
              <a:t>Primary mercury reactions leading to enzyme abnormalities further leads to destruction of the integrity  of cells making up the “bio-membrane” and the loss of this integrity causes </a:t>
            </a:r>
            <a:r>
              <a:rPr lang="en-US" sz="2800" smtClean="0">
                <a:solidFill>
                  <a:schemeClr val="tx1"/>
                </a:solidFill>
              </a:rPr>
              <a:t>“bio-membrane” </a:t>
            </a:r>
            <a:r>
              <a:rPr lang="en-US" sz="2800" dirty="0" smtClean="0">
                <a:solidFill>
                  <a:schemeClr val="tx1"/>
                </a:solidFill>
              </a:rPr>
              <a:t>leakage and a loss of compartmentalization of non-toxic materials and the immune system. </a:t>
            </a:r>
          </a:p>
          <a:p>
            <a:pPr algn="l"/>
            <a:r>
              <a:rPr lang="en-US" sz="2800" dirty="0" smtClean="0">
                <a:solidFill>
                  <a:schemeClr val="tx1"/>
                </a:solidFill>
              </a:rPr>
              <a:t>This loss of compartmentalization leads to conversion from non-toxicity and immune protection to toxicity and immune system disorders.</a:t>
            </a:r>
          </a:p>
          <a:p>
            <a:pPr algn="l"/>
            <a:r>
              <a:rPr lang="en-US" sz="2800" b="1" dirty="0" smtClean="0">
                <a:solidFill>
                  <a:schemeClr val="tx1"/>
                </a:solidFill>
              </a:rPr>
              <a:t>This is not always a simple concept to understand.</a:t>
            </a:r>
          </a:p>
        </p:txBody>
      </p:sp>
    </p:spTree>
    <p:extLst>
      <p:ext uri="{BB962C8B-B14F-4D97-AF65-F5344CB8AC3E}">
        <p14:creationId xmlns:p14="http://schemas.microsoft.com/office/powerpoint/2010/main" val="26812933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rmAutofit fontScale="90000"/>
          </a:bodyPr>
          <a:lstStyle/>
          <a:p>
            <a:r>
              <a:rPr lang="en-US" sz="4000" dirty="0" smtClean="0"/>
              <a:t/>
            </a:r>
            <a:br>
              <a:rPr lang="en-US" sz="4000" dirty="0" smtClean="0"/>
            </a:br>
            <a:r>
              <a:rPr lang="en-US" sz="4900" b="1" dirty="0" smtClean="0"/>
              <a:t>The Origin of Bacteria</a:t>
            </a:r>
            <a:r>
              <a:rPr lang="en-US" sz="3200" dirty="0" smtClean="0"/>
              <a:t/>
            </a:r>
            <a:br>
              <a:rPr lang="en-US" sz="3200" dirty="0" smtClean="0"/>
            </a:br>
            <a:endParaRPr lang="en-US" dirty="0" smtClean="0"/>
          </a:p>
        </p:txBody>
      </p:sp>
      <p:sp>
        <p:nvSpPr>
          <p:cNvPr id="73731" name="Content Placeholder 2"/>
          <p:cNvSpPr>
            <a:spLocks noGrp="1"/>
          </p:cNvSpPr>
          <p:nvPr>
            <p:ph idx="1"/>
          </p:nvPr>
        </p:nvSpPr>
        <p:spPr>
          <a:xfrm>
            <a:off x="228600" y="1219200"/>
            <a:ext cx="8677275" cy="5410200"/>
          </a:xfrm>
        </p:spPr>
        <p:txBody>
          <a:bodyPr/>
          <a:lstStyle/>
          <a:p>
            <a:pPr marL="0" indent="0">
              <a:buFontTx/>
              <a:buNone/>
            </a:pPr>
            <a:r>
              <a:rPr lang="en-US" sz="2800" b="1" dirty="0" smtClean="0">
                <a:latin typeface="Arial Narrow" pitchFamily="34" charset="0"/>
              </a:rPr>
              <a:t>The oral cavity can be the origin of pathogenic bacteria and inflammatory mediators through the bloodstream, lymph system, tissues, and along </a:t>
            </a:r>
            <a:r>
              <a:rPr lang="en-US" sz="2800" b="1" dirty="0" err="1" smtClean="0">
                <a:latin typeface="Arial Narrow" pitchFamily="34" charset="0"/>
              </a:rPr>
              <a:t>fascial</a:t>
            </a:r>
            <a:r>
              <a:rPr lang="en-US" sz="2800" b="1" dirty="0" smtClean="0">
                <a:latin typeface="Arial Narrow" pitchFamily="34" charset="0"/>
              </a:rPr>
              <a:t> planes.</a:t>
            </a:r>
            <a:r>
              <a:rPr lang="en-US" sz="2800" b="1" baseline="30000" dirty="0" smtClean="0">
                <a:latin typeface="Arial Narrow" pitchFamily="34" charset="0"/>
              </a:rPr>
              <a:t>8</a:t>
            </a:r>
            <a:r>
              <a:rPr lang="en-US" sz="2800" b="1" dirty="0" smtClean="0">
                <a:latin typeface="Arial Narrow" pitchFamily="34" charset="0"/>
              </a:rPr>
              <a:t> </a:t>
            </a:r>
          </a:p>
          <a:p>
            <a:pPr marL="0" indent="0">
              <a:buFontTx/>
              <a:buNone/>
            </a:pPr>
            <a:endParaRPr lang="en-US" sz="2800" b="1" dirty="0" smtClean="0">
              <a:latin typeface="Arial Narrow" pitchFamily="34" charset="0"/>
            </a:endParaRPr>
          </a:p>
          <a:p>
            <a:pPr marL="0" indent="0">
              <a:buFontTx/>
              <a:buNone/>
            </a:pPr>
            <a:r>
              <a:rPr lang="en-US" sz="2800" b="1" dirty="0" smtClean="0">
                <a:latin typeface="Arial Narrow" pitchFamily="34" charset="0"/>
              </a:rPr>
              <a:t>This infiltration triggers both local and systemic responses in the susceptible host. Thus, local and systemic risk assessment of the periodontal patient becomes an important part of overall treatment.</a:t>
            </a:r>
            <a:r>
              <a:rPr lang="en-US" sz="2800" b="1" baseline="30000" dirty="0" smtClean="0">
                <a:latin typeface="Arial Narrow" pitchFamily="34" charset="0"/>
              </a:rPr>
              <a:t>9</a:t>
            </a:r>
          </a:p>
          <a:p>
            <a:pPr marL="0" indent="0">
              <a:buFontTx/>
              <a:buNone/>
            </a:pPr>
            <a:r>
              <a:rPr lang="en-US" sz="2800" b="1" dirty="0" smtClean="0">
                <a:latin typeface="Arial Narrow" pitchFamily="34" charset="0"/>
              </a:rPr>
              <a:t> </a:t>
            </a:r>
          </a:p>
          <a:p>
            <a:pPr marL="0" indent="0">
              <a:buFontTx/>
              <a:buNone/>
            </a:pPr>
            <a:r>
              <a:rPr lang="en-US" sz="2000" b="1" dirty="0" err="1" smtClean="0">
                <a:latin typeface="Arial Narrow" pitchFamily="34" charset="0"/>
              </a:rPr>
              <a:t>Nagaoka</a:t>
            </a:r>
            <a:r>
              <a:rPr lang="en-US" sz="2000" b="1" dirty="0" smtClean="0">
                <a:latin typeface="Arial Narrow" pitchFamily="34" charset="0"/>
              </a:rPr>
              <a:t>, et al. (1995). Bacterial invasion into dentinal tubules of human vital and non-vital teeth. </a:t>
            </a:r>
            <a:br>
              <a:rPr lang="en-US" sz="2000" b="1" dirty="0" smtClean="0">
                <a:latin typeface="Arial Narrow" pitchFamily="34" charset="0"/>
              </a:rPr>
            </a:br>
            <a:r>
              <a:rPr lang="en-US" sz="2000" b="1" dirty="0" smtClean="0">
                <a:latin typeface="Arial Narrow" pitchFamily="34" charset="0"/>
              </a:rPr>
              <a:t>J. </a:t>
            </a:r>
            <a:r>
              <a:rPr lang="en-US" sz="2000" b="1" dirty="0" err="1" smtClean="0">
                <a:latin typeface="Arial Narrow" pitchFamily="34" charset="0"/>
              </a:rPr>
              <a:t>Endodon</a:t>
            </a:r>
            <a:r>
              <a:rPr lang="en-US" sz="2000" b="1" dirty="0" smtClean="0">
                <a:latin typeface="Arial Narrow" pitchFamily="34" charset="0"/>
              </a:rPr>
              <a:t>. 21: 70-73</a:t>
            </a:r>
            <a:endParaRPr lang="en-US" sz="1800" b="1" dirty="0" smtClean="0">
              <a:latin typeface="Arial Narrow" pitchFamily="34" charset="0"/>
            </a:endParaRPr>
          </a:p>
        </p:txBody>
      </p:sp>
      <p:sp>
        <p:nvSpPr>
          <p:cNvPr id="7373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algn="ctr" eaLnBrk="0" fontAlgn="base" hangingPunct="0">
              <a:spcBef>
                <a:spcPct val="0"/>
              </a:spcBef>
              <a:spcAft>
                <a:spcPct val="0"/>
              </a:spcAft>
              <a:defRPr i="1">
                <a:solidFill>
                  <a:schemeClr val="tx1"/>
                </a:solidFill>
                <a:latin typeface="Arial" pitchFamily="34" charset="0"/>
              </a:defRPr>
            </a:lvl6pPr>
            <a:lvl7pPr marL="2971800" indent="-228600" algn="ctr" eaLnBrk="0" fontAlgn="base" hangingPunct="0">
              <a:spcBef>
                <a:spcPct val="0"/>
              </a:spcBef>
              <a:spcAft>
                <a:spcPct val="0"/>
              </a:spcAft>
              <a:defRPr i="1">
                <a:solidFill>
                  <a:schemeClr val="tx1"/>
                </a:solidFill>
                <a:latin typeface="Arial" pitchFamily="34" charset="0"/>
              </a:defRPr>
            </a:lvl7pPr>
            <a:lvl8pPr marL="3429000" indent="-228600" algn="ctr" eaLnBrk="0" fontAlgn="base" hangingPunct="0">
              <a:spcBef>
                <a:spcPct val="0"/>
              </a:spcBef>
              <a:spcAft>
                <a:spcPct val="0"/>
              </a:spcAft>
              <a:defRPr i="1">
                <a:solidFill>
                  <a:schemeClr val="tx1"/>
                </a:solidFill>
                <a:latin typeface="Arial" pitchFamily="34" charset="0"/>
              </a:defRPr>
            </a:lvl8pPr>
            <a:lvl9pPr marL="3886200" indent="-228600" algn="ctr" eaLnBrk="0" fontAlgn="base" hangingPunct="0">
              <a:spcBef>
                <a:spcPct val="0"/>
              </a:spcBef>
              <a:spcAft>
                <a:spcPct val="0"/>
              </a:spcAft>
              <a:defRPr i="1">
                <a:solidFill>
                  <a:schemeClr val="tx1"/>
                </a:solidFill>
                <a:latin typeface="Arial" pitchFamily="34" charset="0"/>
              </a:defRPr>
            </a:lvl9pPr>
          </a:lstStyle>
          <a:p>
            <a:pPr eaLnBrk="1" hangingPunct="1"/>
            <a:endParaRPr lang="en-US" i="0" smtClean="0"/>
          </a:p>
        </p:txBody>
      </p:sp>
      <p:sp>
        <p:nvSpPr>
          <p:cNvPr id="737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algn="ctr" eaLnBrk="0" fontAlgn="base" hangingPunct="0">
              <a:spcBef>
                <a:spcPct val="0"/>
              </a:spcBef>
              <a:spcAft>
                <a:spcPct val="0"/>
              </a:spcAft>
              <a:defRPr i="1">
                <a:solidFill>
                  <a:schemeClr val="tx1"/>
                </a:solidFill>
                <a:latin typeface="Arial" pitchFamily="34" charset="0"/>
              </a:defRPr>
            </a:lvl6pPr>
            <a:lvl7pPr marL="2971800" indent="-228600" algn="ctr" eaLnBrk="0" fontAlgn="base" hangingPunct="0">
              <a:spcBef>
                <a:spcPct val="0"/>
              </a:spcBef>
              <a:spcAft>
                <a:spcPct val="0"/>
              </a:spcAft>
              <a:defRPr i="1">
                <a:solidFill>
                  <a:schemeClr val="tx1"/>
                </a:solidFill>
                <a:latin typeface="Arial" pitchFamily="34" charset="0"/>
              </a:defRPr>
            </a:lvl7pPr>
            <a:lvl8pPr marL="3429000" indent="-228600" algn="ctr" eaLnBrk="0" fontAlgn="base" hangingPunct="0">
              <a:spcBef>
                <a:spcPct val="0"/>
              </a:spcBef>
              <a:spcAft>
                <a:spcPct val="0"/>
              </a:spcAft>
              <a:defRPr i="1">
                <a:solidFill>
                  <a:schemeClr val="tx1"/>
                </a:solidFill>
                <a:latin typeface="Arial" pitchFamily="34" charset="0"/>
              </a:defRPr>
            </a:lvl8pPr>
            <a:lvl9pPr marL="3886200" indent="-228600" algn="ctr" eaLnBrk="0" fontAlgn="base" hangingPunct="0">
              <a:spcBef>
                <a:spcPct val="0"/>
              </a:spcBef>
              <a:spcAft>
                <a:spcPct val="0"/>
              </a:spcAft>
              <a:defRPr i="1">
                <a:solidFill>
                  <a:schemeClr val="tx1"/>
                </a:solidFill>
                <a:latin typeface="Arial" pitchFamily="34" charset="0"/>
              </a:defRPr>
            </a:lvl9pPr>
          </a:lstStyle>
          <a:p>
            <a:pPr eaLnBrk="1" hangingPunct="1"/>
            <a:r>
              <a:rPr lang="en-US" i="0" smtClean="0">
                <a:solidFill>
                  <a:srgbClr val="3399FF"/>
                </a:solidFill>
              </a:rPr>
              <a:t>For educational purposes only</a:t>
            </a:r>
          </a:p>
        </p:txBody>
      </p:sp>
      <p:sp>
        <p:nvSpPr>
          <p:cNvPr id="737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algn="ctr" eaLnBrk="0" fontAlgn="base" hangingPunct="0">
              <a:spcBef>
                <a:spcPct val="0"/>
              </a:spcBef>
              <a:spcAft>
                <a:spcPct val="0"/>
              </a:spcAft>
              <a:defRPr i="1">
                <a:solidFill>
                  <a:schemeClr val="tx1"/>
                </a:solidFill>
                <a:latin typeface="Arial" pitchFamily="34" charset="0"/>
              </a:defRPr>
            </a:lvl6pPr>
            <a:lvl7pPr marL="2971800" indent="-228600" algn="ctr" eaLnBrk="0" fontAlgn="base" hangingPunct="0">
              <a:spcBef>
                <a:spcPct val="0"/>
              </a:spcBef>
              <a:spcAft>
                <a:spcPct val="0"/>
              </a:spcAft>
              <a:defRPr i="1">
                <a:solidFill>
                  <a:schemeClr val="tx1"/>
                </a:solidFill>
                <a:latin typeface="Arial" pitchFamily="34" charset="0"/>
              </a:defRPr>
            </a:lvl7pPr>
            <a:lvl8pPr marL="3429000" indent="-228600" algn="ctr" eaLnBrk="0" fontAlgn="base" hangingPunct="0">
              <a:spcBef>
                <a:spcPct val="0"/>
              </a:spcBef>
              <a:spcAft>
                <a:spcPct val="0"/>
              </a:spcAft>
              <a:defRPr i="1">
                <a:solidFill>
                  <a:schemeClr val="tx1"/>
                </a:solidFill>
                <a:latin typeface="Arial" pitchFamily="34" charset="0"/>
              </a:defRPr>
            </a:lvl8pPr>
            <a:lvl9pPr marL="3886200" indent="-228600" algn="ctr" eaLnBrk="0" fontAlgn="base" hangingPunct="0">
              <a:spcBef>
                <a:spcPct val="0"/>
              </a:spcBef>
              <a:spcAft>
                <a:spcPct val="0"/>
              </a:spcAft>
              <a:defRPr i="1">
                <a:solidFill>
                  <a:schemeClr val="tx1"/>
                </a:solidFill>
                <a:latin typeface="Arial" pitchFamily="34" charset="0"/>
              </a:defRPr>
            </a:lvl9pPr>
          </a:lstStyle>
          <a:p>
            <a:pPr eaLnBrk="1" hangingPunct="1"/>
            <a:fld id="{3377181D-4C23-4646-BA80-267B85BE0F69}" type="slidenum">
              <a:rPr lang="en-US" i="0" smtClean="0"/>
              <a:pPr eaLnBrk="1" hangingPunct="1"/>
              <a:t>117</a:t>
            </a:fld>
            <a:endParaRPr lang="en-US" i="0" smtClean="0"/>
          </a:p>
        </p:txBody>
      </p:sp>
    </p:spTree>
    <p:extLst>
      <p:ext uri="{BB962C8B-B14F-4D97-AF65-F5344CB8AC3E}">
        <p14:creationId xmlns:p14="http://schemas.microsoft.com/office/powerpoint/2010/main" val="27339420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a:xfrm>
            <a:off x="457200" y="6007100"/>
            <a:ext cx="2273300" cy="714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algn="ctr" eaLnBrk="0" fontAlgn="base" hangingPunct="0">
              <a:spcBef>
                <a:spcPct val="0"/>
              </a:spcBef>
              <a:spcAft>
                <a:spcPct val="0"/>
              </a:spcAft>
              <a:defRPr i="1">
                <a:solidFill>
                  <a:schemeClr val="tx1"/>
                </a:solidFill>
                <a:latin typeface="Arial" pitchFamily="34" charset="0"/>
              </a:defRPr>
            </a:lvl6pPr>
            <a:lvl7pPr marL="2971800" indent="-228600" algn="ctr" eaLnBrk="0" fontAlgn="base" hangingPunct="0">
              <a:spcBef>
                <a:spcPct val="0"/>
              </a:spcBef>
              <a:spcAft>
                <a:spcPct val="0"/>
              </a:spcAft>
              <a:defRPr i="1">
                <a:solidFill>
                  <a:schemeClr val="tx1"/>
                </a:solidFill>
                <a:latin typeface="Arial" pitchFamily="34" charset="0"/>
              </a:defRPr>
            </a:lvl7pPr>
            <a:lvl8pPr marL="3429000" indent="-228600" algn="ctr" eaLnBrk="0" fontAlgn="base" hangingPunct="0">
              <a:spcBef>
                <a:spcPct val="0"/>
              </a:spcBef>
              <a:spcAft>
                <a:spcPct val="0"/>
              </a:spcAft>
              <a:defRPr i="1">
                <a:solidFill>
                  <a:schemeClr val="tx1"/>
                </a:solidFill>
                <a:latin typeface="Arial" pitchFamily="34" charset="0"/>
              </a:defRPr>
            </a:lvl8pPr>
            <a:lvl9pPr marL="3886200" indent="-228600" algn="ctr" eaLnBrk="0" fontAlgn="base" hangingPunct="0">
              <a:spcBef>
                <a:spcPct val="0"/>
              </a:spcBef>
              <a:spcAft>
                <a:spcPct val="0"/>
              </a:spcAft>
              <a:defRPr i="1">
                <a:solidFill>
                  <a:schemeClr val="tx1"/>
                </a:solidFill>
                <a:latin typeface="Arial" pitchFamily="34" charset="0"/>
              </a:defRPr>
            </a:lvl9pPr>
          </a:lstStyle>
          <a:p>
            <a:pPr algn="l" eaLnBrk="1" hangingPunct="1"/>
            <a:fld id="{30787281-10B3-412C-90DA-3CB99C8C0753}" type="slidenum">
              <a:rPr lang="en-US" sz="900" b="0" i="0" smtClean="0"/>
              <a:pPr algn="l" eaLnBrk="1" hangingPunct="1"/>
              <a:t>118</a:t>
            </a:fld>
            <a:endParaRPr lang="en-US" sz="900" b="0" i="0" smtClean="0"/>
          </a:p>
        </p:txBody>
      </p:sp>
      <p:grpSp>
        <p:nvGrpSpPr>
          <p:cNvPr id="74755" name="Group 3"/>
          <p:cNvGrpSpPr>
            <a:grpSpLocks/>
          </p:cNvGrpSpPr>
          <p:nvPr/>
        </p:nvGrpSpPr>
        <p:grpSpPr bwMode="auto">
          <a:xfrm>
            <a:off x="26988" y="6143625"/>
            <a:ext cx="1466850" cy="574675"/>
            <a:chOff x="0" y="0"/>
            <a:chExt cx="1315" cy="515"/>
          </a:xfrm>
        </p:grpSpPr>
        <p:sp>
          <p:nvSpPr>
            <p:cNvPr id="74764" name="Rectangle 1"/>
            <p:cNvSpPr>
              <a:spLocks/>
            </p:cNvSpPr>
            <p:nvPr/>
          </p:nvSpPr>
          <p:spPr bwMode="auto">
            <a:xfrm>
              <a:off x="376" y="336"/>
              <a:ext cx="939"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800">
                  <a:solidFill>
                    <a:srgbClr val="FFFFFF"/>
                  </a:solidFill>
                  <a:cs typeface="Arial" pitchFamily="34" charset="0"/>
                  <a:sym typeface="Arial" pitchFamily="34" charset="0"/>
                </a:rPr>
                <a:t>©2011 Jerry Tennant</a:t>
              </a:r>
            </a:p>
          </p:txBody>
        </p:sp>
        <p:pic>
          <p:nvPicPr>
            <p:cNvPr id="747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9"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74756" name="Rectangle 4"/>
          <p:cNvSpPr>
            <a:spLocks noGrp="1" noChangeArrowheads="1"/>
          </p:cNvSpPr>
          <p:nvPr>
            <p:ph type="title"/>
          </p:nvPr>
        </p:nvSpPr>
        <p:spPr>
          <a:xfrm>
            <a:off x="455613" y="303213"/>
            <a:ext cx="8232775" cy="1014412"/>
          </a:xfrm>
        </p:spPr>
        <p:txBody>
          <a:bodyPr/>
          <a:lstStyle/>
          <a:p>
            <a:pPr eaLnBrk="1" hangingPunct="1"/>
            <a:r>
              <a:rPr lang="en-US" sz="2000" smtClean="0"/>
              <a:t>Nagaoka, et al. (1995). Bacterial invasion into dentinal tubules of human vital and non-vital teeth. </a:t>
            </a:r>
            <a:br>
              <a:rPr lang="en-US" sz="2000" smtClean="0"/>
            </a:br>
            <a:r>
              <a:rPr lang="en-US" sz="2000" smtClean="0">
                <a:latin typeface="Arial Bold Italic" charset="0"/>
                <a:cs typeface="Arial Bold Italic" charset="0"/>
                <a:sym typeface="Arial Bold Italic" charset="0"/>
              </a:rPr>
              <a:t>J. Endodon. </a:t>
            </a:r>
            <a:r>
              <a:rPr lang="en-US" sz="1700" smtClean="0">
                <a:latin typeface="Arial Bold Italic" charset="0"/>
                <a:cs typeface="Arial Bold Italic" charset="0"/>
                <a:sym typeface="Arial Bold Italic" charset="0"/>
              </a:rPr>
              <a:t>21: 70-73</a:t>
            </a:r>
            <a:endParaRPr lang="en-US" sz="1700" smtClean="0">
              <a:latin typeface="Arial Bold Italic" charset="0"/>
              <a:sym typeface="Arial Bold Italic" charset="0"/>
            </a:endParaRPr>
          </a:p>
        </p:txBody>
      </p:sp>
      <p:pic>
        <p:nvPicPr>
          <p:cNvPr id="74757" name="Picture 5"/>
          <p:cNvPicPr>
            <a:picLocks noChangeArrowheads="1"/>
          </p:cNvPicPr>
          <p:nvPr/>
        </p:nvPicPr>
        <p:blipFill>
          <a:blip r:embed="rId3">
            <a:extLst>
              <a:ext uri="{28A0092B-C50C-407E-A947-70E740481C1C}">
                <a14:useLocalDpi xmlns:a14="http://schemas.microsoft.com/office/drawing/2010/main" val="0"/>
              </a:ext>
            </a:extLst>
          </a:blip>
          <a:srcRect l="3136" t="2391" r="2252" b="2248"/>
          <a:stretch>
            <a:fillRect/>
          </a:stretch>
        </p:blipFill>
        <p:spPr bwMode="auto">
          <a:xfrm>
            <a:off x="4652963" y="1830388"/>
            <a:ext cx="3857625" cy="3965575"/>
          </a:xfrm>
          <a:prstGeom prst="rect">
            <a:avLst/>
          </a:prstGeom>
          <a:noFill/>
          <a:ln w="3175">
            <a:solidFill>
              <a:srgbClr val="666699"/>
            </a:solidFill>
            <a:round/>
            <a:headEnd/>
            <a:tailEnd/>
          </a:ln>
          <a:extLst>
            <a:ext uri="{909E8E84-426E-40DD-AFC4-6F175D3DCCD1}">
              <a14:hiddenFill xmlns:a14="http://schemas.microsoft.com/office/drawing/2010/main">
                <a:solidFill>
                  <a:srgbClr val="FFFFFF"/>
                </a:solidFill>
              </a14:hiddenFill>
            </a:ext>
          </a:extLst>
        </p:spPr>
      </p:pic>
      <p:sp>
        <p:nvSpPr>
          <p:cNvPr id="74758" name="Rectangle 6"/>
          <p:cNvSpPr>
            <a:spLocks/>
          </p:cNvSpPr>
          <p:nvPr/>
        </p:nvSpPr>
        <p:spPr bwMode="auto">
          <a:xfrm>
            <a:off x="384175" y="5856288"/>
            <a:ext cx="7939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lstStyle/>
          <a:p>
            <a:pPr marL="311150" indent="-311150">
              <a:lnSpc>
                <a:spcPct val="90000"/>
              </a:lnSpc>
              <a:spcBef>
                <a:spcPts val="375"/>
              </a:spcBef>
            </a:pPr>
            <a:r>
              <a:rPr lang="en-US" sz="1500">
                <a:solidFill>
                  <a:srgbClr val="FFFFFF"/>
                </a:solidFill>
                <a:latin typeface="Arial Bold" charset="0"/>
                <a:cs typeface="Arial Bold" charset="0"/>
                <a:sym typeface="Arial Bold" charset="0"/>
              </a:rPr>
              <a:t>% Invaded Tubules:      1.1%   vs.   39.0%</a:t>
            </a:r>
          </a:p>
        </p:txBody>
      </p:sp>
      <p:sp>
        <p:nvSpPr>
          <p:cNvPr id="74759" name="Rectangle 7"/>
          <p:cNvSpPr>
            <a:spLocks/>
          </p:cNvSpPr>
          <p:nvPr/>
        </p:nvSpPr>
        <p:spPr bwMode="auto">
          <a:xfrm>
            <a:off x="534988" y="1339850"/>
            <a:ext cx="405447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26788" tIns="26788" rIns="26788" bIns="26788"/>
          <a:lstStyle/>
          <a:p>
            <a:pPr algn="l"/>
            <a:r>
              <a:rPr lang="en-US" sz="2000">
                <a:solidFill>
                  <a:srgbClr val="FFFFFF"/>
                </a:solidFill>
                <a:latin typeface="Arial Bold" charset="0"/>
                <a:cs typeface="Arial Bold" charset="0"/>
                <a:sym typeface="Arial Bold" charset="0"/>
              </a:rPr>
              <a:t>Vital Tooth</a:t>
            </a:r>
          </a:p>
        </p:txBody>
      </p:sp>
      <p:sp>
        <p:nvSpPr>
          <p:cNvPr id="74760" name="Rectangle 8"/>
          <p:cNvSpPr>
            <a:spLocks/>
          </p:cNvSpPr>
          <p:nvPr/>
        </p:nvSpPr>
        <p:spPr bwMode="auto">
          <a:xfrm>
            <a:off x="4878388" y="1295400"/>
            <a:ext cx="40528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26788" tIns="26788" rIns="26788" bIns="26788"/>
          <a:lstStyle/>
          <a:p>
            <a:pPr algn="l"/>
            <a:r>
              <a:rPr lang="en-US" sz="2000">
                <a:solidFill>
                  <a:srgbClr val="FFFFFF"/>
                </a:solidFill>
                <a:latin typeface="Arial Bold" charset="0"/>
                <a:cs typeface="Arial Bold" charset="0"/>
                <a:sym typeface="Arial Bold" charset="0"/>
              </a:rPr>
              <a:t>Non-vital Root Canal Tooth</a:t>
            </a:r>
          </a:p>
        </p:txBody>
      </p:sp>
      <p:grpSp>
        <p:nvGrpSpPr>
          <p:cNvPr id="74761" name="Group 11"/>
          <p:cNvGrpSpPr>
            <a:grpSpLocks/>
          </p:cNvGrpSpPr>
          <p:nvPr/>
        </p:nvGrpSpPr>
        <p:grpSpPr bwMode="auto">
          <a:xfrm>
            <a:off x="455613" y="1830388"/>
            <a:ext cx="3973512" cy="3965575"/>
            <a:chOff x="0" y="0"/>
            <a:chExt cx="3560" cy="3552"/>
          </a:xfrm>
        </p:grpSpPr>
        <p:pic>
          <p:nvPicPr>
            <p:cNvPr id="7476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 y="0"/>
              <a:ext cx="3473"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4763" name="Rectangle 10"/>
            <p:cNvSpPr>
              <a:spLocks/>
            </p:cNvSpPr>
            <p:nvPr/>
          </p:nvSpPr>
          <p:spPr bwMode="auto">
            <a:xfrm>
              <a:off x="0" y="3208"/>
              <a:ext cx="356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p>
              <a:r>
                <a:rPr lang="en-US" sz="1300">
                  <a:solidFill>
                    <a:srgbClr val="FFFFFF"/>
                  </a:solidFill>
                  <a:latin typeface="Arial Bold" charset="0"/>
                  <a:cs typeface="Arial Bold" charset="0"/>
                  <a:sym typeface="Arial Bold" charset="0"/>
                </a:rPr>
                <a:t>(Brown-Brenn stain, x200 magnification)</a:t>
              </a:r>
            </a:p>
          </p:txBody>
        </p:sp>
      </p:grpSp>
    </p:spTree>
    <p:extLst>
      <p:ext uri="{BB962C8B-B14F-4D97-AF65-F5344CB8AC3E}">
        <p14:creationId xmlns:p14="http://schemas.microsoft.com/office/powerpoint/2010/main" val="1938018579"/>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52400" y="304800"/>
            <a:ext cx="8991600" cy="1447800"/>
          </a:xfrm>
        </p:spPr>
        <p:txBody>
          <a:bodyPr>
            <a:normAutofit fontScale="90000"/>
          </a:bodyPr>
          <a:lstStyle/>
          <a:p>
            <a:r>
              <a:rPr lang="en-US" sz="2400" b="1" smtClean="0">
                <a:latin typeface="Arial" pitchFamily="34" charset="0"/>
                <a:cs typeface="Arial" pitchFamily="34" charset="0"/>
              </a:rPr>
              <a:t>Inflammation, heat shock proteins and periodontal pathogens in atherosclerosis:an immunohistologic study.</a:t>
            </a:r>
            <a:r>
              <a:rPr lang="en-US" sz="2400" smtClean="0"/>
              <a:t> </a:t>
            </a:r>
            <a:r>
              <a:rPr lang="en-US" sz="2400" smtClean="0">
                <a:solidFill>
                  <a:schemeClr val="accent2"/>
                </a:solidFill>
              </a:rPr>
              <a:t>Oral Microbiol Immunol. 2006 Aug;21(4):206-11.</a:t>
            </a:r>
            <a:r>
              <a:rPr lang="en-US" b="1" smtClean="0"/>
              <a:t/>
            </a:r>
            <a:br>
              <a:rPr lang="en-US" b="1" smtClean="0"/>
            </a:br>
            <a:endParaRPr lang="en-US" smtClean="0"/>
          </a:p>
        </p:txBody>
      </p:sp>
      <p:sp>
        <p:nvSpPr>
          <p:cNvPr id="29699" name="Content Placeholder 2"/>
          <p:cNvSpPr>
            <a:spLocks noGrp="1"/>
          </p:cNvSpPr>
          <p:nvPr>
            <p:ph idx="1"/>
          </p:nvPr>
        </p:nvSpPr>
        <p:spPr/>
        <p:txBody>
          <a:bodyPr/>
          <a:lstStyle/>
          <a:p>
            <a:r>
              <a:rPr lang="en-US" smtClean="0"/>
              <a:t>CONCLUSION: These results give evidence for a specific immune response associated with atherosclerosis. Whether bacteria initiate the observed inflammation in atherosclerotic lesions is not clear; however, </a:t>
            </a:r>
            <a:r>
              <a:rPr lang="en-US" smtClean="0">
                <a:solidFill>
                  <a:srgbClr val="FF0000"/>
                </a:solidFill>
              </a:rPr>
              <a:t>the present study shows that maintenance of inflammation may be enhanced by the presence of periodontopathic bacteria.</a:t>
            </a:r>
          </a:p>
        </p:txBody>
      </p:sp>
    </p:spTree>
    <p:extLst>
      <p:ext uri="{BB962C8B-B14F-4D97-AF65-F5344CB8AC3E}">
        <p14:creationId xmlns:p14="http://schemas.microsoft.com/office/powerpoint/2010/main" val="3542704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74638"/>
            <a:ext cx="9067800" cy="3916362"/>
          </a:xfrm>
        </p:spPr>
        <p:txBody>
          <a:bodyPr>
            <a:normAutofit fontScale="90000"/>
          </a:bodyPr>
          <a:lstStyle/>
          <a:p>
            <a:r>
              <a:rPr lang="en-US" b="1" dirty="0" smtClean="0"/>
              <a:t>Leukocytes-Platelet Rich Fibrin (L-PRF®)</a:t>
            </a:r>
            <a:br>
              <a:rPr lang="en-US" b="1" dirty="0" smtClean="0"/>
            </a:br>
            <a:r>
              <a:rPr lang="en-US" b="1" dirty="0" smtClean="0"/>
              <a:t>Process® Centrifuge System</a:t>
            </a:r>
            <a:br>
              <a:rPr lang="en-US" b="1" dirty="0" smtClean="0"/>
            </a:br>
            <a:r>
              <a:rPr lang="en-US" dirty="0" smtClean="0"/>
              <a:t>(Dr. Joseph </a:t>
            </a:r>
            <a:r>
              <a:rPr lang="en-US" dirty="0" err="1" smtClean="0"/>
              <a:t>Choukroun</a:t>
            </a:r>
            <a:r>
              <a:rPr lang="en-US" dirty="0" smtClean="0"/>
              <a:t> System)</a:t>
            </a:r>
            <a:br>
              <a:rPr lang="en-US" dirty="0" smtClean="0"/>
            </a:br>
            <a:r>
              <a:rPr lang="en-US" dirty="0" smtClean="0"/>
              <a:t/>
            </a:r>
            <a:br>
              <a:rPr lang="en-US" dirty="0" smtClean="0"/>
            </a:br>
            <a:endParaRPr lang="en-US" dirty="0"/>
          </a:p>
        </p:txBody>
      </p:sp>
      <p:pic>
        <p:nvPicPr>
          <p:cNvPr id="6" name="Picture 2" descr="Rigenerativa PRF"/>
          <p:cNvPicPr>
            <a:picLocks noGrp="1" noChangeAspect="1" noChangeArrowheads="1"/>
          </p:cNvPicPr>
          <p:nvPr>
            <p:ph idx="1"/>
          </p:nvPr>
        </p:nvPicPr>
        <p:blipFill>
          <a:blip r:embed="rId2" cstate="print"/>
          <a:stretch>
            <a:fillRect/>
          </a:stretch>
        </p:blipFill>
        <p:spPr bwMode="auto">
          <a:xfrm>
            <a:off x="689950" y="5638800"/>
            <a:ext cx="7848600" cy="762000"/>
          </a:xfrm>
          <a:prstGeom prst="rect">
            <a:avLst/>
          </a:prstGeom>
          <a:noFill/>
        </p:spPr>
      </p:pic>
      <p:pic>
        <p:nvPicPr>
          <p:cNvPr id="7" name="Picture 9" descr="aansonpic-new.jpg"/>
          <p:cNvPicPr>
            <a:picLocks noChangeAspect="1" noChangeArrowheads="1"/>
          </p:cNvPicPr>
          <p:nvPr/>
        </p:nvPicPr>
        <p:blipFill>
          <a:blip r:embed="rId3" cstate="print"/>
          <a:srcRect/>
          <a:stretch>
            <a:fillRect/>
          </a:stretch>
        </p:blipFill>
        <p:spPr bwMode="auto">
          <a:xfrm>
            <a:off x="3623650" y="2743200"/>
            <a:ext cx="1981200" cy="2641603"/>
          </a:xfrm>
          <a:prstGeom prst="rect">
            <a:avLst/>
          </a:prstGeom>
          <a:noFill/>
        </p:spPr>
      </p:pic>
    </p:spTree>
    <p:extLst>
      <p:ext uri="{BB962C8B-B14F-4D97-AF65-F5344CB8AC3E}">
        <p14:creationId xmlns:p14="http://schemas.microsoft.com/office/powerpoint/2010/main" val="36340961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Failing Root Canal Treatment</a:t>
            </a:r>
            <a:endParaRPr lang="en-US" b="1" dirty="0"/>
          </a:p>
        </p:txBody>
      </p:sp>
      <p:sp>
        <p:nvSpPr>
          <p:cNvPr id="3" name="Content Placeholder 2"/>
          <p:cNvSpPr>
            <a:spLocks noGrp="1"/>
          </p:cNvSpPr>
          <p:nvPr>
            <p:ph idx="1"/>
          </p:nvPr>
        </p:nvSpPr>
        <p:spPr>
          <a:xfrm>
            <a:off x="228600" y="1600200"/>
            <a:ext cx="8458200" cy="4953000"/>
          </a:xfrm>
        </p:spPr>
        <p:txBody>
          <a:bodyPr>
            <a:normAutofit fontScale="92500"/>
          </a:bodyPr>
          <a:lstStyle/>
          <a:p>
            <a:r>
              <a:rPr lang="en-US" dirty="0"/>
              <a:t>J.F. </a:t>
            </a:r>
            <a:r>
              <a:rPr lang="en-US" dirty="0" err="1"/>
              <a:t>Siqueira</a:t>
            </a:r>
            <a:r>
              <a:rPr lang="en-US" dirty="0"/>
              <a:t>, et. al., Polymerase chain reaction-based analysis of </a:t>
            </a:r>
            <a:r>
              <a:rPr lang="en-US" dirty="0" err="1"/>
              <a:t>microorgnaisms</a:t>
            </a:r>
            <a:r>
              <a:rPr lang="en-US" dirty="0"/>
              <a:t> associated with failed endodontic treatment, Oral </a:t>
            </a:r>
            <a:r>
              <a:rPr lang="en-US" dirty="0" err="1"/>
              <a:t>Surg</a:t>
            </a:r>
            <a:r>
              <a:rPr lang="en-US" dirty="0"/>
              <a:t> Oral Med Oral </a:t>
            </a:r>
            <a:r>
              <a:rPr lang="en-US" dirty="0" err="1"/>
              <a:t>Pathol</a:t>
            </a:r>
            <a:r>
              <a:rPr lang="en-US" dirty="0"/>
              <a:t> Oral </a:t>
            </a:r>
            <a:r>
              <a:rPr lang="en-US" dirty="0" err="1"/>
              <a:t>Radiol</a:t>
            </a:r>
            <a:r>
              <a:rPr lang="en-US" dirty="0"/>
              <a:t> </a:t>
            </a:r>
            <a:r>
              <a:rPr lang="en-US" dirty="0" err="1"/>
              <a:t>Endod</a:t>
            </a:r>
            <a:r>
              <a:rPr lang="en-US" dirty="0"/>
              <a:t> 2004; 97: </a:t>
            </a:r>
            <a:r>
              <a:rPr lang="en-US" dirty="0" smtClean="0"/>
              <a:t>85-94</a:t>
            </a:r>
          </a:p>
          <a:p>
            <a:r>
              <a:rPr lang="en-US" dirty="0" smtClean="0"/>
              <a:t>Microorganisms </a:t>
            </a:r>
            <a:r>
              <a:rPr lang="en-US" dirty="0"/>
              <a:t>occurred in all cases of root-filled teeth associated with </a:t>
            </a:r>
            <a:r>
              <a:rPr lang="en-US" dirty="0" err="1"/>
              <a:t>periradicular</a:t>
            </a:r>
            <a:r>
              <a:rPr lang="en-US" dirty="0"/>
              <a:t> lesions, which lends strong support to the assertion that treatment failures are of infectious etiology, caused by persistent infections. E. </a:t>
            </a:r>
            <a:r>
              <a:rPr lang="en-US" dirty="0" err="1"/>
              <a:t>faecalis</a:t>
            </a:r>
            <a:r>
              <a:rPr lang="en-US" dirty="0"/>
              <a:t> was by far the most </a:t>
            </a:r>
            <a:r>
              <a:rPr lang="en-US" dirty="0" smtClean="0"/>
              <a:t>prevalent </a:t>
            </a:r>
            <a:r>
              <a:rPr lang="en-US" dirty="0"/>
              <a:t>species.</a:t>
            </a:r>
          </a:p>
        </p:txBody>
      </p:sp>
    </p:spTree>
    <p:extLst>
      <p:ext uri="{BB962C8B-B14F-4D97-AF65-F5344CB8AC3E}">
        <p14:creationId xmlns:p14="http://schemas.microsoft.com/office/powerpoint/2010/main" val="21913044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Mercury and Oral Symptoms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Burning sensation</a:t>
            </a:r>
          </a:p>
          <a:p>
            <a:r>
              <a:rPr lang="en-US" dirty="0"/>
              <a:t>Chronic coughing</a:t>
            </a:r>
          </a:p>
          <a:p>
            <a:r>
              <a:rPr lang="en-US" dirty="0"/>
              <a:t>Gingivitis/bleeding gums</a:t>
            </a:r>
          </a:p>
          <a:p>
            <a:r>
              <a:rPr lang="en-US" dirty="0"/>
              <a:t>Inflammation of the gums</a:t>
            </a:r>
          </a:p>
          <a:p>
            <a:r>
              <a:rPr lang="en-US" dirty="0" smtClean="0"/>
              <a:t>Leukoplakia </a:t>
            </a:r>
            <a:r>
              <a:rPr lang="en-US" dirty="0"/>
              <a:t>(white patches)</a:t>
            </a:r>
          </a:p>
          <a:p>
            <a:r>
              <a:rPr lang="en-US" dirty="0"/>
              <a:t>Metallic taste</a:t>
            </a:r>
          </a:p>
          <a:p>
            <a:r>
              <a:rPr lang="en-US" dirty="0"/>
              <a:t>Mouth inflammation</a:t>
            </a:r>
          </a:p>
          <a:p>
            <a:r>
              <a:rPr lang="en-US" dirty="0"/>
              <a:t>Sore throats</a:t>
            </a:r>
          </a:p>
          <a:p>
            <a:r>
              <a:rPr lang="en-US" dirty="0"/>
              <a:t>Ulcers of oral cavity</a:t>
            </a:r>
          </a:p>
        </p:txBody>
      </p:sp>
    </p:spTree>
    <p:extLst>
      <p:ext uri="{BB962C8B-B14F-4D97-AF65-F5344CB8AC3E}">
        <p14:creationId xmlns:p14="http://schemas.microsoft.com/office/powerpoint/2010/main" val="11887052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Mercury and Other Symptoms</a:t>
            </a:r>
            <a:endParaRPr lang="en-US" b="1" dirty="0"/>
          </a:p>
        </p:txBody>
      </p:sp>
      <p:sp>
        <p:nvSpPr>
          <p:cNvPr id="3" name="Content Placeholder 2"/>
          <p:cNvSpPr>
            <a:spLocks noGrp="1"/>
          </p:cNvSpPr>
          <p:nvPr>
            <p:ph sz="half" idx="1"/>
          </p:nvPr>
        </p:nvSpPr>
        <p:spPr/>
        <p:txBody>
          <a:bodyPr>
            <a:normAutofit/>
          </a:bodyPr>
          <a:lstStyle/>
          <a:p>
            <a:r>
              <a:rPr lang="en-US" dirty="0"/>
              <a:t>Allergies</a:t>
            </a:r>
          </a:p>
          <a:p>
            <a:r>
              <a:rPr lang="en-US" dirty="0"/>
              <a:t>Anorexia</a:t>
            </a:r>
          </a:p>
          <a:p>
            <a:r>
              <a:rPr lang="en-US" dirty="0"/>
              <a:t>Excessive blushing</a:t>
            </a:r>
          </a:p>
          <a:p>
            <a:r>
              <a:rPr lang="en-US" dirty="0"/>
              <a:t>Genital discharge</a:t>
            </a:r>
          </a:p>
          <a:p>
            <a:r>
              <a:rPr lang="en-US" dirty="0"/>
              <a:t>Gland swelling</a:t>
            </a:r>
          </a:p>
          <a:p>
            <a:r>
              <a:rPr lang="en-US" dirty="0"/>
              <a:t>Hair loss</a:t>
            </a:r>
          </a:p>
          <a:p>
            <a:r>
              <a:rPr lang="en-US" dirty="0"/>
              <a:t>Hypoxia</a:t>
            </a:r>
          </a:p>
          <a:p>
            <a:r>
              <a:rPr lang="en-US" dirty="0"/>
              <a:t>Illnesses (frequent</a:t>
            </a:r>
            <a:r>
              <a:rPr lang="en-US" dirty="0" smtClean="0"/>
              <a:t>)</a:t>
            </a:r>
            <a:endParaRPr lang="en-US" dirty="0"/>
          </a:p>
        </p:txBody>
      </p:sp>
      <p:sp>
        <p:nvSpPr>
          <p:cNvPr id="4" name="Content Placeholder 3"/>
          <p:cNvSpPr>
            <a:spLocks noGrp="1"/>
          </p:cNvSpPr>
          <p:nvPr>
            <p:ph sz="half" idx="2"/>
          </p:nvPr>
        </p:nvSpPr>
        <p:spPr/>
        <p:txBody>
          <a:bodyPr>
            <a:normAutofit/>
          </a:bodyPr>
          <a:lstStyle/>
          <a:p>
            <a:r>
              <a:rPr lang="en-US" dirty="0"/>
              <a:t>Insomnia</a:t>
            </a:r>
          </a:p>
          <a:p>
            <a:r>
              <a:rPr lang="en-US" dirty="0"/>
              <a:t>Perspiration excessive</a:t>
            </a:r>
          </a:p>
          <a:p>
            <a:r>
              <a:rPr lang="en-US" dirty="0"/>
              <a:t>Renal failure</a:t>
            </a:r>
          </a:p>
          <a:p>
            <a:r>
              <a:rPr lang="en-US" dirty="0"/>
              <a:t>Skin cold and clammy</a:t>
            </a:r>
          </a:p>
          <a:p>
            <a:r>
              <a:rPr lang="en-US" dirty="0"/>
              <a:t>Skin problems</a:t>
            </a:r>
          </a:p>
          <a:p>
            <a:r>
              <a:rPr lang="en-US" dirty="0"/>
              <a:t>Vision problems (tunnel vision)</a:t>
            </a:r>
          </a:p>
          <a:p>
            <a:r>
              <a:rPr lang="en-US" dirty="0"/>
              <a:t>Water retention (edema)</a:t>
            </a:r>
          </a:p>
          <a:p>
            <a:endParaRPr lang="en-US" dirty="0"/>
          </a:p>
        </p:txBody>
      </p:sp>
    </p:spTree>
    <p:extLst>
      <p:ext uri="{BB962C8B-B14F-4D97-AF65-F5344CB8AC3E}">
        <p14:creationId xmlns:p14="http://schemas.microsoft.com/office/powerpoint/2010/main" val="871736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457200" y="304800"/>
            <a:ext cx="8229600" cy="579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200" b="1" dirty="0"/>
              <a:t>Symptoms of </a:t>
            </a:r>
            <a:r>
              <a:rPr lang="en-US" sz="3200" b="1" dirty="0" smtClean="0"/>
              <a:t>Chronic </a:t>
            </a:r>
            <a:r>
              <a:rPr lang="en-US" sz="3200" b="1" dirty="0"/>
              <a:t>M</a:t>
            </a:r>
            <a:r>
              <a:rPr lang="en-US" sz="3200" b="1" dirty="0" smtClean="0"/>
              <a:t>ercury Toxicity</a:t>
            </a:r>
            <a:endParaRPr lang="en-US" sz="3200" dirty="0"/>
          </a:p>
          <a:p>
            <a:pPr eaLnBrk="1" hangingPunct="1"/>
            <a:endParaRPr lang="en-US" b="1" dirty="0"/>
          </a:p>
          <a:p>
            <a:pPr eaLnBrk="1" hangingPunct="1"/>
            <a:r>
              <a:rPr lang="en-US" b="1" dirty="0"/>
              <a:t>Nervous System</a:t>
            </a:r>
            <a:r>
              <a:rPr lang="en-US" dirty="0"/>
              <a:t>: Irritability, low concentration, memory loss, insomnia, depression, anxiety, tingling of the extremities, tremors, disturbed sense of smell and taste (metallic taste), unexplained burning sensation or numbness, pain, headaches, fatigue, tinnitus. </a:t>
            </a:r>
          </a:p>
          <a:p>
            <a:pPr eaLnBrk="1" hangingPunct="1"/>
            <a:endParaRPr lang="en-US" dirty="0"/>
          </a:p>
          <a:p>
            <a:pPr eaLnBrk="1" hangingPunct="1"/>
            <a:r>
              <a:rPr lang="en-US" b="1" dirty="0"/>
              <a:t>Immune System</a:t>
            </a:r>
            <a:r>
              <a:rPr lang="en-US" dirty="0"/>
              <a:t>: Chronic or frequent viral, bacterial or fungal (Candida) infections, autoimmune disorders, allergies/hypersensitivities</a:t>
            </a:r>
          </a:p>
          <a:p>
            <a:pPr eaLnBrk="1" hangingPunct="1"/>
            <a:endParaRPr lang="en-US" dirty="0"/>
          </a:p>
          <a:p>
            <a:pPr eaLnBrk="1" hangingPunct="1"/>
            <a:r>
              <a:rPr lang="en-US" b="1" dirty="0"/>
              <a:t>Cardiovascular</a:t>
            </a:r>
            <a:r>
              <a:rPr lang="en-US" dirty="0"/>
              <a:t>: Abnormal heart rhythm, high blood pressure, cardiomyopathy. </a:t>
            </a:r>
          </a:p>
          <a:p>
            <a:pPr eaLnBrk="1" hangingPunct="1"/>
            <a:endParaRPr lang="en-US" dirty="0"/>
          </a:p>
          <a:p>
            <a:pPr eaLnBrk="1" hangingPunct="1"/>
            <a:r>
              <a:rPr lang="en-US" b="1" dirty="0"/>
              <a:t>Skin</a:t>
            </a:r>
            <a:r>
              <a:rPr lang="en-US" dirty="0"/>
              <a:t>: Eczema, allergies. </a:t>
            </a:r>
          </a:p>
          <a:p>
            <a:pPr eaLnBrk="1" hangingPunct="1"/>
            <a:endParaRPr lang="en-US" dirty="0"/>
          </a:p>
          <a:p>
            <a:pPr eaLnBrk="1" hangingPunct="1"/>
            <a:r>
              <a:rPr lang="en-US" b="1" dirty="0"/>
              <a:t>Endocrine System</a:t>
            </a:r>
            <a:r>
              <a:rPr lang="en-US" dirty="0"/>
              <a:t>: Hypothyroidism, hypoglycemia, adrenal disease, infertility.</a:t>
            </a:r>
          </a:p>
          <a:p>
            <a:pPr eaLnBrk="1" hangingPunct="1"/>
            <a:r>
              <a:rPr lang="en-US" dirty="0"/>
              <a:t> </a:t>
            </a:r>
          </a:p>
          <a:p>
            <a:pPr eaLnBrk="1" hangingPunct="1"/>
            <a:r>
              <a:rPr lang="en-US" b="1" dirty="0"/>
              <a:t>Gastrointestinal: </a:t>
            </a:r>
            <a:r>
              <a:rPr lang="en-US" dirty="0"/>
              <a:t>Food sensitivities, bacterial or fungal overgrowth, recurrent parasitic infections, abdominal cramps, irritable bowl symptoms. </a:t>
            </a:r>
          </a:p>
          <a:p>
            <a:pPr eaLnBrk="1" hangingPunct="1"/>
            <a:endParaRPr lang="en-US" dirty="0"/>
          </a:p>
          <a:p>
            <a:pPr eaLnBrk="1" hangingPunct="1"/>
            <a:r>
              <a:rPr lang="en-US" b="1" dirty="0"/>
              <a:t>Systemic</a:t>
            </a:r>
            <a:r>
              <a:rPr lang="en-US" dirty="0"/>
              <a:t>: Premature aging, fatigue, fibromyalgia. </a:t>
            </a:r>
          </a:p>
        </p:txBody>
      </p:sp>
    </p:spTree>
    <p:extLst>
      <p:ext uri="{BB962C8B-B14F-4D97-AF65-F5344CB8AC3E}">
        <p14:creationId xmlns:p14="http://schemas.microsoft.com/office/powerpoint/2010/main" val="218869589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76200"/>
            <a:ext cx="8229600" cy="1143000"/>
          </a:xfrm>
        </p:spPr>
        <p:txBody>
          <a:bodyPr>
            <a:normAutofit/>
          </a:bodyPr>
          <a:lstStyle/>
          <a:p>
            <a:pPr eaLnBrk="1" hangingPunct="1"/>
            <a:r>
              <a:rPr lang="en-US" b="1" dirty="0" smtClean="0">
                <a:latin typeface="Arial Narrow" panose="020B0606020202030204" pitchFamily="34" charset="0"/>
              </a:rPr>
              <a:t>Problem of Toxicity Diagnosis</a:t>
            </a:r>
          </a:p>
        </p:txBody>
      </p:sp>
      <p:sp>
        <p:nvSpPr>
          <p:cNvPr id="160771" name="Rectangle 2"/>
          <p:cNvSpPr>
            <a:spLocks noChangeArrowheads="1"/>
          </p:cNvSpPr>
          <p:nvPr/>
        </p:nvSpPr>
        <p:spPr bwMode="auto">
          <a:xfrm>
            <a:off x="152400" y="1504950"/>
            <a:ext cx="47244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t>Psychological &amp; Behavioral </a:t>
            </a:r>
          </a:p>
          <a:p>
            <a:r>
              <a:rPr lang="en-US" dirty="0"/>
              <a:t>Anxiety Emotional Instability </a:t>
            </a:r>
          </a:p>
          <a:p>
            <a:r>
              <a:rPr lang="en-US" dirty="0"/>
              <a:t>Apathy Inability to concentrate </a:t>
            </a:r>
          </a:p>
          <a:p>
            <a:r>
              <a:rPr lang="en-US" dirty="0"/>
              <a:t>Confusion Psychological disturbances </a:t>
            </a:r>
          </a:p>
          <a:p>
            <a:r>
              <a:rPr lang="en-US" dirty="0"/>
              <a:t>Depression Lowered Intelligence </a:t>
            </a:r>
          </a:p>
          <a:p>
            <a:r>
              <a:rPr lang="en-US" dirty="0"/>
              <a:t>Fits of anger Manic Depression </a:t>
            </a:r>
          </a:p>
          <a:p>
            <a:r>
              <a:rPr lang="en-US" dirty="0"/>
              <a:t>Forgetfulness Lack of self-control </a:t>
            </a:r>
          </a:p>
          <a:p>
            <a:r>
              <a:rPr lang="en-US" dirty="0"/>
              <a:t>Irritability Short attention span </a:t>
            </a:r>
          </a:p>
          <a:p>
            <a:r>
              <a:rPr lang="en-US" dirty="0"/>
              <a:t>Hallucinations Short-term memory loss </a:t>
            </a:r>
          </a:p>
          <a:p>
            <a:r>
              <a:rPr lang="en-US" dirty="0"/>
              <a:t>Nervousness Sleep disturbances </a:t>
            </a:r>
          </a:p>
          <a:p>
            <a:r>
              <a:rPr lang="en-US" dirty="0"/>
              <a:t>Nightmares Difficulty making decisions </a:t>
            </a:r>
          </a:p>
          <a:p>
            <a:r>
              <a:rPr lang="en-US" dirty="0"/>
              <a:t>Tension Unexplained suicidal ideas</a:t>
            </a:r>
          </a:p>
        </p:txBody>
      </p:sp>
      <p:sp>
        <p:nvSpPr>
          <p:cNvPr id="160772" name="Rectangle 1"/>
          <p:cNvSpPr>
            <a:spLocks noChangeArrowheads="1"/>
          </p:cNvSpPr>
          <p:nvPr/>
        </p:nvSpPr>
        <p:spPr bwMode="auto">
          <a:xfrm>
            <a:off x="4648200" y="1527175"/>
            <a:ext cx="43434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t>Oral Cavity </a:t>
            </a:r>
          </a:p>
          <a:p>
            <a:r>
              <a:rPr lang="en-US" dirty="0"/>
              <a:t>Bad breath </a:t>
            </a:r>
          </a:p>
          <a:p>
            <a:r>
              <a:rPr lang="en-US" dirty="0"/>
              <a:t>Bleeding gums </a:t>
            </a:r>
          </a:p>
          <a:p>
            <a:r>
              <a:rPr lang="en-US" dirty="0"/>
              <a:t>Mouth ulcers </a:t>
            </a:r>
          </a:p>
          <a:p>
            <a:r>
              <a:rPr lang="en-US" dirty="0"/>
              <a:t>Leukoplakia </a:t>
            </a:r>
          </a:p>
          <a:p>
            <a:r>
              <a:rPr lang="en-US" dirty="0"/>
              <a:t>Stomatitis </a:t>
            </a:r>
          </a:p>
          <a:p>
            <a:r>
              <a:rPr lang="en-US" dirty="0"/>
              <a:t>Swollen tongue </a:t>
            </a:r>
          </a:p>
          <a:p>
            <a:r>
              <a:rPr lang="en-US" dirty="0"/>
              <a:t>Loosening of teeth </a:t>
            </a:r>
          </a:p>
          <a:p>
            <a:r>
              <a:rPr lang="en-US" dirty="0"/>
              <a:t>Loss of teeth </a:t>
            </a:r>
          </a:p>
          <a:p>
            <a:r>
              <a:rPr lang="en-US" dirty="0"/>
              <a:t>Bone loss around teeth </a:t>
            </a:r>
          </a:p>
          <a:p>
            <a:r>
              <a:rPr lang="en-US" dirty="0"/>
              <a:t>Increased flow of saliva </a:t>
            </a:r>
          </a:p>
          <a:p>
            <a:r>
              <a:rPr lang="en-US" dirty="0"/>
              <a:t>Enlarged salivary glands </a:t>
            </a:r>
          </a:p>
          <a:p>
            <a:r>
              <a:rPr lang="en-US" dirty="0"/>
              <a:t>Burning sensation in mouth </a:t>
            </a:r>
          </a:p>
          <a:p>
            <a:r>
              <a:rPr lang="en-US" dirty="0"/>
              <a:t>Metallic taste In mouth </a:t>
            </a:r>
          </a:p>
          <a:p>
            <a:r>
              <a:rPr lang="en-US" dirty="0"/>
              <a:t>Periodontal (gum) disease </a:t>
            </a:r>
          </a:p>
          <a:p>
            <a:r>
              <a:rPr lang="en-US" dirty="0"/>
              <a:t>Sore throat- persistent cough </a:t>
            </a:r>
          </a:p>
        </p:txBody>
      </p:sp>
    </p:spTree>
    <p:extLst>
      <p:ext uri="{BB962C8B-B14F-4D97-AF65-F5344CB8AC3E}">
        <p14:creationId xmlns:p14="http://schemas.microsoft.com/office/powerpoint/2010/main" val="2928390701"/>
      </p:ext>
    </p:extLst>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latin typeface="Arial Narrow" pitchFamily="34" charset="0"/>
              </a:rPr>
              <a:t/>
            </a:r>
            <a:br>
              <a:rPr lang="en-US" sz="3200" b="1" dirty="0" smtClean="0">
                <a:latin typeface="Arial Narrow" pitchFamily="34" charset="0"/>
              </a:rPr>
            </a:br>
            <a:r>
              <a:rPr lang="en-US" sz="2400" b="1" dirty="0" smtClean="0">
                <a:latin typeface="Arial Narrow" pitchFamily="34" charset="0"/>
              </a:rPr>
              <a:t>Mercury </a:t>
            </a:r>
            <a:r>
              <a:rPr lang="en-US" sz="2400" b="1" dirty="0">
                <a:latin typeface="Arial Narrow" pitchFamily="34" charset="0"/>
              </a:rPr>
              <a:t>exposure has been linked </a:t>
            </a:r>
            <a:r>
              <a:rPr lang="en-US" sz="2400" b="1" dirty="0" smtClean="0">
                <a:latin typeface="Arial Narrow" pitchFamily="34" charset="0"/>
              </a:rPr>
              <a:t>Lyme disease. </a:t>
            </a:r>
            <a:r>
              <a:rPr lang="en-US" sz="2400" b="1" dirty="0">
                <a:latin typeface="Arial Narrow" pitchFamily="34" charset="0"/>
              </a:rPr>
              <a:t>Because mercury has such a destructive effect on the immune and detoxification systems, </a:t>
            </a:r>
            <a:r>
              <a:rPr lang="en-US" sz="2400" b="1" dirty="0" smtClean="0">
                <a:latin typeface="Arial Narrow" pitchFamily="34" charset="0"/>
              </a:rPr>
              <a:t>this </a:t>
            </a:r>
            <a:r>
              <a:rPr lang="en-US" sz="2400" b="1" dirty="0">
                <a:latin typeface="Arial Narrow" pitchFamily="34" charset="0"/>
              </a:rPr>
              <a:t>list could be much longer</a:t>
            </a:r>
            <a:r>
              <a:rPr lang="en-US" sz="2800" b="1" dirty="0">
                <a:latin typeface="Arial Narrow" pitchFamily="34" charset="0"/>
              </a:rPr>
              <a:t>.</a:t>
            </a:r>
            <a:br>
              <a:rPr lang="en-US" sz="2800" b="1" dirty="0">
                <a:latin typeface="Arial Narrow" pitchFamily="34" charset="0"/>
              </a:rPr>
            </a:br>
            <a:endParaRPr lang="en-US" sz="3200" b="1" dirty="0">
              <a:latin typeface="Arial Narrow" pitchFamily="34" charset="0"/>
            </a:endParaRPr>
          </a:p>
        </p:txBody>
      </p:sp>
      <p:sp>
        <p:nvSpPr>
          <p:cNvPr id="3" name="Content Placeholder 2"/>
          <p:cNvSpPr>
            <a:spLocks noGrp="1"/>
          </p:cNvSpPr>
          <p:nvPr>
            <p:ph sz="half" idx="1"/>
          </p:nvPr>
        </p:nvSpPr>
        <p:spPr/>
        <p:txBody>
          <a:bodyPr>
            <a:normAutofit fontScale="62500" lnSpcReduction="20000"/>
          </a:bodyPr>
          <a:lstStyle/>
          <a:p>
            <a:r>
              <a:rPr lang="en-US" dirty="0" err="1"/>
              <a:t>Acrodynia</a:t>
            </a:r>
            <a:endParaRPr lang="en-US" dirty="0"/>
          </a:p>
          <a:p>
            <a:r>
              <a:rPr lang="en-US" dirty="0"/>
              <a:t>Alzheimer’s</a:t>
            </a:r>
          </a:p>
          <a:p>
            <a:r>
              <a:rPr lang="en-US" dirty="0"/>
              <a:t>Anterior lateral sclerosis (ALS)</a:t>
            </a:r>
          </a:p>
          <a:p>
            <a:r>
              <a:rPr lang="en-US" dirty="0"/>
              <a:t>Asthma</a:t>
            </a:r>
          </a:p>
          <a:p>
            <a:r>
              <a:rPr lang="en-US" dirty="0"/>
              <a:t>Arthritis</a:t>
            </a:r>
          </a:p>
          <a:p>
            <a:r>
              <a:rPr lang="en-US" dirty="0"/>
              <a:t>Autism</a:t>
            </a:r>
          </a:p>
          <a:p>
            <a:r>
              <a:rPr lang="en-US" dirty="0"/>
              <a:t>Candida</a:t>
            </a:r>
          </a:p>
          <a:p>
            <a:r>
              <a:rPr lang="en-US" dirty="0"/>
              <a:t>Cardiovascular disease</a:t>
            </a:r>
          </a:p>
          <a:p>
            <a:r>
              <a:rPr lang="en-US" dirty="0"/>
              <a:t>Chronic fatigue syndrome</a:t>
            </a:r>
          </a:p>
          <a:p>
            <a:r>
              <a:rPr lang="en-US" dirty="0" err="1"/>
              <a:t>Crohn’s</a:t>
            </a:r>
            <a:r>
              <a:rPr lang="en-US" dirty="0"/>
              <a:t> disease</a:t>
            </a:r>
          </a:p>
          <a:p>
            <a:r>
              <a:rPr lang="en-US" dirty="0"/>
              <a:t>Depression</a:t>
            </a:r>
          </a:p>
          <a:p>
            <a:r>
              <a:rPr lang="en-US" dirty="0"/>
              <a:t>Developmental defects</a:t>
            </a:r>
          </a:p>
          <a:p>
            <a:r>
              <a:rPr lang="en-US" dirty="0"/>
              <a:t>Diabetes</a:t>
            </a:r>
          </a:p>
          <a:p>
            <a:r>
              <a:rPr lang="en-US" dirty="0"/>
              <a:t>Eczema</a:t>
            </a:r>
          </a:p>
          <a:p>
            <a:r>
              <a:rPr lang="en-US" dirty="0"/>
              <a:t>Emphysema</a:t>
            </a:r>
          </a:p>
        </p:txBody>
      </p:sp>
      <p:sp>
        <p:nvSpPr>
          <p:cNvPr id="7" name="Content Placeholder 6"/>
          <p:cNvSpPr>
            <a:spLocks noGrp="1"/>
          </p:cNvSpPr>
          <p:nvPr>
            <p:ph sz="half" idx="2"/>
          </p:nvPr>
        </p:nvSpPr>
        <p:spPr/>
        <p:txBody>
          <a:bodyPr>
            <a:normAutofit fontScale="62500" lnSpcReduction="20000"/>
          </a:bodyPr>
          <a:lstStyle/>
          <a:p>
            <a:r>
              <a:rPr lang="en-US" dirty="0"/>
              <a:t>Fibromyalgia</a:t>
            </a:r>
          </a:p>
          <a:p>
            <a:r>
              <a:rPr lang="en-US" dirty="0"/>
              <a:t>Hormonal dysfunction</a:t>
            </a:r>
          </a:p>
          <a:p>
            <a:r>
              <a:rPr lang="en-US" dirty="0"/>
              <a:t>Intestinal dysfunction</a:t>
            </a:r>
          </a:p>
          <a:p>
            <a:r>
              <a:rPr lang="en-US" dirty="0"/>
              <a:t>Immune system disorders</a:t>
            </a:r>
          </a:p>
          <a:p>
            <a:r>
              <a:rPr lang="en-US" dirty="0"/>
              <a:t>Kidney disease</a:t>
            </a:r>
          </a:p>
          <a:p>
            <a:r>
              <a:rPr lang="en-US" dirty="0"/>
              <a:t>Learning disorders</a:t>
            </a:r>
          </a:p>
          <a:p>
            <a:r>
              <a:rPr lang="en-US" dirty="0"/>
              <a:t>Liver disorders</a:t>
            </a:r>
          </a:p>
          <a:p>
            <a:r>
              <a:rPr lang="en-US" dirty="0" smtClean="0"/>
              <a:t>Lupus</a:t>
            </a:r>
          </a:p>
          <a:p>
            <a:r>
              <a:rPr lang="en-US" dirty="0" smtClean="0"/>
              <a:t>Lyme disease</a:t>
            </a:r>
            <a:endParaRPr lang="en-US" dirty="0"/>
          </a:p>
          <a:p>
            <a:r>
              <a:rPr lang="en-US" dirty="0"/>
              <a:t>Metabolic encephalopathy</a:t>
            </a:r>
          </a:p>
          <a:p>
            <a:r>
              <a:rPr lang="en-US" dirty="0"/>
              <a:t>Multiple sclerosis (MS)</a:t>
            </a:r>
          </a:p>
          <a:p>
            <a:r>
              <a:rPr lang="en-US" dirty="0"/>
              <a:t>Reproductive disorders</a:t>
            </a:r>
          </a:p>
          <a:p>
            <a:r>
              <a:rPr lang="en-US" dirty="0"/>
              <a:t>Parkinson’s disease</a:t>
            </a:r>
          </a:p>
          <a:p>
            <a:r>
              <a:rPr lang="en-US" dirty="0"/>
              <a:t>Senile dementia</a:t>
            </a:r>
          </a:p>
          <a:p>
            <a:r>
              <a:rPr lang="en-US" dirty="0"/>
              <a:t>Thyroid disease</a:t>
            </a:r>
          </a:p>
        </p:txBody>
      </p:sp>
    </p:spTree>
    <p:extLst>
      <p:ext uri="{BB962C8B-B14F-4D97-AF65-F5344CB8AC3E}">
        <p14:creationId xmlns:p14="http://schemas.microsoft.com/office/powerpoint/2010/main" val="25576524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341438"/>
          </a:xfrm>
        </p:spPr>
        <p:txBody>
          <a:bodyPr>
            <a:normAutofit/>
          </a:bodyPr>
          <a:lstStyle/>
          <a:p>
            <a:r>
              <a:rPr lang="en-US" sz="3600" b="1" dirty="0" smtClean="0">
                <a:latin typeface="Arial Narrow" panose="020B0606020202030204" pitchFamily="34" charset="0"/>
              </a:rPr>
              <a:t>How To Improve Optimal Healing Potential </a:t>
            </a:r>
            <a:endParaRPr lang="en-US" sz="3600" b="1" dirty="0">
              <a:latin typeface="Arial Narrow" panose="020B0606020202030204" pitchFamily="34" charset="0"/>
            </a:endParaRPr>
          </a:p>
        </p:txBody>
      </p:sp>
      <p:sp>
        <p:nvSpPr>
          <p:cNvPr id="3" name="Content Placeholder 2"/>
          <p:cNvSpPr>
            <a:spLocks noGrp="1"/>
          </p:cNvSpPr>
          <p:nvPr>
            <p:ph idx="1"/>
          </p:nvPr>
        </p:nvSpPr>
        <p:spPr>
          <a:xfrm>
            <a:off x="152400" y="762000"/>
            <a:ext cx="8991600" cy="6400800"/>
          </a:xfrm>
        </p:spPr>
        <p:txBody>
          <a:bodyPr>
            <a:normAutofit fontScale="47500" lnSpcReduction="20000"/>
          </a:bodyPr>
          <a:lstStyle/>
          <a:p>
            <a:pPr marL="0" indent="0">
              <a:buNone/>
            </a:pPr>
            <a:r>
              <a:rPr lang="en-US" dirty="0" smtClean="0"/>
              <a:t>Team with other </a:t>
            </a:r>
            <a:r>
              <a:rPr lang="en-US" dirty="0"/>
              <a:t>H</a:t>
            </a:r>
            <a:r>
              <a:rPr lang="en-US" dirty="0" smtClean="0"/>
              <a:t>ealth </a:t>
            </a:r>
            <a:r>
              <a:rPr lang="en-US" dirty="0"/>
              <a:t>C</a:t>
            </a:r>
            <a:r>
              <a:rPr lang="en-US" dirty="0" smtClean="0"/>
              <a:t>are </a:t>
            </a:r>
            <a:r>
              <a:rPr lang="en-US" dirty="0"/>
              <a:t>P</a:t>
            </a:r>
            <a:r>
              <a:rPr lang="en-US" dirty="0" smtClean="0"/>
              <a:t>ractitioners </a:t>
            </a:r>
            <a:r>
              <a:rPr lang="en-US" dirty="0"/>
              <a:t>that </a:t>
            </a:r>
            <a:r>
              <a:rPr lang="en-US" dirty="0" smtClean="0"/>
              <a:t>Provide </a:t>
            </a:r>
            <a:r>
              <a:rPr lang="en-US" dirty="0"/>
              <a:t>A</a:t>
            </a:r>
            <a:r>
              <a:rPr lang="en-US" dirty="0" smtClean="0"/>
              <a:t>lternative Help; Prescribe </a:t>
            </a:r>
            <a:r>
              <a:rPr lang="en-US" dirty="0"/>
              <a:t>and Assess lab </a:t>
            </a:r>
            <a:r>
              <a:rPr lang="en-US" dirty="0" smtClean="0"/>
              <a:t>results, Reinforce Pre and Post Surgical Instructions Patient Compliance.  Including the Patients </a:t>
            </a:r>
            <a:r>
              <a:rPr lang="en-US" dirty="0"/>
              <a:t>A</a:t>
            </a:r>
            <a:r>
              <a:rPr lang="en-US" dirty="0" smtClean="0"/>
              <a:t>bility to Assimilate </a:t>
            </a:r>
            <a:r>
              <a:rPr lang="en-US" dirty="0"/>
              <a:t>N</a:t>
            </a:r>
            <a:r>
              <a:rPr lang="en-US" dirty="0" smtClean="0"/>
              <a:t>utrients and Eliminate </a:t>
            </a:r>
            <a:r>
              <a:rPr lang="en-US" dirty="0"/>
              <a:t>T</a:t>
            </a:r>
            <a:r>
              <a:rPr lang="en-US" dirty="0" smtClean="0"/>
              <a:t>oxins.   </a:t>
            </a:r>
            <a:r>
              <a:rPr lang="en-US" dirty="0"/>
              <a:t>Identify and Eliminate Potential Blockages and Concerns Such </a:t>
            </a:r>
            <a:r>
              <a:rPr lang="en-US" dirty="0" smtClean="0"/>
              <a:t>As :</a:t>
            </a:r>
          </a:p>
          <a:p>
            <a:pPr marL="0" indent="0">
              <a:buNone/>
            </a:pPr>
            <a:endParaRPr lang="en-US" dirty="0"/>
          </a:p>
          <a:p>
            <a:r>
              <a:rPr lang="en-US" sz="4000" dirty="0" smtClean="0">
                <a:latin typeface="Arial Narrow" panose="020B0606020202030204" pitchFamily="34" charset="0"/>
              </a:rPr>
              <a:t>Assess Cardiovascular, Oxygen, Exercise, Gastrointestinal Function </a:t>
            </a:r>
            <a:r>
              <a:rPr lang="en-US" sz="4000" dirty="0">
                <a:latin typeface="Arial Narrow" panose="020B0606020202030204" pitchFamily="34" charset="0"/>
              </a:rPr>
              <a:t>and Circulation Health </a:t>
            </a:r>
            <a:endParaRPr lang="en-US" sz="4000" dirty="0" smtClean="0">
              <a:latin typeface="Arial Narrow" panose="020B0606020202030204" pitchFamily="34" charset="0"/>
            </a:endParaRPr>
          </a:p>
          <a:p>
            <a:r>
              <a:rPr lang="en-US" sz="4000" dirty="0" smtClean="0">
                <a:latin typeface="Arial Narrow" panose="020B0606020202030204" pitchFamily="34" charset="0"/>
              </a:rPr>
              <a:t>Assess </a:t>
            </a:r>
            <a:r>
              <a:rPr lang="en-US" sz="4000" dirty="0">
                <a:latin typeface="Arial Narrow" panose="020B0606020202030204" pitchFamily="34" charset="0"/>
              </a:rPr>
              <a:t>Mineral and Vitamin </a:t>
            </a:r>
            <a:r>
              <a:rPr lang="en-US" sz="4000" dirty="0" smtClean="0">
                <a:latin typeface="Arial Narrow" panose="020B0606020202030204" pitchFamily="34" charset="0"/>
              </a:rPr>
              <a:t>Levels and Nutrition with appropriate, fats, protein, carbohydrates</a:t>
            </a:r>
            <a:endParaRPr lang="en-US" sz="4000" dirty="0">
              <a:latin typeface="Arial Narrow" panose="020B0606020202030204" pitchFamily="34" charset="0"/>
            </a:endParaRPr>
          </a:p>
          <a:p>
            <a:r>
              <a:rPr lang="en-US" sz="4000" dirty="0" smtClean="0">
                <a:latin typeface="Arial Narrow" panose="020B0606020202030204" pitchFamily="34" charset="0"/>
              </a:rPr>
              <a:t>Assess </a:t>
            </a:r>
            <a:r>
              <a:rPr lang="en-US" sz="4000" dirty="0">
                <a:latin typeface="Arial Narrow" panose="020B0606020202030204" pitchFamily="34" charset="0"/>
              </a:rPr>
              <a:t>Oral Health and Remove all Metal and Sources of </a:t>
            </a:r>
            <a:r>
              <a:rPr lang="en-US" sz="4000" dirty="0" smtClean="0">
                <a:latin typeface="Arial Narrow" panose="020B0606020202030204" pitchFamily="34" charset="0"/>
              </a:rPr>
              <a:t>Infection  and Heavy </a:t>
            </a:r>
            <a:r>
              <a:rPr lang="en-US" sz="4000" dirty="0">
                <a:latin typeface="Arial Narrow" panose="020B0606020202030204" pitchFamily="34" charset="0"/>
              </a:rPr>
              <a:t>metals</a:t>
            </a:r>
          </a:p>
          <a:p>
            <a:r>
              <a:rPr lang="en-US" sz="4000" dirty="0" smtClean="0">
                <a:latin typeface="Arial Narrow" panose="020B0606020202030204" pitchFamily="34" charset="0"/>
              </a:rPr>
              <a:t>Assess </a:t>
            </a:r>
            <a:r>
              <a:rPr lang="en-US" sz="4000" dirty="0">
                <a:latin typeface="Arial Narrow" panose="020B0606020202030204" pitchFamily="34" charset="0"/>
              </a:rPr>
              <a:t>and Correct </a:t>
            </a:r>
            <a:r>
              <a:rPr lang="en-US" sz="4000" dirty="0" smtClean="0">
                <a:latin typeface="Arial Narrow" panose="020B0606020202030204" pitchFamily="34" charset="0"/>
              </a:rPr>
              <a:t>Dehydration </a:t>
            </a:r>
            <a:endParaRPr lang="en-US" sz="4000" dirty="0">
              <a:latin typeface="Arial Narrow" panose="020B0606020202030204" pitchFamily="34" charset="0"/>
            </a:endParaRPr>
          </a:p>
          <a:p>
            <a:r>
              <a:rPr lang="en-US" sz="4000" dirty="0" smtClean="0">
                <a:latin typeface="Arial Narrow" panose="020B0606020202030204" pitchFamily="34" charset="0"/>
              </a:rPr>
              <a:t>Assess and </a:t>
            </a:r>
            <a:r>
              <a:rPr lang="en-US" sz="4000" dirty="0">
                <a:latin typeface="Arial Narrow" panose="020B0606020202030204" pitchFamily="34" charset="0"/>
              </a:rPr>
              <a:t>Balance Autonomic Nervous </a:t>
            </a:r>
            <a:r>
              <a:rPr lang="en-US" sz="4000" dirty="0" smtClean="0">
                <a:latin typeface="Arial Narrow" panose="020B0606020202030204" pitchFamily="34" charset="0"/>
              </a:rPr>
              <a:t>System Ability to Rest and Digest Balance</a:t>
            </a:r>
            <a:endParaRPr lang="en-US" sz="4000" dirty="0">
              <a:latin typeface="Arial Narrow" panose="020B0606020202030204" pitchFamily="34" charset="0"/>
            </a:endParaRPr>
          </a:p>
          <a:p>
            <a:r>
              <a:rPr lang="en-US" sz="4000" dirty="0">
                <a:latin typeface="Arial Narrow" panose="020B0606020202030204" pitchFamily="34" charset="0"/>
              </a:rPr>
              <a:t>Identify Cause, Eliminate Source and Treat Chronic Pain</a:t>
            </a:r>
          </a:p>
          <a:p>
            <a:r>
              <a:rPr lang="en-US" sz="4000" dirty="0">
                <a:latin typeface="Arial Narrow" panose="020B0606020202030204" pitchFamily="34" charset="0"/>
              </a:rPr>
              <a:t>Assess and Restore Endocrine System </a:t>
            </a:r>
            <a:r>
              <a:rPr lang="en-US" sz="4000" dirty="0" smtClean="0">
                <a:latin typeface="Arial Narrow" panose="020B0606020202030204" pitchFamily="34" charset="0"/>
              </a:rPr>
              <a:t>Function and Hormonal imbalances</a:t>
            </a:r>
            <a:endParaRPr lang="en-US" sz="4000" dirty="0">
              <a:latin typeface="Arial Narrow" panose="020B0606020202030204" pitchFamily="34" charset="0"/>
            </a:endParaRPr>
          </a:p>
          <a:p>
            <a:r>
              <a:rPr lang="en-US" sz="4000" dirty="0">
                <a:latin typeface="Arial Narrow" panose="020B0606020202030204" pitchFamily="34" charset="0"/>
              </a:rPr>
              <a:t>Assess Vitamin and Mineral levels and Address Nutrition and Ability to Assimilate Nutrients</a:t>
            </a:r>
          </a:p>
          <a:p>
            <a:r>
              <a:rPr lang="en-US" sz="4000" dirty="0">
                <a:latin typeface="Arial Narrow" panose="020B0606020202030204" pitchFamily="34" charset="0"/>
              </a:rPr>
              <a:t>Identify and Eliminate Toxic Sources</a:t>
            </a:r>
          </a:p>
          <a:p>
            <a:r>
              <a:rPr lang="en-US" sz="4000" dirty="0">
                <a:latin typeface="Arial Narrow" panose="020B0606020202030204" pitchFamily="34" charset="0"/>
              </a:rPr>
              <a:t>Assess and support the lymphatic’s</a:t>
            </a:r>
          </a:p>
          <a:p>
            <a:r>
              <a:rPr lang="en-US" sz="4000" dirty="0">
                <a:latin typeface="Arial Narrow" panose="020B0606020202030204" pitchFamily="34" charset="0"/>
              </a:rPr>
              <a:t>Assess and address structural issues</a:t>
            </a:r>
          </a:p>
          <a:p>
            <a:r>
              <a:rPr lang="en-US" sz="4000" dirty="0">
                <a:latin typeface="Arial Narrow" panose="020B0606020202030204" pitchFamily="34" charset="0"/>
              </a:rPr>
              <a:t>Investigate and Resolve </a:t>
            </a:r>
            <a:r>
              <a:rPr lang="en-US" sz="4000" dirty="0" smtClean="0">
                <a:latin typeface="Arial Narrow" panose="020B0606020202030204" pitchFamily="34" charset="0"/>
              </a:rPr>
              <a:t> Negative </a:t>
            </a:r>
            <a:r>
              <a:rPr lang="en-US" sz="4000" dirty="0" err="1" smtClean="0">
                <a:latin typeface="Arial Narrow" panose="020B0606020202030204" pitchFamily="34" charset="0"/>
              </a:rPr>
              <a:t>Geopathic</a:t>
            </a:r>
            <a:r>
              <a:rPr lang="en-US" sz="4000" dirty="0" smtClean="0">
                <a:latin typeface="Arial Narrow" panose="020B0606020202030204" pitchFamily="34" charset="0"/>
              </a:rPr>
              <a:t> </a:t>
            </a:r>
            <a:r>
              <a:rPr lang="en-US" sz="4000" dirty="0">
                <a:latin typeface="Arial Narrow" panose="020B0606020202030204" pitchFamily="34" charset="0"/>
              </a:rPr>
              <a:t>and </a:t>
            </a:r>
            <a:r>
              <a:rPr lang="en-US" sz="4000" dirty="0" smtClean="0">
                <a:latin typeface="Arial Narrow" panose="020B0606020202030204" pitchFamily="34" charset="0"/>
              </a:rPr>
              <a:t>Electro-magnetic Exposures</a:t>
            </a:r>
            <a:endParaRPr lang="en-US" sz="4000" dirty="0">
              <a:latin typeface="Arial Narrow" panose="020B0606020202030204" pitchFamily="34" charset="0"/>
            </a:endParaRPr>
          </a:p>
          <a:p>
            <a:r>
              <a:rPr lang="en-US" sz="4000" dirty="0" smtClean="0">
                <a:latin typeface="Arial Narrow" panose="020B0606020202030204" pitchFamily="34" charset="0"/>
              </a:rPr>
              <a:t>Physical and Emotional Scars</a:t>
            </a:r>
            <a:endParaRPr lang="en-US" sz="4000" dirty="0">
              <a:latin typeface="Arial Narrow" panose="020B0606020202030204" pitchFamily="34" charset="0"/>
            </a:endParaRPr>
          </a:p>
          <a:p>
            <a:r>
              <a:rPr lang="en-US" sz="4000" dirty="0" smtClean="0">
                <a:latin typeface="Arial Narrow" panose="020B0606020202030204" pitchFamily="34" charset="0"/>
              </a:rPr>
              <a:t>Assess Causes for Sleep Deprivation and Sleep </a:t>
            </a:r>
            <a:r>
              <a:rPr lang="en-US" sz="4000" dirty="0">
                <a:latin typeface="Arial Narrow" panose="020B0606020202030204" pitchFamily="34" charset="0"/>
              </a:rPr>
              <a:t>Apnea</a:t>
            </a:r>
          </a:p>
          <a:p>
            <a:r>
              <a:rPr lang="en-US" sz="4000" dirty="0" smtClean="0">
                <a:latin typeface="Arial Narrow" panose="020B0606020202030204" pitchFamily="34" charset="0"/>
              </a:rPr>
              <a:t>Identify Emotional Trauma, Mood Disorders, Provide Stress Relief Management</a:t>
            </a:r>
            <a:endParaRPr lang="en-US" sz="4000" dirty="0">
              <a:latin typeface="Arial Narrow" panose="020B0606020202030204" pitchFamily="34" charset="0"/>
            </a:endParaRPr>
          </a:p>
          <a:p>
            <a:r>
              <a:rPr lang="en-US" sz="4000" dirty="0" smtClean="0">
                <a:latin typeface="Arial Narrow" panose="020B0606020202030204" pitchFamily="34" charset="0"/>
              </a:rPr>
              <a:t>Assess Mitochondria </a:t>
            </a:r>
            <a:r>
              <a:rPr lang="en-US" sz="4000" dirty="0">
                <a:latin typeface="Arial Narrow" panose="020B0606020202030204" pitchFamily="34" charset="0"/>
              </a:rPr>
              <a:t>Function</a:t>
            </a:r>
          </a:p>
          <a:p>
            <a:r>
              <a:rPr lang="en-US" sz="4000" dirty="0" smtClean="0">
                <a:latin typeface="Arial Narrow" panose="020B0606020202030204" pitchFamily="34" charset="0"/>
              </a:rPr>
              <a:t>Identify and Eliminate Other Infections in the body</a:t>
            </a:r>
            <a:endParaRPr lang="en-US" sz="4000" dirty="0">
              <a:latin typeface="Arial Narrow" panose="020B0606020202030204" pitchFamily="34" charset="0"/>
            </a:endParaRPr>
          </a:p>
          <a:p>
            <a:r>
              <a:rPr lang="en-US" sz="4000" dirty="0" smtClean="0">
                <a:latin typeface="Arial Narrow" panose="020B0606020202030204" pitchFamily="34" charset="0"/>
              </a:rPr>
              <a:t>Identify Appropriate Detoxification, Fasting </a:t>
            </a:r>
            <a:r>
              <a:rPr lang="en-US" sz="4000" dirty="0">
                <a:latin typeface="Arial Narrow" panose="020B0606020202030204" pitchFamily="34" charset="0"/>
              </a:rPr>
              <a:t>and Cleanses </a:t>
            </a:r>
            <a:endParaRPr lang="en-US" sz="4000" dirty="0" smtClean="0">
              <a:latin typeface="Arial Narrow" panose="020B060602020203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40533886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smtClean="0"/>
              <a:t>Continuing Education</a:t>
            </a:r>
            <a:endParaRPr lang="en-US" b="1" dirty="0"/>
          </a:p>
        </p:txBody>
      </p:sp>
      <p:sp>
        <p:nvSpPr>
          <p:cNvPr id="3" name="Content Placeholder 2"/>
          <p:cNvSpPr>
            <a:spLocks noGrp="1"/>
          </p:cNvSpPr>
          <p:nvPr>
            <p:ph idx="1"/>
          </p:nvPr>
        </p:nvSpPr>
        <p:spPr>
          <a:xfrm>
            <a:off x="152400" y="1143000"/>
            <a:ext cx="8839200" cy="5562600"/>
          </a:xfrm>
        </p:spPr>
        <p:txBody>
          <a:bodyPr>
            <a:normAutofit fontScale="70000" lnSpcReduction="20000"/>
          </a:bodyPr>
          <a:lstStyle/>
          <a:p>
            <a:pPr lvl="0"/>
            <a:r>
              <a:rPr lang="en-US" dirty="0"/>
              <a:t>Biological, </a:t>
            </a:r>
            <a:r>
              <a:rPr lang="en-US" dirty="0" smtClean="0"/>
              <a:t> Alternative</a:t>
            </a:r>
            <a:r>
              <a:rPr lang="en-US" dirty="0"/>
              <a:t>,  Integrative Dental Practices</a:t>
            </a:r>
          </a:p>
          <a:p>
            <a:pPr lvl="0"/>
            <a:r>
              <a:rPr lang="en-US" dirty="0"/>
              <a:t>Alternative Health Practices</a:t>
            </a:r>
          </a:p>
          <a:p>
            <a:pPr lvl="0"/>
            <a:r>
              <a:rPr lang="en-US" dirty="0" smtClean="0"/>
              <a:t>Nutrition, Diet and Exercise</a:t>
            </a:r>
            <a:endParaRPr lang="en-US" dirty="0"/>
          </a:p>
          <a:p>
            <a:pPr lvl="0"/>
            <a:r>
              <a:rPr lang="en-US" dirty="0"/>
              <a:t>Supplementation—vitamins and minerals</a:t>
            </a:r>
          </a:p>
          <a:p>
            <a:pPr lvl="0"/>
            <a:r>
              <a:rPr lang="en-US" dirty="0"/>
              <a:t>Energetic Medicine</a:t>
            </a:r>
          </a:p>
          <a:p>
            <a:pPr lvl="0"/>
            <a:r>
              <a:rPr lang="en-US" dirty="0"/>
              <a:t>Acupuncture</a:t>
            </a:r>
          </a:p>
          <a:p>
            <a:pPr lvl="0"/>
            <a:r>
              <a:rPr lang="en-US" dirty="0"/>
              <a:t>Antimicrobial Herbs and Spices</a:t>
            </a:r>
          </a:p>
          <a:p>
            <a:pPr lvl="0"/>
            <a:r>
              <a:rPr lang="en-US" dirty="0"/>
              <a:t>Essential Oils</a:t>
            </a:r>
          </a:p>
          <a:p>
            <a:pPr lvl="0"/>
            <a:r>
              <a:rPr lang="en-US" dirty="0"/>
              <a:t>Lymphatic Massage</a:t>
            </a:r>
          </a:p>
          <a:p>
            <a:pPr lvl="0"/>
            <a:r>
              <a:rPr lang="en-US" dirty="0"/>
              <a:t>Homeopathies </a:t>
            </a:r>
          </a:p>
          <a:p>
            <a:pPr lvl="0"/>
            <a:r>
              <a:rPr lang="en-US" dirty="0"/>
              <a:t>Ozone Therapy</a:t>
            </a:r>
          </a:p>
          <a:p>
            <a:pPr lvl="0"/>
            <a:r>
              <a:rPr lang="en-US" dirty="0"/>
              <a:t>State of -the-art surgical equipment, instruments and minimally invasive technics </a:t>
            </a:r>
          </a:p>
          <a:p>
            <a:pPr lvl="0"/>
            <a:r>
              <a:rPr lang="en-US" dirty="0"/>
              <a:t>Imaging Capabilities such as 3D Cone Beam Scans</a:t>
            </a:r>
          </a:p>
          <a:p>
            <a:pPr lvl="0"/>
            <a:r>
              <a:rPr lang="en-US" dirty="0"/>
              <a:t>Alternative Materials and </a:t>
            </a:r>
            <a:r>
              <a:rPr lang="en-US" dirty="0" smtClean="0"/>
              <a:t>Products</a:t>
            </a:r>
          </a:p>
          <a:p>
            <a:pPr lvl="0"/>
            <a:r>
              <a:rPr lang="en-US" dirty="0" smtClean="0"/>
              <a:t>Effective </a:t>
            </a:r>
            <a:r>
              <a:rPr lang="en-US" dirty="0"/>
              <a:t>S</a:t>
            </a:r>
            <a:r>
              <a:rPr lang="en-US" dirty="0" smtClean="0"/>
              <a:t>urgical Procedures such as PRF</a:t>
            </a:r>
            <a:endParaRPr lang="en-US" dirty="0"/>
          </a:p>
          <a:p>
            <a:pPr marL="0" indent="0">
              <a:buNone/>
            </a:pPr>
            <a:endParaRPr lang="en-US" dirty="0"/>
          </a:p>
        </p:txBody>
      </p:sp>
    </p:spTree>
    <p:extLst>
      <p:ext uri="{BB962C8B-B14F-4D97-AF65-F5344CB8AC3E}">
        <p14:creationId xmlns:p14="http://schemas.microsoft.com/office/powerpoint/2010/main" val="40564042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Glossary Of Terms </a:t>
            </a:r>
            <a:endParaRPr lang="en-US" sz="5400" b="1"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369863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Platelet Derived Growth Factors</a:t>
            </a:r>
            <a:endParaRPr lang="en-US" b="1" dirty="0"/>
          </a:p>
        </p:txBody>
      </p:sp>
      <p:sp>
        <p:nvSpPr>
          <p:cNvPr id="3" name="Content Placeholder 2"/>
          <p:cNvSpPr>
            <a:spLocks noGrp="1"/>
          </p:cNvSpPr>
          <p:nvPr>
            <p:ph idx="1"/>
          </p:nvPr>
        </p:nvSpPr>
        <p:spPr/>
        <p:txBody>
          <a:bodyPr/>
          <a:lstStyle/>
          <a:p>
            <a:pPr marL="0" indent="0">
              <a:buNone/>
            </a:pPr>
            <a:r>
              <a:rPr lang="en-US" dirty="0" smtClean="0"/>
              <a:t>Growth Factors that Regulate Cell Growth and Division Effects Tissue Osteoblasts, Fibroblasts, Smooth Muscle, and </a:t>
            </a:r>
            <a:r>
              <a:rPr lang="en-US" dirty="0" err="1" smtClean="0"/>
              <a:t>Tenocytes</a:t>
            </a:r>
            <a:r>
              <a:rPr lang="en-US" dirty="0" smtClean="0"/>
              <a:t> (Tyrosine Kinase)</a:t>
            </a:r>
          </a:p>
          <a:p>
            <a:r>
              <a:rPr lang="en-US" dirty="0" smtClean="0"/>
              <a:t>PDGF- ABCD</a:t>
            </a:r>
          </a:p>
          <a:p>
            <a:r>
              <a:rPr lang="en-US" dirty="0" smtClean="0"/>
              <a:t>RA and RB</a:t>
            </a:r>
          </a:p>
          <a:p>
            <a:r>
              <a:rPr lang="en-US" dirty="0" smtClean="0"/>
              <a:t>FIGF</a:t>
            </a:r>
          </a:p>
          <a:p>
            <a:r>
              <a:rPr lang="en-US" dirty="0" smtClean="0"/>
              <a:t>PGF</a:t>
            </a:r>
          </a:p>
          <a:p>
            <a:r>
              <a:rPr lang="en-US" dirty="0" smtClean="0"/>
              <a:t>VEGF, VEGF 41 VEGF-B and VEGF-C</a:t>
            </a:r>
          </a:p>
          <a:p>
            <a:endParaRPr lang="en-US" dirty="0"/>
          </a:p>
        </p:txBody>
      </p:sp>
    </p:spTree>
    <p:extLst>
      <p:ext uri="{BB962C8B-B14F-4D97-AF65-F5344CB8AC3E}">
        <p14:creationId xmlns:p14="http://schemas.microsoft.com/office/powerpoint/2010/main" val="2723992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a:bodyPr>
          <a:lstStyle/>
          <a:p>
            <a:r>
              <a:rPr lang="en-US" b="1" dirty="0" smtClean="0"/>
              <a:t>Platelets  Rich Fibrin</a:t>
            </a:r>
            <a:endParaRPr lang="en-US" b="1" dirty="0"/>
          </a:p>
        </p:txBody>
      </p:sp>
      <p:sp>
        <p:nvSpPr>
          <p:cNvPr id="4" name="Rectangle 3"/>
          <p:cNvSpPr/>
          <p:nvPr/>
        </p:nvSpPr>
        <p:spPr>
          <a:xfrm>
            <a:off x="1143000" y="2743200"/>
            <a:ext cx="7086600" cy="1384995"/>
          </a:xfrm>
          <a:prstGeom prst="rect">
            <a:avLst/>
          </a:prstGeom>
        </p:spPr>
        <p:txBody>
          <a:bodyPr wrap="square">
            <a:spAutoFit/>
          </a:bodyPr>
          <a:lstStyle/>
          <a:p>
            <a:r>
              <a:rPr lang="en-US" sz="2800" dirty="0" smtClean="0"/>
              <a:t>“</a:t>
            </a:r>
            <a:r>
              <a:rPr lang="en-US" sz="2800" dirty="0" err="1" smtClean="0"/>
              <a:t>Choukroun's</a:t>
            </a:r>
            <a:r>
              <a:rPr lang="en-US" sz="2800" dirty="0" smtClean="0"/>
              <a:t> platelet-rich fibrin (PRF), a second generation platelet concentrate, is a leucocyte and platelet-rich fibrin biomaterial.”</a:t>
            </a:r>
            <a:endParaRPr lang="en-US" sz="2800" dirty="0"/>
          </a:p>
        </p:txBody>
      </p:sp>
      <p:sp>
        <p:nvSpPr>
          <p:cNvPr id="5" name="Rectangle 4"/>
          <p:cNvSpPr/>
          <p:nvPr/>
        </p:nvSpPr>
        <p:spPr>
          <a:xfrm>
            <a:off x="838200" y="5562600"/>
            <a:ext cx="7696200" cy="600164"/>
          </a:xfrm>
          <a:prstGeom prst="rect">
            <a:avLst/>
          </a:prstGeom>
        </p:spPr>
        <p:txBody>
          <a:bodyPr wrap="square">
            <a:spAutoFit/>
          </a:bodyPr>
          <a:lstStyle/>
          <a:p>
            <a:r>
              <a:rPr lang="en-US" sz="1100" u="sng" dirty="0" err="1" smtClean="0">
                <a:latin typeface="Arial" pitchFamily="34" charset="0"/>
                <a:cs typeface="Arial" pitchFamily="34" charset="0"/>
                <a:hlinkClick r:id="rId2"/>
              </a:rPr>
              <a:t>Dohan</a:t>
            </a:r>
            <a:r>
              <a:rPr lang="en-US" sz="1100" u="sng" dirty="0" smtClean="0">
                <a:latin typeface="Arial" pitchFamily="34" charset="0"/>
                <a:cs typeface="Arial" pitchFamily="34" charset="0"/>
                <a:hlinkClick r:id="rId2"/>
              </a:rPr>
              <a:t> </a:t>
            </a:r>
            <a:r>
              <a:rPr lang="en-US" sz="1100" u="sng" dirty="0" err="1" smtClean="0">
                <a:latin typeface="Arial" pitchFamily="34" charset="0"/>
                <a:cs typeface="Arial" pitchFamily="34" charset="0"/>
                <a:hlinkClick r:id="rId2"/>
              </a:rPr>
              <a:t>Ehrenfest</a:t>
            </a:r>
            <a:r>
              <a:rPr lang="en-US" sz="1100" u="sng" dirty="0" smtClean="0">
                <a:latin typeface="Arial" pitchFamily="34" charset="0"/>
                <a:cs typeface="Arial" pitchFamily="34" charset="0"/>
                <a:hlinkClick r:id="rId2"/>
              </a:rPr>
              <a:t> DM</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3"/>
              </a:rPr>
              <a:t>de </a:t>
            </a:r>
            <a:r>
              <a:rPr lang="en-US" sz="1100" u="sng" dirty="0" err="1" smtClean="0">
                <a:latin typeface="Arial" pitchFamily="34" charset="0"/>
                <a:cs typeface="Arial" pitchFamily="34" charset="0"/>
                <a:hlinkClick r:id="rId3"/>
              </a:rPr>
              <a:t>Peppo</a:t>
            </a:r>
            <a:r>
              <a:rPr lang="en-US" sz="1100" u="sng" dirty="0" smtClean="0">
                <a:latin typeface="Arial" pitchFamily="34" charset="0"/>
                <a:cs typeface="Arial" pitchFamily="34" charset="0"/>
                <a:hlinkClick r:id="rId3"/>
              </a:rPr>
              <a:t> GM</a:t>
            </a:r>
            <a:r>
              <a:rPr lang="en-US" sz="1100" dirty="0" smtClean="0">
                <a:latin typeface="Arial" pitchFamily="34" charset="0"/>
                <a:cs typeface="Arial" pitchFamily="34" charset="0"/>
              </a:rPr>
              <a:t>, </a:t>
            </a:r>
            <a:r>
              <a:rPr lang="en-US" sz="1100" u="sng" dirty="0" err="1" smtClean="0">
                <a:latin typeface="Arial" pitchFamily="34" charset="0"/>
                <a:cs typeface="Arial" pitchFamily="34" charset="0"/>
                <a:hlinkClick r:id="rId4"/>
              </a:rPr>
              <a:t>Doglioli</a:t>
            </a:r>
            <a:r>
              <a:rPr lang="en-US" sz="1100" u="sng" dirty="0" smtClean="0">
                <a:latin typeface="Arial" pitchFamily="34" charset="0"/>
                <a:cs typeface="Arial" pitchFamily="34" charset="0"/>
                <a:hlinkClick r:id="rId4"/>
              </a:rPr>
              <a:t> P</a:t>
            </a:r>
            <a:r>
              <a:rPr lang="en-US" sz="1100" dirty="0" smtClean="0">
                <a:latin typeface="Arial" pitchFamily="34" charset="0"/>
                <a:cs typeface="Arial" pitchFamily="34" charset="0"/>
              </a:rPr>
              <a:t>, </a:t>
            </a:r>
            <a:r>
              <a:rPr lang="en-US" sz="1100" u="sng" dirty="0" err="1" smtClean="0">
                <a:latin typeface="Arial" pitchFamily="34" charset="0"/>
                <a:cs typeface="Arial" pitchFamily="34" charset="0"/>
                <a:hlinkClick r:id="rId5"/>
              </a:rPr>
              <a:t>Sammartino</a:t>
            </a:r>
            <a:r>
              <a:rPr lang="en-US" sz="1100" u="sng" dirty="0" smtClean="0">
                <a:latin typeface="Arial" pitchFamily="34" charset="0"/>
                <a:cs typeface="Arial" pitchFamily="34" charset="0"/>
                <a:hlinkClick r:id="rId5"/>
              </a:rPr>
              <a:t> G</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Slow release of growth factors and thromboposdin-1 in </a:t>
            </a:r>
            <a:r>
              <a:rPr lang="en-US" sz="1100" b="1" dirty="0" err="1" smtClean="0">
                <a:latin typeface="Arial" pitchFamily="34" charset="0"/>
                <a:cs typeface="Arial" pitchFamily="34" charset="0"/>
              </a:rPr>
              <a:t>Choukroun's</a:t>
            </a:r>
            <a:r>
              <a:rPr lang="en-US" sz="1100" b="1" dirty="0" smtClean="0">
                <a:latin typeface="Arial" pitchFamily="34" charset="0"/>
                <a:cs typeface="Arial" pitchFamily="34" charset="0"/>
              </a:rPr>
              <a:t> platelet-rich-fibrin (PRF): a gold standard to achieve for all surgical platelet concentrates technologies</a:t>
            </a:r>
            <a:r>
              <a:rPr lang="en-US" sz="1100" dirty="0" smtClean="0">
                <a:latin typeface="Arial" pitchFamily="34" charset="0"/>
                <a:cs typeface="Arial" pitchFamily="34" charset="0"/>
              </a:rPr>
              <a:t>, Growth Factors. 2009 Feb;27(1):63-9</a:t>
            </a:r>
            <a:endParaRPr lang="en-US" sz="1100" dirty="0"/>
          </a:p>
        </p:txBody>
      </p:sp>
      <p:pic>
        <p:nvPicPr>
          <p:cNvPr id="36866" name="Picture 2"/>
          <p:cNvPicPr>
            <a:picLocks noChangeAspect="1" noChangeArrowheads="1"/>
          </p:cNvPicPr>
          <p:nvPr/>
        </p:nvPicPr>
        <p:blipFill>
          <a:blip r:embed="rId6" cstate="print"/>
          <a:srcRect/>
          <a:stretch>
            <a:fillRect/>
          </a:stretch>
        </p:blipFill>
        <p:spPr bwMode="auto">
          <a:xfrm>
            <a:off x="533400" y="1219200"/>
            <a:ext cx="1057275" cy="1275384"/>
          </a:xfrm>
          <a:prstGeom prst="rect">
            <a:avLst/>
          </a:prstGeom>
          <a:noFill/>
          <a:ln w="9525">
            <a:noFill/>
            <a:miter lim="800000"/>
            <a:headEnd/>
            <a:tailEnd/>
          </a:ln>
        </p:spPr>
      </p:pic>
    </p:spTree>
    <p:extLst>
      <p:ext uri="{BB962C8B-B14F-4D97-AF65-F5344CB8AC3E}">
        <p14:creationId xmlns:p14="http://schemas.microsoft.com/office/powerpoint/2010/main" val="41060442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Vascular Endothelial Growth Factor</a:t>
            </a:r>
            <a:endParaRPr lang="en-US" b="1" dirty="0"/>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pPr marL="0" indent="0">
              <a:buNone/>
            </a:pPr>
            <a:r>
              <a:rPr lang="en-US" dirty="0" smtClean="0"/>
              <a:t>Protein with Disulfide Linkage To Stimulate </a:t>
            </a:r>
            <a:r>
              <a:rPr lang="en-US" dirty="0" err="1" smtClean="0"/>
              <a:t>Vasculogenesis</a:t>
            </a:r>
            <a:r>
              <a:rPr lang="en-US" dirty="0" smtClean="0"/>
              <a:t> and Angiogenesis, Restoring Oxygen (High in Bronchial Asthma, Low in Diabetes)(Tyrosine Kinase)</a:t>
            </a:r>
          </a:p>
          <a:p>
            <a:pPr marL="0" indent="0">
              <a:buNone/>
            </a:pPr>
            <a:endParaRPr lang="en-US" dirty="0" smtClean="0"/>
          </a:p>
          <a:p>
            <a:r>
              <a:rPr lang="en-US" dirty="0" smtClean="0"/>
              <a:t>VEGF-A: Angiogenesis Chemotactic for Macrophages and Granulocytes, Vasodilation indirectly by NO Release (Nitric Oxide)</a:t>
            </a:r>
          </a:p>
          <a:p>
            <a:r>
              <a:rPr lang="en-US" dirty="0" smtClean="0"/>
              <a:t>VEGF-B:  Embryonic Angiogenesis</a:t>
            </a:r>
          </a:p>
          <a:p>
            <a:r>
              <a:rPr lang="en-US" dirty="0" smtClean="0"/>
              <a:t>VEGF-C: </a:t>
            </a:r>
            <a:r>
              <a:rPr lang="en-US" dirty="0" err="1" smtClean="0"/>
              <a:t>Lymphangiogenesis</a:t>
            </a:r>
            <a:endParaRPr lang="en-US" dirty="0" smtClean="0"/>
          </a:p>
          <a:p>
            <a:r>
              <a:rPr lang="en-US" dirty="0" smtClean="0"/>
              <a:t>VEGF-D:  Developing Lymphatic Vasculature Around Lung </a:t>
            </a:r>
            <a:r>
              <a:rPr lang="en-US" dirty="0" err="1" smtClean="0"/>
              <a:t>Bronchials</a:t>
            </a:r>
            <a:r>
              <a:rPr lang="en-US" dirty="0" smtClean="0"/>
              <a:t> </a:t>
            </a:r>
          </a:p>
          <a:p>
            <a:r>
              <a:rPr lang="en-US" dirty="0" smtClean="0"/>
              <a:t>PIGF: </a:t>
            </a:r>
            <a:r>
              <a:rPr lang="en-US" dirty="0" err="1" smtClean="0"/>
              <a:t>Vasculogenesis</a:t>
            </a:r>
            <a:r>
              <a:rPr lang="en-US" dirty="0" smtClean="0"/>
              <a:t> and Angiogenesis During Ischemia Inflammation and Wound Healing</a:t>
            </a:r>
          </a:p>
          <a:p>
            <a:pPr marL="0" indent="0">
              <a:buNone/>
            </a:pPr>
            <a:r>
              <a:rPr lang="en-US" dirty="0" smtClean="0"/>
              <a:t> </a:t>
            </a:r>
            <a:endParaRPr lang="en-US" dirty="0"/>
          </a:p>
        </p:txBody>
      </p:sp>
    </p:spTree>
    <p:extLst>
      <p:ext uri="{BB962C8B-B14F-4D97-AF65-F5344CB8AC3E}">
        <p14:creationId xmlns:p14="http://schemas.microsoft.com/office/powerpoint/2010/main" val="40946410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417638"/>
          </a:xfrm>
        </p:spPr>
        <p:txBody>
          <a:bodyPr/>
          <a:lstStyle/>
          <a:p>
            <a:r>
              <a:rPr lang="en-US" b="1" dirty="0" smtClean="0"/>
              <a:t>Transforming Growth Factors</a:t>
            </a:r>
            <a:endParaRPr lang="en-US" b="1" dirty="0"/>
          </a:p>
        </p:txBody>
      </p:sp>
      <p:sp>
        <p:nvSpPr>
          <p:cNvPr id="4" name="Content Placeholder 3"/>
          <p:cNvSpPr>
            <a:spLocks noGrp="1"/>
          </p:cNvSpPr>
          <p:nvPr>
            <p:ph idx="1"/>
          </p:nvPr>
        </p:nvSpPr>
        <p:spPr>
          <a:xfrm>
            <a:off x="457200" y="1219200"/>
            <a:ext cx="8229600" cy="5410200"/>
          </a:xfrm>
        </p:spPr>
        <p:txBody>
          <a:bodyPr>
            <a:normAutofit fontScale="85000" lnSpcReduction="10000"/>
          </a:bodyPr>
          <a:lstStyle/>
          <a:p>
            <a:pPr marL="0" indent="0">
              <a:buNone/>
            </a:pPr>
            <a:r>
              <a:rPr lang="en-US" dirty="0" smtClean="0"/>
              <a:t>Bone Morphogenetic Proteins* </a:t>
            </a:r>
            <a:r>
              <a:rPr lang="en-US" dirty="0" err="1" smtClean="0"/>
              <a:t>Osteogenesis</a:t>
            </a:r>
            <a:r>
              <a:rPr lang="en-US" dirty="0" smtClean="0"/>
              <a:t> Cell Differentiation in Growth Homeostasis (Serine/threonine kinase)</a:t>
            </a:r>
          </a:p>
          <a:p>
            <a:r>
              <a:rPr lang="en-US" dirty="0" smtClean="0"/>
              <a:t>TGF Beta 1, 2, 3: Embryogenesis and Cell Differentiation Apoptosis, </a:t>
            </a:r>
            <a:r>
              <a:rPr lang="en-US" dirty="0" err="1" smtClean="0"/>
              <a:t>neogenesis</a:t>
            </a:r>
            <a:endParaRPr lang="en-US" dirty="0" smtClean="0"/>
          </a:p>
          <a:p>
            <a:r>
              <a:rPr lang="en-US" dirty="0" err="1" smtClean="0"/>
              <a:t>Activin</a:t>
            </a:r>
            <a:r>
              <a:rPr lang="en-US" dirty="0" smtClean="0"/>
              <a:t> A, B, AB:  Embryogenesis and </a:t>
            </a:r>
            <a:r>
              <a:rPr lang="en-US" dirty="0" err="1" smtClean="0"/>
              <a:t>Osteogenesis</a:t>
            </a:r>
            <a:r>
              <a:rPr lang="en-US" dirty="0" smtClean="0"/>
              <a:t>, Regulating Hormones (Pituitary, Gonadal, Hypothalamic, Insulin, and Nerve Cell Survival Factors)</a:t>
            </a:r>
          </a:p>
          <a:p>
            <a:r>
              <a:rPr lang="en-US" dirty="0" smtClean="0"/>
              <a:t>BMP 1: </a:t>
            </a:r>
            <a:r>
              <a:rPr lang="en-US" dirty="0" err="1" smtClean="0"/>
              <a:t>Matalloprotease</a:t>
            </a:r>
            <a:r>
              <a:rPr lang="en-US" dirty="0" smtClean="0"/>
              <a:t> that Acts on </a:t>
            </a:r>
            <a:r>
              <a:rPr lang="en-US" dirty="0" err="1" smtClean="0"/>
              <a:t>Procollagen</a:t>
            </a:r>
            <a:r>
              <a:rPr lang="en-US" dirty="0" smtClean="0"/>
              <a:t> I, II, III Involving Cartilage Development</a:t>
            </a:r>
          </a:p>
          <a:p>
            <a:r>
              <a:rPr lang="en-US" dirty="0" smtClean="0"/>
              <a:t>*BMP </a:t>
            </a:r>
            <a:r>
              <a:rPr lang="en-US" u="sng" dirty="0" smtClean="0"/>
              <a:t>2</a:t>
            </a:r>
            <a:r>
              <a:rPr lang="en-US" dirty="0" smtClean="0"/>
              <a:t>, 3, </a:t>
            </a:r>
            <a:r>
              <a:rPr lang="en-US" u="sng" dirty="0" smtClean="0"/>
              <a:t>4</a:t>
            </a:r>
            <a:r>
              <a:rPr lang="en-US" dirty="0" smtClean="0"/>
              <a:t>, 5, 6, </a:t>
            </a:r>
            <a:r>
              <a:rPr lang="en-US" u="sng" dirty="0" smtClean="0"/>
              <a:t>7</a:t>
            </a:r>
            <a:r>
              <a:rPr lang="en-US" dirty="0" smtClean="0"/>
              <a:t>, 8A, 8B, 10, 15: Formation of Bone and Cartilage, are Cytokines and as </a:t>
            </a:r>
            <a:r>
              <a:rPr lang="en-US" dirty="0" err="1" smtClean="0"/>
              <a:t>Metabologens</a:t>
            </a:r>
            <a:r>
              <a:rPr lang="en-US" dirty="0" smtClean="0"/>
              <a:t> </a:t>
            </a:r>
          </a:p>
          <a:p>
            <a:endParaRPr lang="en-US" dirty="0" smtClean="0"/>
          </a:p>
          <a:p>
            <a:pPr marL="0" indent="0">
              <a:buNone/>
            </a:pPr>
            <a:endParaRPr lang="en-US" dirty="0"/>
          </a:p>
        </p:txBody>
      </p:sp>
    </p:spTree>
    <p:extLst>
      <p:ext uri="{BB962C8B-B14F-4D97-AF65-F5344CB8AC3E}">
        <p14:creationId xmlns:p14="http://schemas.microsoft.com/office/powerpoint/2010/main" val="32797258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Insulin-like Growth Factors </a:t>
            </a:r>
            <a:endParaRPr lang="en-US" b="1" dirty="0"/>
          </a:p>
        </p:txBody>
      </p:sp>
      <p:sp>
        <p:nvSpPr>
          <p:cNvPr id="4" name="Content Placeholder 3"/>
          <p:cNvSpPr>
            <a:spLocks noGrp="1"/>
          </p:cNvSpPr>
          <p:nvPr>
            <p:ph idx="1"/>
          </p:nvPr>
        </p:nvSpPr>
        <p:spPr/>
        <p:txBody>
          <a:bodyPr/>
          <a:lstStyle/>
          <a:p>
            <a:r>
              <a:rPr lang="en-US" dirty="0" smtClean="0"/>
              <a:t>IGF:  Cell Environment – Communication (Tyrosine Kinase)</a:t>
            </a:r>
          </a:p>
          <a:p>
            <a:r>
              <a:rPr lang="en-US" dirty="0" smtClean="0"/>
              <a:t>IGF 1R, 2R, 1, 2 </a:t>
            </a:r>
          </a:p>
          <a:p>
            <a:r>
              <a:rPr lang="en-US" dirty="0" smtClean="0"/>
              <a:t>IGF Binding Protein </a:t>
            </a:r>
          </a:p>
          <a:p>
            <a:r>
              <a:rPr lang="en-US" dirty="0" smtClean="0"/>
              <a:t>IGFBP 1-6 </a:t>
            </a:r>
          </a:p>
          <a:p>
            <a:r>
              <a:rPr lang="en-US" dirty="0" smtClean="0"/>
              <a:t>Proteases</a:t>
            </a:r>
          </a:p>
          <a:p>
            <a:endParaRPr lang="en-US" dirty="0" smtClean="0"/>
          </a:p>
          <a:p>
            <a:endParaRPr lang="en-US" dirty="0"/>
          </a:p>
        </p:txBody>
      </p:sp>
    </p:spTree>
    <p:extLst>
      <p:ext uri="{BB962C8B-B14F-4D97-AF65-F5344CB8AC3E}">
        <p14:creationId xmlns:p14="http://schemas.microsoft.com/office/powerpoint/2010/main" val="15963527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Hepatocyte Growth Factor</a:t>
            </a:r>
            <a:endParaRPr lang="en-US" b="1" dirty="0"/>
          </a:p>
        </p:txBody>
      </p:sp>
      <p:sp>
        <p:nvSpPr>
          <p:cNvPr id="4" name="Content Placeholder 3"/>
          <p:cNvSpPr>
            <a:spLocks noGrp="1"/>
          </p:cNvSpPr>
          <p:nvPr>
            <p:ph idx="1"/>
          </p:nvPr>
        </p:nvSpPr>
        <p:spPr/>
        <p:txBody>
          <a:bodyPr/>
          <a:lstStyle/>
          <a:p>
            <a:pPr marL="0" indent="0">
              <a:buNone/>
            </a:pPr>
            <a:r>
              <a:rPr lang="en-US" dirty="0" smtClean="0"/>
              <a:t>HGF—Acts Upon Epithelial and Endothelial Cells Adult Organ Regulation and Wound Healing, Beta Tubulin (Tyrosine Kinase) </a:t>
            </a:r>
          </a:p>
          <a:p>
            <a:pPr marL="0" indent="0">
              <a:buNone/>
            </a:pPr>
            <a:endParaRPr lang="en-US" dirty="0"/>
          </a:p>
        </p:txBody>
      </p:sp>
    </p:spTree>
    <p:extLst>
      <p:ext uri="{BB962C8B-B14F-4D97-AF65-F5344CB8AC3E}">
        <p14:creationId xmlns:p14="http://schemas.microsoft.com/office/powerpoint/2010/main" val="30201825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Epidermal Growth Factor</a:t>
            </a:r>
            <a:endParaRPr lang="en-US" b="1" dirty="0"/>
          </a:p>
        </p:txBody>
      </p:sp>
      <p:sp>
        <p:nvSpPr>
          <p:cNvPr id="3" name="Content Placeholder 2"/>
          <p:cNvSpPr>
            <a:spLocks noGrp="1"/>
          </p:cNvSpPr>
          <p:nvPr>
            <p:ph idx="1"/>
          </p:nvPr>
        </p:nvSpPr>
        <p:spPr/>
        <p:txBody>
          <a:bodyPr/>
          <a:lstStyle/>
          <a:p>
            <a:pPr marL="0" indent="0">
              <a:buNone/>
            </a:pPr>
            <a:r>
              <a:rPr lang="en-US" dirty="0" smtClean="0"/>
              <a:t>EGF—Submandibular Salivary Glands, Parotid Glands (Tyrosine Kinase)</a:t>
            </a:r>
          </a:p>
          <a:p>
            <a:r>
              <a:rPr lang="en-US" dirty="0" smtClean="0"/>
              <a:t>SEGF: Salivary Epidermal Growth Factor is regulated by dietary inorganic iodine to maintain </a:t>
            </a:r>
            <a:r>
              <a:rPr lang="en-US" dirty="0" err="1" smtClean="0"/>
              <a:t>oro-esophegeal</a:t>
            </a:r>
            <a:r>
              <a:rPr lang="en-US" dirty="0" smtClean="0"/>
              <a:t> and gastric tissue integrity </a:t>
            </a:r>
          </a:p>
          <a:p>
            <a:pPr marL="0" indent="0">
              <a:buNone/>
            </a:pPr>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28417997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Fibroblast Growth Factors</a:t>
            </a:r>
            <a:endParaRPr lang="en-US" b="1" dirty="0"/>
          </a:p>
        </p:txBody>
      </p:sp>
      <p:sp>
        <p:nvSpPr>
          <p:cNvPr id="5" name="Content Placeholder 4"/>
          <p:cNvSpPr>
            <a:spLocks noGrp="1"/>
          </p:cNvSpPr>
          <p:nvPr>
            <p:ph idx="1"/>
          </p:nvPr>
        </p:nvSpPr>
        <p:spPr/>
        <p:txBody>
          <a:bodyPr/>
          <a:lstStyle/>
          <a:p>
            <a:pPr marL="0" indent="0">
              <a:buNone/>
            </a:pPr>
            <a:r>
              <a:rPr lang="en-US" dirty="0" smtClean="0"/>
              <a:t>FGF—22 Types Acidic and Basic (FGF 1, FGF 2 Promotes Endothelia Cell Organization to a Tube Like Structure Angiogenesis and is More Potent than VEGF and PDGF (Tyrosine Kinase)</a:t>
            </a:r>
          </a:p>
          <a:p>
            <a:pPr marL="0" indent="0">
              <a:buNone/>
            </a:pPr>
            <a:endParaRPr lang="en-US" dirty="0"/>
          </a:p>
        </p:txBody>
      </p:sp>
    </p:spTree>
    <p:extLst>
      <p:ext uri="{BB962C8B-B14F-4D97-AF65-F5344CB8AC3E}">
        <p14:creationId xmlns:p14="http://schemas.microsoft.com/office/powerpoint/2010/main" val="21751971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Connective Tissue Growth Factor</a:t>
            </a:r>
            <a:endParaRPr lang="en-US" b="1" dirty="0"/>
          </a:p>
        </p:txBody>
      </p:sp>
      <p:sp>
        <p:nvSpPr>
          <p:cNvPr id="5" name="Content Placeholder 4"/>
          <p:cNvSpPr>
            <a:spLocks noGrp="1"/>
          </p:cNvSpPr>
          <p:nvPr>
            <p:ph idx="1"/>
          </p:nvPr>
        </p:nvSpPr>
        <p:spPr/>
        <p:txBody>
          <a:bodyPr/>
          <a:lstStyle/>
          <a:p>
            <a:pPr marL="0" indent="0">
              <a:buNone/>
            </a:pPr>
            <a:r>
              <a:rPr lang="en-US" dirty="0" smtClean="0"/>
              <a:t>CTGF—Secreted by Endothelial Cells for Cell Adhesion (Cysteine Dominate Sites)</a:t>
            </a:r>
          </a:p>
          <a:p>
            <a:endParaRPr lang="en-US" dirty="0"/>
          </a:p>
        </p:txBody>
      </p:sp>
    </p:spTree>
    <p:extLst>
      <p:ext uri="{BB962C8B-B14F-4D97-AF65-F5344CB8AC3E}">
        <p14:creationId xmlns:p14="http://schemas.microsoft.com/office/powerpoint/2010/main" val="17482606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b="1" dirty="0" smtClean="0"/>
              <a:t/>
            </a:r>
            <a:br>
              <a:rPr lang="en-US" sz="8800" b="1" dirty="0" smtClean="0"/>
            </a:br>
            <a:r>
              <a:rPr lang="en-US" sz="8800" b="1" dirty="0" smtClean="0"/>
              <a:t/>
            </a:r>
            <a:br>
              <a:rPr lang="en-US" sz="8800" b="1" dirty="0" smtClean="0"/>
            </a:br>
            <a:r>
              <a:rPr lang="en-US" sz="8800" b="1" dirty="0" smtClean="0"/>
              <a:t>“</a:t>
            </a:r>
            <a:r>
              <a:rPr lang="en-US" sz="8800" b="1" dirty="0" err="1" smtClean="0"/>
              <a:t>Chesed</a:t>
            </a:r>
            <a:r>
              <a:rPr lang="en-US" sz="8800" b="1" dirty="0" smtClean="0"/>
              <a:t>” = </a:t>
            </a:r>
            <a:r>
              <a:rPr lang="en-US" sz="8800" b="1" i="1" dirty="0" smtClean="0"/>
              <a:t>Kind</a:t>
            </a:r>
            <a:r>
              <a:rPr lang="en-US" sz="9600" b="1" i="1" dirty="0"/>
              <a:t/>
            </a:r>
            <a:br>
              <a:rPr lang="en-US" sz="9600" b="1" i="1" dirty="0"/>
            </a:br>
            <a:r>
              <a:rPr lang="en-US" sz="9600" b="1" dirty="0" smtClean="0"/>
              <a:t> </a:t>
            </a:r>
            <a:endParaRPr lang="en-US" sz="9600" b="1" dirty="0"/>
          </a:p>
        </p:txBody>
      </p:sp>
      <p:sp>
        <p:nvSpPr>
          <p:cNvPr id="3" name="Content Placeholder 2"/>
          <p:cNvSpPr>
            <a:spLocks noGrp="1"/>
          </p:cNvSpPr>
          <p:nvPr>
            <p:ph idx="1"/>
          </p:nvPr>
        </p:nvSpPr>
        <p:spPr/>
        <p:txBody>
          <a:bodyPr>
            <a:normAutofit/>
          </a:bodyPr>
          <a:lstStyle/>
          <a:p>
            <a:pPr marL="0" indent="0" algn="ctr">
              <a:buNone/>
            </a:pPr>
            <a:endParaRPr lang="en-US" sz="8800" b="1" i="1" dirty="0" smtClean="0"/>
          </a:p>
          <a:p>
            <a:pPr marL="0" indent="0" algn="ctr">
              <a:buNone/>
            </a:pPr>
            <a:r>
              <a:rPr lang="en-US" sz="8800" b="1" i="1" dirty="0" smtClean="0"/>
              <a:t>To Provide What is Needed</a:t>
            </a:r>
            <a:endParaRPr lang="en-US" sz="8800" b="1" i="1" dirty="0"/>
          </a:p>
        </p:txBody>
      </p:sp>
    </p:spTree>
    <p:extLst>
      <p:ext uri="{BB962C8B-B14F-4D97-AF65-F5344CB8AC3E}">
        <p14:creationId xmlns:p14="http://schemas.microsoft.com/office/powerpoint/2010/main" val="11271088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Autofit/>
          </a:bodyPr>
          <a:lstStyle/>
          <a:p>
            <a:r>
              <a:rPr lang="en-US" b="1" dirty="0" smtClean="0"/>
              <a:t/>
            </a:r>
            <a:br>
              <a:rPr lang="en-US" b="1" dirty="0" smtClean="0"/>
            </a:br>
            <a:r>
              <a:rPr lang="en-US" b="1" dirty="0" smtClean="0"/>
              <a:t>Truth Speakers </a:t>
            </a:r>
            <a:r>
              <a:rPr lang="en-US" b="1" i="1" dirty="0" smtClean="0"/>
              <a:t>Providing What is Needed</a:t>
            </a:r>
            <a:br>
              <a:rPr lang="en-US" b="1" i="1" dirty="0" smtClean="0"/>
            </a:br>
            <a:endParaRPr lang="en-US" b="1" i="1" dirty="0"/>
          </a:p>
        </p:txBody>
      </p:sp>
      <p:sp>
        <p:nvSpPr>
          <p:cNvPr id="3" name="Content Placeholder 2"/>
          <p:cNvSpPr>
            <a:spLocks noGrp="1"/>
          </p:cNvSpPr>
          <p:nvPr>
            <p:ph idx="1"/>
          </p:nvPr>
        </p:nvSpPr>
        <p:spPr>
          <a:xfrm>
            <a:off x="457200" y="1905000"/>
            <a:ext cx="8229600" cy="4800600"/>
          </a:xfrm>
        </p:spPr>
        <p:txBody>
          <a:bodyPr>
            <a:normAutofit/>
          </a:bodyPr>
          <a:lstStyle/>
          <a:p>
            <a:pPr marL="0" indent="0" algn="ctr">
              <a:buNone/>
            </a:pPr>
            <a:r>
              <a:rPr lang="en-US" b="1" dirty="0" smtClean="0"/>
              <a:t>Dr. Nathan Bryan </a:t>
            </a:r>
          </a:p>
          <a:p>
            <a:pPr marL="0" indent="0" algn="ctr">
              <a:buNone/>
            </a:pPr>
            <a:r>
              <a:rPr lang="en-US" b="1" dirty="0" smtClean="0"/>
              <a:t>Dr. Dean </a:t>
            </a:r>
            <a:r>
              <a:rPr lang="en-US" b="1" dirty="0" err="1" smtClean="0"/>
              <a:t>Bonlie</a:t>
            </a:r>
            <a:endParaRPr lang="en-US" b="1" dirty="0" smtClean="0"/>
          </a:p>
          <a:p>
            <a:pPr marL="0" indent="0" algn="ctr">
              <a:buNone/>
            </a:pPr>
            <a:r>
              <a:rPr lang="en-US" b="1" dirty="0" smtClean="0"/>
              <a:t>Bill Henderson</a:t>
            </a:r>
          </a:p>
          <a:p>
            <a:pPr marL="0" indent="0" algn="ctr">
              <a:buNone/>
            </a:pPr>
            <a:r>
              <a:rPr lang="en-US" b="1" dirty="0"/>
              <a:t>Dr. Frank </a:t>
            </a:r>
            <a:r>
              <a:rPr lang="en-US" b="1" dirty="0" err="1" smtClean="0"/>
              <a:t>Shallenberger</a:t>
            </a:r>
            <a:endParaRPr lang="en-US" b="1" dirty="0" smtClean="0"/>
          </a:p>
          <a:p>
            <a:pPr marL="0" indent="0" algn="ctr">
              <a:buNone/>
            </a:pPr>
            <a:r>
              <a:rPr lang="en-US" b="1" dirty="0" smtClean="0"/>
              <a:t>Dr. Brad Bale</a:t>
            </a:r>
          </a:p>
          <a:p>
            <a:pPr marL="0" indent="0" algn="ctr">
              <a:buNone/>
            </a:pPr>
            <a:r>
              <a:rPr lang="en-US" b="1" dirty="0" smtClean="0"/>
              <a:t>Amy </a:t>
            </a:r>
            <a:r>
              <a:rPr lang="en-US" b="1" dirty="0" err="1" smtClean="0"/>
              <a:t>Doneen</a:t>
            </a:r>
            <a:endParaRPr lang="en-US" b="1" dirty="0" smtClean="0"/>
          </a:p>
          <a:p>
            <a:pPr marL="0" indent="0" algn="ctr">
              <a:buNone/>
            </a:pPr>
            <a:r>
              <a:rPr lang="en-US" b="1" dirty="0" smtClean="0"/>
              <a:t>Dr. Jerry Tennant</a:t>
            </a:r>
          </a:p>
          <a:p>
            <a:pPr marL="0" indent="0" algn="ctr">
              <a:buNone/>
            </a:pPr>
            <a:r>
              <a:rPr lang="en-US" b="1" dirty="0" smtClean="0"/>
              <a:t>Dr. Dawn Ewing</a:t>
            </a:r>
          </a:p>
          <a:p>
            <a:endParaRPr lang="en-US" dirty="0"/>
          </a:p>
          <a:p>
            <a:endParaRPr lang="en-US" dirty="0"/>
          </a:p>
        </p:txBody>
      </p:sp>
    </p:spTree>
    <p:extLst>
      <p:ext uri="{BB962C8B-B14F-4D97-AF65-F5344CB8AC3E}">
        <p14:creationId xmlns:p14="http://schemas.microsoft.com/office/powerpoint/2010/main" val="3764341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A-PRF Process</a:t>
            </a:r>
            <a:endParaRPr lang="en-US" b="1" dirty="0"/>
          </a:p>
        </p:txBody>
      </p:sp>
      <p:sp>
        <p:nvSpPr>
          <p:cNvPr id="3" name="Content Placeholder 2"/>
          <p:cNvSpPr>
            <a:spLocks noGrp="1"/>
          </p:cNvSpPr>
          <p:nvPr>
            <p:ph idx="1"/>
          </p:nvPr>
        </p:nvSpPr>
        <p:spPr/>
        <p:txBody>
          <a:bodyPr/>
          <a:lstStyle/>
          <a:p>
            <a:pPr marL="0" indent="0">
              <a:buNone/>
            </a:pPr>
            <a:r>
              <a:rPr lang="en-US" b="1" dirty="0" smtClean="0"/>
              <a:t>Contact Information:</a:t>
            </a:r>
          </a:p>
          <a:p>
            <a:pPr marL="0" indent="0">
              <a:buNone/>
            </a:pPr>
            <a:r>
              <a:rPr lang="en-US" dirty="0" smtClean="0"/>
              <a:t>Process</a:t>
            </a:r>
          </a:p>
          <a:p>
            <a:pPr marL="0" indent="0">
              <a:buNone/>
            </a:pPr>
            <a:r>
              <a:rPr lang="en-US" dirty="0" smtClean="0"/>
              <a:t>49 rue </a:t>
            </a:r>
            <a:r>
              <a:rPr lang="en-US" dirty="0" err="1" smtClean="0"/>
              <a:t>Gioffredo</a:t>
            </a:r>
            <a:endParaRPr lang="en-US" dirty="0" smtClean="0"/>
          </a:p>
          <a:p>
            <a:pPr marL="0" indent="0">
              <a:buNone/>
            </a:pPr>
            <a:r>
              <a:rPr lang="en-US" dirty="0" smtClean="0"/>
              <a:t>06000 Nice, France</a:t>
            </a:r>
          </a:p>
          <a:p>
            <a:pPr marL="0" indent="0">
              <a:buNone/>
            </a:pPr>
            <a:r>
              <a:rPr lang="en-US" dirty="0" smtClean="0"/>
              <a:t>Phone: +33-0-4 93 85 58 90</a:t>
            </a:r>
          </a:p>
          <a:p>
            <a:pPr marL="0" indent="0">
              <a:buNone/>
            </a:pPr>
            <a:r>
              <a:rPr lang="en-US" dirty="0" smtClean="0"/>
              <a:t>Fax: +33-0-957 333 256</a:t>
            </a:r>
          </a:p>
          <a:p>
            <a:pPr marL="0" indent="0">
              <a:buNone/>
            </a:pPr>
            <a:r>
              <a:rPr lang="en-US" dirty="0" smtClean="0"/>
              <a:t>www.Prf-process.com</a:t>
            </a:r>
            <a:endParaRPr lang="en-US" dirty="0"/>
          </a:p>
        </p:txBody>
      </p:sp>
    </p:spTree>
    <p:extLst>
      <p:ext uri="{BB962C8B-B14F-4D97-AF65-F5344CB8AC3E}">
        <p14:creationId xmlns:p14="http://schemas.microsoft.com/office/powerpoint/2010/main" val="150802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txBox="1">
            <a:spLocks noChangeArrowheads="1"/>
          </p:cNvSpPr>
          <p:nvPr/>
        </p:nvSpPr>
        <p:spPr>
          <a:xfrm>
            <a:off x="685800" y="457200"/>
            <a:ext cx="77724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Embriog</a:t>
            </a:r>
            <a:r>
              <a:rPr lang="en-US" sz="4400" b="1" dirty="0" err="1" smtClean="0">
                <a:latin typeface="+mj-lt"/>
                <a:ea typeface="+mj-ea"/>
                <a:cs typeface="+mj-cs"/>
              </a:rPr>
              <a:t>e</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nesis</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Cells Evolution</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29698" name="Object 2"/>
          <p:cNvGraphicFramePr>
            <a:graphicFrameLocks noChangeAspect="1"/>
          </p:cNvGraphicFramePr>
          <p:nvPr>
            <p:extLst>
              <p:ext uri="{D42A27DB-BD31-4B8C-83A1-F6EECF244321}">
                <p14:modId xmlns:p14="http://schemas.microsoft.com/office/powerpoint/2010/main" val="3322635857"/>
              </p:ext>
            </p:extLst>
          </p:nvPr>
        </p:nvGraphicFramePr>
        <p:xfrm>
          <a:off x="2133600" y="1143000"/>
          <a:ext cx="4943391" cy="5410200"/>
        </p:xfrm>
        <a:graphic>
          <a:graphicData uri="http://schemas.openxmlformats.org/presentationml/2006/ole">
            <mc:AlternateContent xmlns:mc="http://schemas.openxmlformats.org/markup-compatibility/2006">
              <mc:Choice xmlns:v="urn:schemas-microsoft-com:vml" Requires="v">
                <p:oleObj spid="_x0000_s2113" name="Document" r:id="rId3" imgW="5244907" imgH="5740189" progId="Word.Document.12">
                  <p:link updateAutomatic="1"/>
                </p:oleObj>
              </mc:Choice>
              <mc:Fallback>
                <p:oleObj name="Document" r:id="rId3" imgW="5244907" imgH="5740189"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143000"/>
                        <a:ext cx="4943391" cy="541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89787682"/>
      </p:ext>
    </p:extLst>
  </p:cSld>
  <p:clrMapOvr>
    <a:masterClrMapping/>
  </p:clrMapOvr>
  <p:transition advTm="800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800" b="1" dirty="0" smtClean="0"/>
              <a:t>Intra-Lock</a:t>
            </a:r>
            <a:endParaRPr lang="en-US" sz="4800" b="1" dirty="0"/>
          </a:p>
        </p:txBody>
      </p:sp>
      <p:sp>
        <p:nvSpPr>
          <p:cNvPr id="3" name="Content Placeholder 2"/>
          <p:cNvSpPr>
            <a:spLocks noGrp="1"/>
          </p:cNvSpPr>
          <p:nvPr>
            <p:ph idx="1"/>
          </p:nvPr>
        </p:nvSpPr>
        <p:spPr>
          <a:xfrm>
            <a:off x="228600" y="1143000"/>
            <a:ext cx="8686800" cy="5715000"/>
          </a:xfrm>
        </p:spPr>
        <p:txBody>
          <a:bodyPr>
            <a:normAutofit fontScale="55000" lnSpcReduction="20000"/>
          </a:bodyPr>
          <a:lstStyle/>
          <a:p>
            <a:pPr marL="0" indent="0">
              <a:buNone/>
            </a:pPr>
            <a:r>
              <a:rPr lang="en-US" b="1" dirty="0"/>
              <a:t>Contact </a:t>
            </a:r>
            <a:r>
              <a:rPr lang="en-US" b="1" dirty="0" smtClean="0"/>
              <a:t>Information:</a:t>
            </a:r>
          </a:p>
          <a:p>
            <a:pPr marL="0" indent="0">
              <a:buNone/>
            </a:pPr>
            <a:r>
              <a:rPr lang="en-US" dirty="0" smtClean="0"/>
              <a:t>GLOBAL </a:t>
            </a:r>
            <a:r>
              <a:rPr lang="en-US" dirty="0"/>
              <a:t>HEADQUARTERS</a:t>
            </a:r>
          </a:p>
          <a:p>
            <a:pPr marL="0" indent="0">
              <a:buNone/>
            </a:pPr>
            <a:r>
              <a:rPr lang="en-US" dirty="0"/>
              <a:t>6560 West Rogers Circle, Bldg. 24</a:t>
            </a:r>
          </a:p>
          <a:p>
            <a:pPr marL="0" indent="0">
              <a:buNone/>
            </a:pPr>
            <a:r>
              <a:rPr lang="en-US" dirty="0"/>
              <a:t>Boca Raton, Florida 33487 USA</a:t>
            </a:r>
          </a:p>
          <a:p>
            <a:pPr marL="0" indent="0">
              <a:buNone/>
            </a:pPr>
            <a:r>
              <a:rPr lang="en-US" dirty="0"/>
              <a:t>Telephone: </a:t>
            </a:r>
            <a:r>
              <a:rPr lang="en-US" dirty="0" smtClean="0"/>
              <a:t>877-330-0338</a:t>
            </a:r>
          </a:p>
          <a:p>
            <a:pPr marL="0" indent="0">
              <a:buNone/>
            </a:pPr>
            <a:r>
              <a:rPr lang="en-US" dirty="0" smtClean="0"/>
              <a:t>Website</a:t>
            </a:r>
            <a:r>
              <a:rPr lang="en-US" dirty="0"/>
              <a:t>: </a:t>
            </a:r>
            <a:r>
              <a:rPr lang="en-US" u="sng" dirty="0">
                <a:hlinkClick r:id="rId2"/>
              </a:rPr>
              <a:t>www.intra-lock.com</a:t>
            </a:r>
            <a:endParaRPr lang="en-US" dirty="0"/>
          </a:p>
          <a:p>
            <a:pPr marL="0" indent="0">
              <a:buNone/>
            </a:pPr>
            <a:endParaRPr lang="en-US" dirty="0"/>
          </a:p>
          <a:p>
            <a:pPr marL="0" indent="0">
              <a:buNone/>
            </a:pPr>
            <a:endParaRPr lang="en-US" dirty="0" smtClean="0"/>
          </a:p>
          <a:p>
            <a:pPr marL="0" indent="0">
              <a:buNone/>
            </a:pPr>
            <a:r>
              <a:rPr lang="en-US" dirty="0" smtClean="0"/>
              <a:t>Intra-Lock® , is </a:t>
            </a:r>
            <a:r>
              <a:rPr lang="en-US" dirty="0"/>
              <a:t>a Registered Trademark of Intra-Lock</a:t>
            </a:r>
            <a:r>
              <a:rPr lang="en-US" dirty="0" smtClean="0"/>
              <a:t>® </a:t>
            </a:r>
            <a:r>
              <a:rPr lang="en-US" dirty="0"/>
              <a:t>International, Inc.</a:t>
            </a:r>
          </a:p>
          <a:p>
            <a:pPr marL="0" indent="0">
              <a:buNone/>
            </a:pPr>
            <a:r>
              <a:rPr lang="en-US" dirty="0" err="1"/>
              <a:t>IntraSpin</a:t>
            </a:r>
            <a:r>
              <a:rPr lang="en-US" dirty="0"/>
              <a:t>™, L-PRF™ and logo, and </a:t>
            </a:r>
            <a:r>
              <a:rPr lang="en-US" dirty="0" err="1"/>
              <a:t>Xpression</a:t>
            </a:r>
            <a:r>
              <a:rPr lang="en-US" dirty="0"/>
              <a:t>™ </a:t>
            </a:r>
            <a:r>
              <a:rPr lang="en-US" dirty="0" smtClean="0"/>
              <a:t>are trademarks </a:t>
            </a:r>
            <a:r>
              <a:rPr lang="en-US" dirty="0"/>
              <a:t>of Intra-Lock</a:t>
            </a:r>
            <a:r>
              <a:rPr lang="en-US" dirty="0" smtClean="0"/>
              <a:t>® International </a:t>
            </a:r>
            <a:r>
              <a:rPr lang="en-US" dirty="0"/>
              <a:t>Inc.</a:t>
            </a:r>
          </a:p>
          <a:p>
            <a:pPr marL="0" indent="0">
              <a:buNone/>
            </a:pPr>
            <a:r>
              <a:rPr lang="en-US" dirty="0" err="1"/>
              <a:t>Vacuette</a:t>
            </a:r>
            <a:r>
              <a:rPr lang="en-US" dirty="0" smtClean="0"/>
              <a:t>® is </a:t>
            </a:r>
            <a:r>
              <a:rPr lang="en-US" dirty="0"/>
              <a:t>a registered trademark of </a:t>
            </a:r>
            <a:r>
              <a:rPr lang="en-US" dirty="0" err="1"/>
              <a:t>Greinger</a:t>
            </a:r>
            <a:r>
              <a:rPr lang="en-US" dirty="0"/>
              <a:t> Bio One AG.</a:t>
            </a:r>
          </a:p>
          <a:p>
            <a:pPr marL="0" indent="0">
              <a:buNone/>
            </a:pPr>
            <a:r>
              <a:rPr lang="en-US" dirty="0"/>
              <a:t>U.S. and Worldwide Patents Pending </a:t>
            </a:r>
          </a:p>
          <a:p>
            <a:pPr marL="0" indent="0">
              <a:buNone/>
            </a:pPr>
            <a:endParaRPr lang="en-US" dirty="0" smtClean="0"/>
          </a:p>
          <a:p>
            <a:pPr marL="0" indent="0">
              <a:buNone/>
            </a:pPr>
            <a:r>
              <a:rPr lang="en-US" dirty="0" smtClean="0"/>
              <a:t>EC </a:t>
            </a:r>
            <a:r>
              <a:rPr lang="en-US" dirty="0"/>
              <a:t>Rep:</a:t>
            </a:r>
          </a:p>
          <a:p>
            <a:pPr marL="0" indent="0">
              <a:buNone/>
            </a:pPr>
            <a:r>
              <a:rPr lang="en-US" dirty="0"/>
              <a:t>Intra-Lock System Europa, Spa</a:t>
            </a:r>
          </a:p>
          <a:p>
            <a:pPr marL="0" indent="0">
              <a:buNone/>
            </a:pPr>
            <a:r>
              <a:rPr lang="en-US" dirty="0"/>
              <a:t>Via </a:t>
            </a:r>
            <a:r>
              <a:rPr lang="en-US" dirty="0" err="1"/>
              <a:t>Fabrizio</a:t>
            </a:r>
            <a:r>
              <a:rPr lang="en-US" dirty="0"/>
              <a:t> Pinto, 16, I-84100 Salerno - Italy</a:t>
            </a:r>
          </a:p>
          <a:p>
            <a:pPr marL="0" indent="0">
              <a:buNone/>
            </a:pPr>
            <a:r>
              <a:rPr lang="en-US" dirty="0"/>
              <a:t>©Copyright 2013, Intra-Lock®</a:t>
            </a:r>
          </a:p>
          <a:p>
            <a:pPr marL="0" indent="0">
              <a:buNone/>
            </a:pPr>
            <a:r>
              <a:rPr lang="en-US" dirty="0"/>
              <a:t> System International • S4EN-13-4</a:t>
            </a:r>
          </a:p>
        </p:txBody>
      </p:sp>
    </p:spTree>
    <p:extLst>
      <p:ext uri="{BB962C8B-B14F-4D97-AF65-F5344CB8AC3E}">
        <p14:creationId xmlns:p14="http://schemas.microsoft.com/office/powerpoint/2010/main" val="34239099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t>DentalXp</a:t>
            </a:r>
            <a:endParaRPr lang="en-US" sz="4800" b="1" dirty="0"/>
          </a:p>
        </p:txBody>
      </p:sp>
      <p:sp>
        <p:nvSpPr>
          <p:cNvPr id="3" name="Content Placeholder 2"/>
          <p:cNvSpPr>
            <a:spLocks noGrp="1"/>
          </p:cNvSpPr>
          <p:nvPr>
            <p:ph idx="1"/>
          </p:nvPr>
        </p:nvSpPr>
        <p:spPr/>
        <p:txBody>
          <a:bodyPr/>
          <a:lstStyle/>
          <a:p>
            <a:pPr marL="0" indent="0">
              <a:buNone/>
            </a:pPr>
            <a:r>
              <a:rPr lang="en-US" b="1" dirty="0" smtClean="0"/>
              <a:t>Contact Information:</a:t>
            </a:r>
          </a:p>
          <a:p>
            <a:pPr marL="0" indent="0">
              <a:buNone/>
            </a:pPr>
            <a:r>
              <a:rPr lang="en-US" dirty="0" smtClean="0"/>
              <a:t>Tyler </a:t>
            </a:r>
            <a:r>
              <a:rPr lang="en-US" dirty="0" err="1" smtClean="0"/>
              <a:t>Binner</a:t>
            </a:r>
            <a:endParaRPr lang="en-US" dirty="0" smtClean="0"/>
          </a:p>
          <a:p>
            <a:pPr marL="0" indent="0">
              <a:buNone/>
            </a:pPr>
            <a:r>
              <a:rPr lang="en-US" dirty="0" smtClean="0"/>
              <a:t>600 Galleria Pkwy Suite 800</a:t>
            </a:r>
          </a:p>
          <a:p>
            <a:pPr marL="0" indent="0">
              <a:buNone/>
            </a:pPr>
            <a:r>
              <a:rPr lang="en-US" dirty="0" smtClean="0"/>
              <a:t>Atlanta, GA 30339</a:t>
            </a:r>
          </a:p>
          <a:p>
            <a:pPr marL="0" indent="0">
              <a:buNone/>
            </a:pPr>
            <a:r>
              <a:rPr lang="en-US" dirty="0" smtClean="0"/>
              <a:t>678-872-7774</a:t>
            </a:r>
          </a:p>
          <a:p>
            <a:pPr marL="0" indent="0">
              <a:buNone/>
            </a:pPr>
            <a:r>
              <a:rPr lang="en-US" dirty="0" smtClean="0"/>
              <a:t>tyler@dentalxp.com</a:t>
            </a:r>
            <a:endParaRPr lang="en-US" dirty="0"/>
          </a:p>
        </p:txBody>
      </p:sp>
    </p:spTree>
    <p:extLst>
      <p:ext uri="{BB962C8B-B14F-4D97-AF65-F5344CB8AC3E}">
        <p14:creationId xmlns:p14="http://schemas.microsoft.com/office/powerpoint/2010/main" val="26787099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BTI Biotechnology Institute</a:t>
            </a:r>
            <a:endParaRPr lang="en-US" b="1" dirty="0"/>
          </a:p>
        </p:txBody>
      </p:sp>
      <p:sp>
        <p:nvSpPr>
          <p:cNvPr id="3" name="Content Placeholder 2"/>
          <p:cNvSpPr>
            <a:spLocks noGrp="1"/>
          </p:cNvSpPr>
          <p:nvPr>
            <p:ph idx="1"/>
          </p:nvPr>
        </p:nvSpPr>
        <p:spPr/>
        <p:txBody>
          <a:bodyPr/>
          <a:lstStyle/>
          <a:p>
            <a:pPr marL="0" indent="0">
              <a:buNone/>
            </a:pPr>
            <a:r>
              <a:rPr lang="en-US" b="1" dirty="0" smtClean="0"/>
              <a:t>USA Contact Information:</a:t>
            </a:r>
          </a:p>
          <a:p>
            <a:pPr marL="0" indent="0">
              <a:buNone/>
            </a:pPr>
            <a:r>
              <a:rPr lang="en-US" dirty="0" smtClean="0"/>
              <a:t>BTI Biotechnology Institute</a:t>
            </a:r>
          </a:p>
          <a:p>
            <a:pPr marL="0" indent="0">
              <a:buNone/>
            </a:pPr>
            <a:r>
              <a:rPr lang="en-US" dirty="0" smtClean="0"/>
              <a:t>PRGF-Endoret</a:t>
            </a:r>
          </a:p>
          <a:p>
            <a:pPr marL="0" indent="0">
              <a:buNone/>
            </a:pPr>
            <a:r>
              <a:rPr lang="en-US" dirty="0" smtClean="0"/>
              <a:t>1730 Walton Road Suite 110</a:t>
            </a:r>
          </a:p>
          <a:p>
            <a:pPr marL="0" indent="0">
              <a:buNone/>
            </a:pPr>
            <a:r>
              <a:rPr lang="en-US" dirty="0" smtClean="0"/>
              <a:t>Blue Bell, PA 19422</a:t>
            </a:r>
          </a:p>
          <a:p>
            <a:pPr marL="0" indent="0">
              <a:buNone/>
            </a:pPr>
            <a:r>
              <a:rPr lang="en-US" dirty="0" smtClean="0"/>
              <a:t>215-646-4067</a:t>
            </a:r>
          </a:p>
          <a:p>
            <a:pPr marL="0" indent="0">
              <a:buNone/>
            </a:pPr>
            <a:r>
              <a:rPr lang="en-US" dirty="0" smtClean="0"/>
              <a:t>Info@/BTI-implant.us</a:t>
            </a:r>
            <a:endParaRPr lang="en-US" dirty="0"/>
          </a:p>
        </p:txBody>
      </p:sp>
    </p:spTree>
    <p:extLst>
      <p:ext uri="{BB962C8B-B14F-4D97-AF65-F5344CB8AC3E}">
        <p14:creationId xmlns:p14="http://schemas.microsoft.com/office/powerpoint/2010/main" val="9740497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CGF—</a:t>
            </a:r>
            <a:r>
              <a:rPr lang="en-US" b="1" dirty="0" err="1" smtClean="0"/>
              <a:t>Medifuge</a:t>
            </a:r>
            <a:r>
              <a:rPr lang="en-US" b="1" dirty="0" smtClean="0"/>
              <a:t>—</a:t>
            </a:r>
            <a:r>
              <a:rPr lang="en-US" b="1" dirty="0" err="1" smtClean="0"/>
              <a:t>Silfradent</a:t>
            </a:r>
            <a:r>
              <a:rPr lang="en-US" b="1" dirty="0" smtClean="0"/>
              <a:t> </a:t>
            </a:r>
            <a:r>
              <a:rPr lang="en-US" b="1" dirty="0" err="1" smtClean="0"/>
              <a:t>srl</a:t>
            </a:r>
            <a:endParaRPr lang="en-US" b="1" dirty="0"/>
          </a:p>
        </p:txBody>
      </p:sp>
      <p:sp>
        <p:nvSpPr>
          <p:cNvPr id="3" name="Content Placeholder 2"/>
          <p:cNvSpPr>
            <a:spLocks noGrp="1"/>
          </p:cNvSpPr>
          <p:nvPr>
            <p:ph idx="1"/>
          </p:nvPr>
        </p:nvSpPr>
        <p:spPr/>
        <p:txBody>
          <a:bodyPr/>
          <a:lstStyle/>
          <a:p>
            <a:pPr marL="0" indent="0">
              <a:buNone/>
            </a:pPr>
            <a:r>
              <a:rPr lang="en-US" b="1" dirty="0" smtClean="0"/>
              <a:t>Contact Information:</a:t>
            </a:r>
          </a:p>
          <a:p>
            <a:pPr marL="0" indent="0">
              <a:buNone/>
            </a:pPr>
            <a:r>
              <a:rPr lang="en-US" dirty="0" err="1" smtClean="0"/>
              <a:t>GDiVittario</a:t>
            </a:r>
            <a:r>
              <a:rPr lang="en-US" dirty="0" smtClean="0"/>
              <a:t> 35/37</a:t>
            </a:r>
          </a:p>
          <a:p>
            <a:pPr marL="0" indent="0">
              <a:buNone/>
            </a:pPr>
            <a:r>
              <a:rPr lang="en-US" dirty="0" smtClean="0"/>
              <a:t>47018 S. Sofia(fc) </a:t>
            </a:r>
            <a:r>
              <a:rPr lang="en-US" dirty="0" err="1" smtClean="0"/>
              <a:t>Itailia</a:t>
            </a:r>
            <a:endParaRPr lang="en-US" dirty="0" smtClean="0"/>
          </a:p>
          <a:p>
            <a:pPr marL="0" indent="0">
              <a:buNone/>
            </a:pPr>
            <a:r>
              <a:rPr lang="en-US" dirty="0" err="1" smtClean="0"/>
              <a:t>Sofio</a:t>
            </a:r>
            <a:r>
              <a:rPr lang="en-US" dirty="0"/>
              <a:t>, </a:t>
            </a:r>
            <a:r>
              <a:rPr lang="en-US" dirty="0" smtClean="0"/>
              <a:t>Italy</a:t>
            </a:r>
          </a:p>
          <a:p>
            <a:pPr marL="0" indent="0">
              <a:buNone/>
            </a:pPr>
            <a:r>
              <a:rPr lang="en-US" dirty="0" smtClean="0"/>
              <a:t>Phone: 39-0-543970684</a:t>
            </a:r>
          </a:p>
          <a:p>
            <a:pPr marL="0" indent="0">
              <a:buNone/>
            </a:pPr>
            <a:r>
              <a:rPr lang="en-US" dirty="0" smtClean="0"/>
              <a:t>Fax:  39-0-543970770</a:t>
            </a:r>
            <a:endParaRPr lang="en-US" dirty="0"/>
          </a:p>
          <a:p>
            <a:endParaRPr lang="en-US" dirty="0"/>
          </a:p>
        </p:txBody>
      </p:sp>
    </p:spTree>
    <p:extLst>
      <p:ext uri="{BB962C8B-B14F-4D97-AF65-F5344CB8AC3E}">
        <p14:creationId xmlns:p14="http://schemas.microsoft.com/office/powerpoint/2010/main" val="25049244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t/>
            </a:r>
            <a:br>
              <a:rPr lang="en-US" sz="4800" b="1" dirty="0" smtClean="0"/>
            </a:br>
            <a:r>
              <a:rPr lang="en-US" sz="4800" b="1" dirty="0" smtClean="0"/>
              <a:t>Continue the Conversation with</a:t>
            </a:r>
            <a:br>
              <a:rPr lang="en-US" sz="4800" b="1" dirty="0" smtClean="0"/>
            </a:br>
            <a:r>
              <a:rPr lang="en-US" sz="4800" b="1" dirty="0" smtClean="0"/>
              <a:t>Dr. Evans</a:t>
            </a:r>
            <a:endParaRPr lang="en-US" sz="4800" b="1" dirty="0"/>
          </a:p>
        </p:txBody>
      </p:sp>
      <p:sp>
        <p:nvSpPr>
          <p:cNvPr id="3" name="Content Placeholder 2"/>
          <p:cNvSpPr>
            <a:spLocks noGrp="1"/>
          </p:cNvSpPr>
          <p:nvPr>
            <p:ph idx="1"/>
          </p:nvPr>
        </p:nvSpPr>
        <p:spPr>
          <a:xfrm>
            <a:off x="457200" y="1981200"/>
            <a:ext cx="8229600" cy="4144963"/>
          </a:xfrm>
        </p:spPr>
        <p:txBody>
          <a:bodyPr/>
          <a:lstStyle/>
          <a:p>
            <a:pPr algn="ctr"/>
            <a:r>
              <a:rPr lang="en-US" dirty="0" smtClean="0"/>
              <a:t>Stephen R. Evans DDS</a:t>
            </a:r>
          </a:p>
          <a:p>
            <a:pPr algn="ctr"/>
            <a:r>
              <a:rPr lang="en-US" dirty="0" smtClean="0"/>
              <a:t>PO Box 970</a:t>
            </a:r>
          </a:p>
          <a:p>
            <a:pPr algn="ctr"/>
            <a:r>
              <a:rPr lang="en-US" dirty="0" smtClean="0"/>
              <a:t>Bullard, Texas 75757</a:t>
            </a:r>
          </a:p>
          <a:p>
            <a:pPr algn="ctr"/>
            <a:r>
              <a:rPr lang="en-US" dirty="0" smtClean="0"/>
              <a:t>903-825-7400</a:t>
            </a:r>
          </a:p>
          <a:p>
            <a:pPr algn="ctr"/>
            <a:r>
              <a:rPr lang="en-US" dirty="0" smtClean="0">
                <a:hlinkClick r:id="rId2"/>
              </a:rPr>
              <a:t>Jawrestoration1@gmail.com</a:t>
            </a:r>
            <a:endParaRPr lang="en-US" dirty="0" smtClean="0"/>
          </a:p>
          <a:p>
            <a:pPr algn="ctr"/>
            <a:r>
              <a:rPr lang="en-US" dirty="0" smtClean="0">
                <a:hlinkClick r:id="rId3"/>
              </a:rPr>
              <a:t>www.healthiersmilesdental.com</a:t>
            </a:r>
            <a:endParaRPr lang="en-US" dirty="0" smtClean="0"/>
          </a:p>
          <a:p>
            <a:pPr algn="ctr"/>
            <a:r>
              <a:rPr lang="en-US" dirty="0" smtClean="0">
                <a:hlinkClick r:id="rId4"/>
              </a:rPr>
              <a:t>www.healthiersmilesimaging.com</a:t>
            </a:r>
            <a:r>
              <a:rPr lang="en-US" dirty="0" smtClean="0"/>
              <a:t> </a:t>
            </a:r>
            <a:endParaRPr lang="en-US" dirty="0"/>
          </a:p>
        </p:txBody>
      </p:sp>
    </p:spTree>
    <p:extLst>
      <p:ext uri="{BB962C8B-B14F-4D97-AF65-F5344CB8AC3E}">
        <p14:creationId xmlns:p14="http://schemas.microsoft.com/office/powerpoint/2010/main" val="9594325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References and Research</a:t>
            </a:r>
            <a:endParaRPr lang="en-US" b="1" dirty="0"/>
          </a:p>
        </p:txBody>
      </p:sp>
      <p:sp>
        <p:nvSpPr>
          <p:cNvPr id="3" name="Content Placeholder 2"/>
          <p:cNvSpPr>
            <a:spLocks noGrp="1"/>
          </p:cNvSpPr>
          <p:nvPr>
            <p:ph idx="1"/>
          </p:nvPr>
        </p:nvSpPr>
        <p:spPr>
          <a:xfrm>
            <a:off x="457200" y="1219200"/>
            <a:ext cx="8229600" cy="5637291"/>
          </a:xfrm>
        </p:spPr>
        <p:txBody>
          <a:bodyPr>
            <a:noAutofit/>
          </a:bodyPr>
          <a:lstStyle/>
          <a:p>
            <a:pPr marL="0" indent="0">
              <a:buNone/>
            </a:pPr>
            <a:r>
              <a:rPr lang="en-US" sz="1600" dirty="0" smtClean="0">
                <a:latin typeface="Arial Narrow" pitchFamily="34" charset="0"/>
              </a:rPr>
              <a:t>1</a:t>
            </a:r>
            <a:r>
              <a:rPr lang="en-US" sz="1600" dirty="0">
                <a:latin typeface="Arial Narrow" pitchFamily="34" charset="0"/>
              </a:rPr>
              <a:t>. </a:t>
            </a:r>
            <a:r>
              <a:rPr lang="en-US" sz="1600" dirty="0" err="1">
                <a:latin typeface="Arial Narrow" pitchFamily="34" charset="0"/>
              </a:rPr>
              <a:t>Dohan</a:t>
            </a:r>
            <a:r>
              <a:rPr lang="en-US" sz="1600" dirty="0">
                <a:latin typeface="Arial Narrow" pitchFamily="34" charset="0"/>
              </a:rPr>
              <a:t> </a:t>
            </a:r>
            <a:r>
              <a:rPr lang="en-US" sz="1600" dirty="0" err="1">
                <a:latin typeface="Arial Narrow" pitchFamily="34" charset="0"/>
              </a:rPr>
              <a:t>Ehrenfest</a:t>
            </a:r>
            <a:r>
              <a:rPr lang="en-US" sz="1600" dirty="0">
                <a:latin typeface="Arial Narrow" pitchFamily="34" charset="0"/>
              </a:rPr>
              <a:t> DM, Del </a:t>
            </a:r>
            <a:r>
              <a:rPr lang="en-US" sz="1600" dirty="0" err="1">
                <a:latin typeface="Arial Narrow" pitchFamily="34" charset="0"/>
              </a:rPr>
              <a:t>Corso</a:t>
            </a:r>
            <a:r>
              <a:rPr lang="en-US" sz="1600" dirty="0">
                <a:latin typeface="Arial Narrow" pitchFamily="34" charset="0"/>
              </a:rPr>
              <a:t> M, </a:t>
            </a:r>
            <a:r>
              <a:rPr lang="en-US" sz="1600" dirty="0" err="1">
                <a:latin typeface="Arial Narrow" pitchFamily="34" charset="0"/>
              </a:rPr>
              <a:t>Diss</a:t>
            </a:r>
            <a:r>
              <a:rPr lang="en-US" sz="1600" dirty="0">
                <a:latin typeface="Arial Narrow" pitchFamily="34" charset="0"/>
              </a:rPr>
              <a:t> A, et al. Three-dimensional </a:t>
            </a:r>
            <a:r>
              <a:rPr lang="en-US" sz="1600" dirty="0" smtClean="0">
                <a:latin typeface="Arial Narrow" pitchFamily="34" charset="0"/>
              </a:rPr>
              <a:t>architecture and </a:t>
            </a:r>
            <a:r>
              <a:rPr lang="en-US" sz="1600" dirty="0">
                <a:latin typeface="Arial Narrow" pitchFamily="34" charset="0"/>
              </a:rPr>
              <a:t>cell composition of a </a:t>
            </a:r>
            <a:r>
              <a:rPr lang="en-US" sz="1600" dirty="0" err="1">
                <a:latin typeface="Arial Narrow" pitchFamily="34" charset="0"/>
              </a:rPr>
              <a:t>Choukroun’s</a:t>
            </a:r>
            <a:r>
              <a:rPr lang="en-US" sz="1600" dirty="0">
                <a:latin typeface="Arial Narrow" pitchFamily="34" charset="0"/>
              </a:rPr>
              <a:t> platelet-rich ﬁ </a:t>
            </a:r>
            <a:r>
              <a:rPr lang="en-US" sz="1600" dirty="0" err="1">
                <a:latin typeface="Arial Narrow" pitchFamily="34" charset="0"/>
              </a:rPr>
              <a:t>brin</a:t>
            </a:r>
            <a:r>
              <a:rPr lang="en-US" sz="1600" dirty="0">
                <a:latin typeface="Arial Narrow" pitchFamily="34" charset="0"/>
              </a:rPr>
              <a:t> clot and membrane. </a:t>
            </a:r>
          </a:p>
          <a:p>
            <a:pPr marL="0" indent="0">
              <a:buNone/>
            </a:pPr>
            <a:r>
              <a:rPr lang="en-US" sz="1600" dirty="0">
                <a:latin typeface="Arial Narrow" pitchFamily="34" charset="0"/>
              </a:rPr>
              <a:t> J </a:t>
            </a:r>
            <a:r>
              <a:rPr lang="en-US" sz="1600" dirty="0" err="1">
                <a:latin typeface="Arial Narrow" pitchFamily="34" charset="0"/>
              </a:rPr>
              <a:t>Periodontol</a:t>
            </a:r>
            <a:r>
              <a:rPr lang="en-US" sz="1600" dirty="0">
                <a:latin typeface="Arial Narrow" pitchFamily="34" charset="0"/>
              </a:rPr>
              <a:t>. 2010 Apr;81(4):546-55.</a:t>
            </a:r>
          </a:p>
          <a:p>
            <a:pPr marL="0" indent="0">
              <a:buNone/>
            </a:pPr>
            <a:r>
              <a:rPr lang="en-US" sz="1600" dirty="0">
                <a:latin typeface="Arial Narrow" pitchFamily="34" charset="0"/>
              </a:rPr>
              <a:t>2. </a:t>
            </a:r>
            <a:r>
              <a:rPr lang="en-US" sz="1600" dirty="0" err="1">
                <a:latin typeface="Arial Narrow" pitchFamily="34" charset="0"/>
              </a:rPr>
              <a:t>Dohan</a:t>
            </a:r>
            <a:r>
              <a:rPr lang="en-US" sz="1600" dirty="0">
                <a:latin typeface="Arial Narrow" pitchFamily="34" charset="0"/>
              </a:rPr>
              <a:t> </a:t>
            </a:r>
            <a:r>
              <a:rPr lang="en-US" sz="1600" dirty="0" err="1">
                <a:latin typeface="Arial Narrow" pitchFamily="34" charset="0"/>
              </a:rPr>
              <a:t>Ehrenfest</a:t>
            </a:r>
            <a:r>
              <a:rPr lang="en-US" sz="1600" dirty="0">
                <a:latin typeface="Arial Narrow" pitchFamily="34" charset="0"/>
              </a:rPr>
              <a:t> DM, Del </a:t>
            </a:r>
            <a:r>
              <a:rPr lang="en-US" sz="1600" dirty="0" err="1">
                <a:latin typeface="Arial Narrow" pitchFamily="34" charset="0"/>
              </a:rPr>
              <a:t>Corso</a:t>
            </a:r>
            <a:r>
              <a:rPr lang="en-US" sz="1600" dirty="0">
                <a:latin typeface="Arial Narrow" pitchFamily="34" charset="0"/>
              </a:rPr>
              <a:t> M, </a:t>
            </a:r>
            <a:r>
              <a:rPr lang="en-US" sz="1600" dirty="0" err="1">
                <a:latin typeface="Arial Narrow" pitchFamily="34" charset="0"/>
              </a:rPr>
              <a:t>Diss</a:t>
            </a:r>
            <a:r>
              <a:rPr lang="en-US" sz="1600" dirty="0">
                <a:latin typeface="Arial Narrow" pitchFamily="34" charset="0"/>
              </a:rPr>
              <a:t> A, et al. Three-dimensional </a:t>
            </a:r>
            <a:r>
              <a:rPr lang="en-US" sz="1600" dirty="0" smtClean="0">
                <a:latin typeface="Arial Narrow" pitchFamily="34" charset="0"/>
              </a:rPr>
              <a:t>architecture and </a:t>
            </a:r>
            <a:r>
              <a:rPr lang="en-US" sz="1600" dirty="0">
                <a:latin typeface="Arial Narrow" pitchFamily="34" charset="0"/>
              </a:rPr>
              <a:t>cell composition of a </a:t>
            </a:r>
            <a:r>
              <a:rPr lang="en-US" sz="1600" dirty="0" err="1">
                <a:latin typeface="Arial Narrow" pitchFamily="34" charset="0"/>
              </a:rPr>
              <a:t>Choukroun’s</a:t>
            </a:r>
            <a:r>
              <a:rPr lang="en-US" sz="1600" dirty="0">
                <a:latin typeface="Arial Narrow" pitchFamily="34" charset="0"/>
              </a:rPr>
              <a:t> platelet-rich ﬁ </a:t>
            </a:r>
            <a:r>
              <a:rPr lang="en-US" sz="1600" dirty="0" err="1">
                <a:latin typeface="Arial Narrow" pitchFamily="34" charset="0"/>
              </a:rPr>
              <a:t>brin</a:t>
            </a:r>
            <a:r>
              <a:rPr lang="en-US" sz="1600" dirty="0">
                <a:latin typeface="Arial Narrow" pitchFamily="34" charset="0"/>
              </a:rPr>
              <a:t> clot and membrane</a:t>
            </a:r>
            <a:r>
              <a:rPr lang="en-US" sz="1600" dirty="0" smtClean="0">
                <a:latin typeface="Arial Narrow" pitchFamily="34" charset="0"/>
              </a:rPr>
              <a:t>. J </a:t>
            </a:r>
            <a:r>
              <a:rPr lang="en-US" sz="1600" dirty="0" err="1">
                <a:latin typeface="Arial Narrow" pitchFamily="34" charset="0"/>
              </a:rPr>
              <a:t>Periodontol</a:t>
            </a:r>
            <a:r>
              <a:rPr lang="en-US" sz="1600" dirty="0">
                <a:latin typeface="Arial Narrow" pitchFamily="34" charset="0"/>
              </a:rPr>
              <a:t>. 2010 Apr;81(4):546-55.</a:t>
            </a:r>
          </a:p>
          <a:p>
            <a:pPr marL="0" indent="0">
              <a:buNone/>
            </a:pPr>
            <a:r>
              <a:rPr lang="en-US" sz="1600" dirty="0">
                <a:latin typeface="Arial Narrow" pitchFamily="34" charset="0"/>
              </a:rPr>
              <a:t>3. </a:t>
            </a:r>
            <a:r>
              <a:rPr lang="en-US" sz="1600" dirty="0" err="1">
                <a:latin typeface="Arial Narrow" pitchFamily="34" charset="0"/>
              </a:rPr>
              <a:t>Dohan</a:t>
            </a:r>
            <a:r>
              <a:rPr lang="en-US" sz="1600" dirty="0">
                <a:latin typeface="Arial Narrow" pitchFamily="34" charset="0"/>
              </a:rPr>
              <a:t> DM,, </a:t>
            </a:r>
            <a:r>
              <a:rPr lang="en-US" sz="1600" dirty="0" err="1">
                <a:latin typeface="Arial Narrow" pitchFamily="34" charset="0"/>
              </a:rPr>
              <a:t>Diss</a:t>
            </a:r>
            <a:r>
              <a:rPr lang="en-US" sz="1600" dirty="0">
                <a:latin typeface="Arial Narrow" pitchFamily="34" charset="0"/>
              </a:rPr>
              <a:t> A, </a:t>
            </a:r>
            <a:r>
              <a:rPr lang="en-US" sz="1600" dirty="0" err="1">
                <a:latin typeface="Arial Narrow" pitchFamily="34" charset="0"/>
              </a:rPr>
              <a:t>Dohan</a:t>
            </a:r>
            <a:r>
              <a:rPr lang="en-US" sz="1600" dirty="0">
                <a:latin typeface="Arial Narrow" pitchFamily="34" charset="0"/>
              </a:rPr>
              <a:t> SL, </a:t>
            </a:r>
            <a:r>
              <a:rPr lang="en-US" sz="1600" dirty="0" err="1">
                <a:latin typeface="Arial Narrow" pitchFamily="34" charset="0"/>
              </a:rPr>
              <a:t>Dohan</a:t>
            </a:r>
            <a:r>
              <a:rPr lang="en-US" sz="1600" dirty="0">
                <a:latin typeface="Arial Narrow" pitchFamily="34" charset="0"/>
              </a:rPr>
              <a:t> AJ, et al. Platelet-rich ﬁ </a:t>
            </a:r>
            <a:r>
              <a:rPr lang="en-US" sz="1600" dirty="0" err="1">
                <a:latin typeface="Arial Narrow" pitchFamily="34" charset="0"/>
              </a:rPr>
              <a:t>brin</a:t>
            </a:r>
            <a:r>
              <a:rPr lang="en-US" sz="1600" dirty="0">
                <a:latin typeface="Arial Narrow" pitchFamily="34" charset="0"/>
              </a:rPr>
              <a:t> (PRF): a </a:t>
            </a:r>
            <a:r>
              <a:rPr lang="en-US" sz="1600" dirty="0" smtClean="0">
                <a:latin typeface="Arial Narrow" pitchFamily="34" charset="0"/>
              </a:rPr>
              <a:t>second-generation </a:t>
            </a:r>
            <a:r>
              <a:rPr lang="en-US" sz="1600" dirty="0">
                <a:latin typeface="Arial Narrow" pitchFamily="34" charset="0"/>
              </a:rPr>
              <a:t>platelet concentrate. Part III: leucocyte activation: a new </a:t>
            </a:r>
            <a:r>
              <a:rPr lang="en-US" sz="1600" dirty="0" smtClean="0">
                <a:latin typeface="Arial Narrow" pitchFamily="34" charset="0"/>
              </a:rPr>
              <a:t>feature </a:t>
            </a:r>
            <a:r>
              <a:rPr lang="en-US" sz="1600" dirty="0">
                <a:latin typeface="Arial Narrow" pitchFamily="34" charset="0"/>
              </a:rPr>
              <a:t>for platelet concentrates? Oral </a:t>
            </a:r>
            <a:r>
              <a:rPr lang="en-US" sz="1600" dirty="0" err="1">
                <a:latin typeface="Arial Narrow" pitchFamily="34" charset="0"/>
              </a:rPr>
              <a:t>Surg</a:t>
            </a:r>
            <a:r>
              <a:rPr lang="en-US" sz="1600" dirty="0">
                <a:latin typeface="Arial Narrow" pitchFamily="34" charset="0"/>
              </a:rPr>
              <a:t> Oral Med Oral </a:t>
            </a:r>
            <a:r>
              <a:rPr lang="en-US" sz="1600" dirty="0" err="1">
                <a:latin typeface="Arial Narrow" pitchFamily="34" charset="0"/>
              </a:rPr>
              <a:t>Pathol</a:t>
            </a:r>
            <a:r>
              <a:rPr lang="en-US" sz="1600" dirty="0">
                <a:latin typeface="Arial Narrow" pitchFamily="34" charset="0"/>
              </a:rPr>
              <a:t> Oral </a:t>
            </a:r>
            <a:r>
              <a:rPr lang="en-US" sz="1600" dirty="0" err="1">
                <a:latin typeface="Arial Narrow" pitchFamily="34" charset="0"/>
              </a:rPr>
              <a:t>Radiol</a:t>
            </a:r>
            <a:r>
              <a:rPr lang="en-US" sz="1600" dirty="0">
                <a:latin typeface="Arial Narrow" pitchFamily="34" charset="0"/>
              </a:rPr>
              <a:t> Endo</a:t>
            </a:r>
            <a:r>
              <a:rPr lang="en-US" sz="1600" dirty="0" smtClean="0">
                <a:latin typeface="Arial Narrow" pitchFamily="34" charset="0"/>
              </a:rPr>
              <a:t>.  </a:t>
            </a:r>
            <a:r>
              <a:rPr lang="en-US" sz="1600" dirty="0">
                <a:latin typeface="Arial Narrow" pitchFamily="34" charset="0"/>
              </a:rPr>
              <a:t>2006 Mar;101(3):e51-5.</a:t>
            </a:r>
          </a:p>
          <a:p>
            <a:pPr marL="0" indent="0">
              <a:buNone/>
            </a:pPr>
            <a:r>
              <a:rPr lang="en-US" sz="1600" dirty="0">
                <a:latin typeface="Arial Narrow" pitchFamily="34" charset="0"/>
              </a:rPr>
              <a:t>4. Michael </a:t>
            </a:r>
            <a:r>
              <a:rPr lang="en-US" sz="1600" dirty="0" err="1">
                <a:latin typeface="Arial Narrow" pitchFamily="34" charset="0"/>
              </a:rPr>
              <a:t>Tofﬂ</a:t>
            </a:r>
            <a:r>
              <a:rPr lang="en-US" sz="1600" dirty="0">
                <a:latin typeface="Arial Narrow" pitchFamily="34" charset="0"/>
              </a:rPr>
              <a:t> </a:t>
            </a:r>
            <a:r>
              <a:rPr lang="en-US" sz="1600" dirty="0" err="1">
                <a:latin typeface="Arial Narrow" pitchFamily="34" charset="0"/>
              </a:rPr>
              <a:t>er</a:t>
            </a:r>
            <a:r>
              <a:rPr lang="en-US" sz="1600" dirty="0">
                <a:latin typeface="Arial Narrow" pitchFamily="34" charset="0"/>
              </a:rPr>
              <a:t>, Nicholas </a:t>
            </a:r>
            <a:r>
              <a:rPr lang="en-US" sz="1600" dirty="0" err="1">
                <a:latin typeface="Arial Narrow" pitchFamily="34" charset="0"/>
              </a:rPr>
              <a:t>Toscano</a:t>
            </a:r>
            <a:r>
              <a:rPr lang="en-US" sz="1600" dirty="0">
                <a:latin typeface="Arial Narrow" pitchFamily="34" charset="0"/>
              </a:rPr>
              <a:t>, Dan </a:t>
            </a:r>
            <a:r>
              <a:rPr lang="en-US" sz="1600" dirty="0" err="1">
                <a:latin typeface="Arial Narrow" pitchFamily="34" charset="0"/>
              </a:rPr>
              <a:t>Holtzclaw</a:t>
            </a:r>
            <a:r>
              <a:rPr lang="en-US" sz="1600" dirty="0">
                <a:latin typeface="Arial Narrow" pitchFamily="34" charset="0"/>
              </a:rPr>
              <a:t>, DDS, et </a:t>
            </a:r>
            <a:r>
              <a:rPr lang="en-US" sz="1600" dirty="0" err="1">
                <a:latin typeface="Arial Narrow" pitchFamily="34" charset="0"/>
              </a:rPr>
              <a:t>al.Introducing</a:t>
            </a:r>
            <a:r>
              <a:rPr lang="en-US" sz="1600" dirty="0">
                <a:latin typeface="Arial Narrow" pitchFamily="34" charset="0"/>
              </a:rPr>
              <a:t> </a:t>
            </a:r>
            <a:r>
              <a:rPr lang="en-US" sz="1600" dirty="0" err="1">
                <a:latin typeface="Arial Narrow" pitchFamily="34" charset="0"/>
              </a:rPr>
              <a:t>Choukroun’s</a:t>
            </a:r>
            <a:r>
              <a:rPr lang="en-US" sz="1600" dirty="0">
                <a:latin typeface="Arial Narrow" pitchFamily="34" charset="0"/>
              </a:rPr>
              <a:t> </a:t>
            </a:r>
            <a:r>
              <a:rPr lang="en-US" sz="1600" dirty="0" smtClean="0">
                <a:latin typeface="Arial Narrow" pitchFamily="34" charset="0"/>
              </a:rPr>
              <a:t> </a:t>
            </a:r>
            <a:r>
              <a:rPr lang="en-US" sz="1600" dirty="0">
                <a:latin typeface="Arial Narrow" pitchFamily="34" charset="0"/>
              </a:rPr>
              <a:t>Platelet Rich Fibrin (PRF) to the Reconstructive Surgery Milieu</a:t>
            </a:r>
            <a:r>
              <a:rPr lang="en-US" sz="1600" dirty="0" smtClean="0">
                <a:latin typeface="Arial Narrow" pitchFamily="34" charset="0"/>
              </a:rPr>
              <a:t>.  </a:t>
            </a:r>
            <a:r>
              <a:rPr lang="en-US" sz="1600" dirty="0">
                <a:latin typeface="Arial Narrow" pitchFamily="34" charset="0"/>
              </a:rPr>
              <a:t>J Implant &amp; </a:t>
            </a:r>
            <a:r>
              <a:rPr lang="en-US" sz="1600" dirty="0" err="1">
                <a:latin typeface="Arial Narrow" pitchFamily="34" charset="0"/>
              </a:rPr>
              <a:t>Adv</a:t>
            </a:r>
            <a:r>
              <a:rPr lang="en-US" sz="1600" dirty="0">
                <a:latin typeface="Arial Narrow" pitchFamily="34" charset="0"/>
              </a:rPr>
              <a:t> </a:t>
            </a:r>
            <a:r>
              <a:rPr lang="en-US" sz="1600" dirty="0" err="1">
                <a:latin typeface="Arial Narrow" pitchFamily="34" charset="0"/>
              </a:rPr>
              <a:t>Clin</a:t>
            </a:r>
            <a:r>
              <a:rPr lang="en-US" sz="1600" dirty="0">
                <a:latin typeface="Arial Narrow" pitchFamily="34" charset="0"/>
              </a:rPr>
              <a:t> Dent. 2009 Sept; 1(6): 21-32.</a:t>
            </a:r>
          </a:p>
          <a:p>
            <a:pPr marL="0" indent="0">
              <a:buNone/>
            </a:pPr>
            <a:r>
              <a:rPr lang="en-US" sz="1600" dirty="0">
                <a:latin typeface="Arial Narrow" pitchFamily="34" charset="0"/>
              </a:rPr>
              <a:t>5. </a:t>
            </a:r>
            <a:r>
              <a:rPr lang="en-US" sz="1600" dirty="0" err="1">
                <a:latin typeface="Arial Narrow" pitchFamily="34" charset="0"/>
              </a:rPr>
              <a:t>Simonpieri</a:t>
            </a:r>
            <a:r>
              <a:rPr lang="en-US" sz="1600" dirty="0">
                <a:latin typeface="Arial Narrow" pitchFamily="34" charset="0"/>
              </a:rPr>
              <a:t> A, Del </a:t>
            </a:r>
            <a:r>
              <a:rPr lang="en-US" sz="1600" dirty="0" err="1">
                <a:latin typeface="Arial Narrow" pitchFamily="34" charset="0"/>
              </a:rPr>
              <a:t>Corso</a:t>
            </a:r>
            <a:r>
              <a:rPr lang="en-US" sz="1600" dirty="0">
                <a:latin typeface="Arial Narrow" pitchFamily="34" charset="0"/>
              </a:rPr>
              <a:t> M, </a:t>
            </a:r>
            <a:r>
              <a:rPr lang="en-US" sz="1600" dirty="0" err="1">
                <a:latin typeface="Arial Narrow" pitchFamily="34" charset="0"/>
              </a:rPr>
              <a:t>Vervelle</a:t>
            </a:r>
            <a:r>
              <a:rPr lang="en-US" sz="1600" dirty="0">
                <a:latin typeface="Arial Narrow" pitchFamily="34" charset="0"/>
              </a:rPr>
              <a:t> A, </a:t>
            </a:r>
            <a:r>
              <a:rPr lang="en-US" sz="1600" dirty="0" err="1">
                <a:latin typeface="Arial Narrow" pitchFamily="34" charset="0"/>
              </a:rPr>
              <a:t>Jimbo</a:t>
            </a:r>
            <a:r>
              <a:rPr lang="en-US" sz="1600" dirty="0">
                <a:latin typeface="Arial Narrow" pitchFamily="34" charset="0"/>
              </a:rPr>
              <a:t> R, et al. Current knowledge </a:t>
            </a:r>
            <a:r>
              <a:rPr lang="en-US" sz="1600" dirty="0" smtClean="0">
                <a:latin typeface="Arial Narrow" pitchFamily="34" charset="0"/>
              </a:rPr>
              <a:t>and  </a:t>
            </a:r>
            <a:r>
              <a:rPr lang="en-US" sz="1600" dirty="0">
                <a:latin typeface="Arial Narrow" pitchFamily="34" charset="0"/>
              </a:rPr>
              <a:t>perspectives for the use of platelet-rich plasma (PRP) and platelet-rich ﬁ </a:t>
            </a:r>
            <a:r>
              <a:rPr lang="en-US" sz="1600" dirty="0" err="1">
                <a:latin typeface="Arial Narrow" pitchFamily="34" charset="0"/>
              </a:rPr>
              <a:t>brin</a:t>
            </a:r>
            <a:r>
              <a:rPr lang="en-US" sz="1600" dirty="0">
                <a:latin typeface="Arial Narrow" pitchFamily="34" charset="0"/>
              </a:rPr>
              <a:t> (PRF) </a:t>
            </a:r>
            <a:r>
              <a:rPr lang="en-US" sz="1600" dirty="0" smtClean="0">
                <a:latin typeface="Arial Narrow" pitchFamily="34" charset="0"/>
              </a:rPr>
              <a:t>in </a:t>
            </a:r>
            <a:r>
              <a:rPr lang="en-US" sz="1600" dirty="0">
                <a:latin typeface="Arial Narrow" pitchFamily="34" charset="0"/>
              </a:rPr>
              <a:t>oral and maxillofacial surgery part 2: Bone graft, implant and reconstructive surgery. </a:t>
            </a:r>
            <a:r>
              <a:rPr lang="en-US" sz="1600" dirty="0" smtClean="0">
                <a:latin typeface="Arial Narrow" pitchFamily="34" charset="0"/>
              </a:rPr>
              <a:t> </a:t>
            </a:r>
            <a:r>
              <a:rPr lang="en-US" sz="1600" dirty="0" err="1">
                <a:latin typeface="Arial Narrow" pitchFamily="34" charset="0"/>
              </a:rPr>
              <a:t>Curr</a:t>
            </a:r>
            <a:r>
              <a:rPr lang="en-US" sz="1600" dirty="0">
                <a:latin typeface="Arial Narrow" pitchFamily="34" charset="0"/>
              </a:rPr>
              <a:t> Pharm </a:t>
            </a:r>
            <a:r>
              <a:rPr lang="en-US" sz="1600" dirty="0" err="1">
                <a:latin typeface="Arial Narrow" pitchFamily="34" charset="0"/>
              </a:rPr>
              <a:t>Biotechnol</a:t>
            </a:r>
            <a:r>
              <a:rPr lang="en-US" sz="1600" dirty="0">
                <a:latin typeface="Arial Narrow" pitchFamily="34" charset="0"/>
              </a:rPr>
              <a:t> 2012 Jun;13(7):1231-56.</a:t>
            </a:r>
          </a:p>
          <a:p>
            <a:pPr marL="0" indent="0">
              <a:buNone/>
            </a:pPr>
            <a:r>
              <a:rPr lang="en-US" sz="1600" dirty="0">
                <a:latin typeface="Arial Narrow" pitchFamily="34" charset="0"/>
              </a:rPr>
              <a:t>6. Del </a:t>
            </a:r>
            <a:r>
              <a:rPr lang="en-US" sz="1600" dirty="0" err="1">
                <a:latin typeface="Arial Narrow" pitchFamily="34" charset="0"/>
              </a:rPr>
              <a:t>Corso</a:t>
            </a:r>
            <a:r>
              <a:rPr lang="en-US" sz="1600" dirty="0">
                <a:latin typeface="Arial Narrow" pitchFamily="34" charset="0"/>
              </a:rPr>
              <a:t> M, </a:t>
            </a:r>
            <a:r>
              <a:rPr lang="en-US" sz="1600" dirty="0" err="1">
                <a:latin typeface="Arial Narrow" pitchFamily="34" charset="0"/>
              </a:rPr>
              <a:t>Mazor</a:t>
            </a:r>
            <a:r>
              <a:rPr lang="en-US" sz="1600" dirty="0">
                <a:latin typeface="Arial Narrow" pitchFamily="34" charset="0"/>
              </a:rPr>
              <a:t> Z, </a:t>
            </a:r>
            <a:r>
              <a:rPr lang="en-US" sz="1600" dirty="0" err="1">
                <a:latin typeface="Arial Narrow" pitchFamily="34" charset="0"/>
              </a:rPr>
              <a:t>Rutkowski</a:t>
            </a:r>
            <a:r>
              <a:rPr lang="en-US" sz="1600" dirty="0">
                <a:latin typeface="Arial Narrow" pitchFamily="34" charset="0"/>
              </a:rPr>
              <a:t> JL, et al. The use of leukocyte- and platelet-rich </a:t>
            </a:r>
            <a:r>
              <a:rPr lang="en-US" sz="1600" dirty="0" smtClean="0">
                <a:latin typeface="Arial Narrow" pitchFamily="34" charset="0"/>
              </a:rPr>
              <a:t>ﬁbrin during </a:t>
            </a:r>
            <a:r>
              <a:rPr lang="en-US" sz="1600" dirty="0">
                <a:latin typeface="Arial Narrow" pitchFamily="34" charset="0"/>
              </a:rPr>
              <a:t>immediate </a:t>
            </a:r>
            <a:r>
              <a:rPr lang="en-US" sz="1600" dirty="0" err="1">
                <a:latin typeface="Arial Narrow" pitchFamily="34" charset="0"/>
              </a:rPr>
              <a:t>postextractive</a:t>
            </a:r>
            <a:r>
              <a:rPr lang="en-US" sz="1600" dirty="0">
                <a:latin typeface="Arial Narrow" pitchFamily="34" charset="0"/>
              </a:rPr>
              <a:t> implantation and loading for the esthetic </a:t>
            </a:r>
            <a:r>
              <a:rPr lang="en-US" sz="1600" dirty="0" smtClean="0">
                <a:latin typeface="Arial Narrow" pitchFamily="34" charset="0"/>
              </a:rPr>
              <a:t>replacement </a:t>
            </a:r>
            <a:r>
              <a:rPr lang="en-US" sz="1600" dirty="0">
                <a:latin typeface="Arial Narrow" pitchFamily="34" charset="0"/>
              </a:rPr>
              <a:t>of a fractured maxillary central incisor. J Oral </a:t>
            </a:r>
            <a:r>
              <a:rPr lang="en-US" sz="1600" dirty="0" err="1">
                <a:latin typeface="Arial Narrow" pitchFamily="34" charset="0"/>
              </a:rPr>
              <a:t>Impl</a:t>
            </a:r>
            <a:r>
              <a:rPr lang="en-US" sz="1600" dirty="0">
                <a:latin typeface="Arial Narrow" pitchFamily="34" charset="0"/>
              </a:rPr>
              <a:t> 2012 Apr;38(2):181-7.</a:t>
            </a:r>
          </a:p>
          <a:p>
            <a:pPr marL="0" indent="0">
              <a:buNone/>
            </a:pPr>
            <a:r>
              <a:rPr lang="en-US" sz="1600" dirty="0">
                <a:latin typeface="Arial Narrow" pitchFamily="34" charset="0"/>
              </a:rPr>
              <a:t>7. Jain V, </a:t>
            </a:r>
            <a:r>
              <a:rPr lang="en-US" sz="1600" dirty="0" err="1">
                <a:latin typeface="Arial Narrow" pitchFamily="34" charset="0"/>
              </a:rPr>
              <a:t>Triveni</a:t>
            </a:r>
            <a:r>
              <a:rPr lang="en-US" sz="1600" dirty="0">
                <a:latin typeface="Arial Narrow" pitchFamily="34" charset="0"/>
              </a:rPr>
              <a:t> MG, Kumar AB, Mehta DS. Role of platelet-rich-ﬁ </a:t>
            </a:r>
            <a:r>
              <a:rPr lang="en-US" sz="1600" dirty="0" err="1">
                <a:latin typeface="Arial Narrow" pitchFamily="34" charset="0"/>
              </a:rPr>
              <a:t>brin</a:t>
            </a:r>
            <a:r>
              <a:rPr lang="en-US" sz="1600" dirty="0">
                <a:latin typeface="Arial Narrow" pitchFamily="34" charset="0"/>
              </a:rPr>
              <a:t> in </a:t>
            </a:r>
            <a:r>
              <a:rPr lang="en-US" sz="1600" dirty="0" smtClean="0">
                <a:latin typeface="Arial Narrow" pitchFamily="34" charset="0"/>
              </a:rPr>
              <a:t>enhancing palatal </a:t>
            </a:r>
            <a:r>
              <a:rPr lang="en-US" sz="1600" dirty="0">
                <a:latin typeface="Arial Narrow" pitchFamily="34" charset="0"/>
              </a:rPr>
              <a:t>wound healing after free graft. </a:t>
            </a:r>
            <a:r>
              <a:rPr lang="en-US" sz="1600" dirty="0" err="1">
                <a:latin typeface="Arial Narrow" pitchFamily="34" charset="0"/>
              </a:rPr>
              <a:t>Contemp</a:t>
            </a:r>
            <a:r>
              <a:rPr lang="en-US" sz="1600" dirty="0">
                <a:latin typeface="Arial Narrow" pitchFamily="34" charset="0"/>
              </a:rPr>
              <a:t> </a:t>
            </a:r>
            <a:r>
              <a:rPr lang="en-US" sz="1600" dirty="0" err="1">
                <a:latin typeface="Arial Narrow" pitchFamily="34" charset="0"/>
              </a:rPr>
              <a:t>Clin</a:t>
            </a:r>
            <a:r>
              <a:rPr lang="en-US" sz="1600" dirty="0">
                <a:latin typeface="Arial Narrow" pitchFamily="34" charset="0"/>
              </a:rPr>
              <a:t> Dent. 2012 Sep;3(</a:t>
            </a:r>
            <a:r>
              <a:rPr lang="en-US" sz="1600" dirty="0" err="1">
                <a:latin typeface="Arial Narrow" pitchFamily="34" charset="0"/>
              </a:rPr>
              <a:t>Suppl</a:t>
            </a:r>
            <a:r>
              <a:rPr lang="en-US" sz="1600" dirty="0">
                <a:latin typeface="Arial Narrow" pitchFamily="34" charset="0"/>
              </a:rPr>
              <a:t> 2):S240-3.</a:t>
            </a:r>
          </a:p>
          <a:p>
            <a:pPr marL="0" indent="0">
              <a:buNone/>
            </a:pPr>
            <a:r>
              <a:rPr lang="en-US" sz="1600" dirty="0">
                <a:latin typeface="Arial Narrow" pitchFamily="34" charset="0"/>
              </a:rPr>
              <a:t>8. </a:t>
            </a:r>
            <a:r>
              <a:rPr lang="en-US" sz="1600" dirty="0" err="1">
                <a:latin typeface="Arial Narrow" pitchFamily="34" charset="0"/>
              </a:rPr>
              <a:t>Soadoun</a:t>
            </a:r>
            <a:r>
              <a:rPr lang="en-US" sz="1600" dirty="0">
                <a:latin typeface="Arial Narrow" pitchFamily="34" charset="0"/>
              </a:rPr>
              <a:t> AP, </a:t>
            </a:r>
            <a:r>
              <a:rPr lang="en-US" sz="1600" dirty="0" err="1">
                <a:latin typeface="Arial Narrow" pitchFamily="34" charset="0"/>
              </a:rPr>
              <a:t>Touati</a:t>
            </a:r>
            <a:r>
              <a:rPr lang="en-US" sz="1600" dirty="0">
                <a:latin typeface="Arial Narrow" pitchFamily="34" charset="0"/>
              </a:rPr>
              <a:t> B. Soft tissue recession around implants: Is it still unavoidable</a:t>
            </a:r>
            <a:r>
              <a:rPr lang="en-US" sz="1600" dirty="0" smtClean="0">
                <a:latin typeface="Arial Narrow" pitchFamily="34" charset="0"/>
              </a:rPr>
              <a:t>? --</a:t>
            </a:r>
            <a:r>
              <a:rPr lang="en-US" sz="1600" dirty="0">
                <a:latin typeface="Arial Narrow" pitchFamily="34" charset="0"/>
              </a:rPr>
              <a:t>Part II. </a:t>
            </a:r>
            <a:r>
              <a:rPr lang="en-US" sz="1600" dirty="0" err="1">
                <a:latin typeface="Arial Narrow" pitchFamily="34" charset="0"/>
              </a:rPr>
              <a:t>Pract</a:t>
            </a:r>
            <a:r>
              <a:rPr lang="en-US" sz="1600" dirty="0">
                <a:latin typeface="Arial Narrow" pitchFamily="34" charset="0"/>
              </a:rPr>
              <a:t> </a:t>
            </a:r>
            <a:r>
              <a:rPr lang="en-US" sz="1600" dirty="0" err="1">
                <a:latin typeface="Arial Narrow" pitchFamily="34" charset="0"/>
              </a:rPr>
              <a:t>Proced</a:t>
            </a:r>
            <a:r>
              <a:rPr lang="en-US" sz="1600" dirty="0">
                <a:latin typeface="Arial Narrow" pitchFamily="34" charset="0"/>
              </a:rPr>
              <a:t> </a:t>
            </a:r>
            <a:r>
              <a:rPr lang="en-US" sz="1600" dirty="0" err="1">
                <a:latin typeface="Arial Narrow" pitchFamily="34" charset="0"/>
              </a:rPr>
              <a:t>Aesthet</a:t>
            </a:r>
            <a:r>
              <a:rPr lang="en-US" sz="1600" dirty="0">
                <a:latin typeface="Arial Narrow" pitchFamily="34" charset="0"/>
              </a:rPr>
              <a:t> Dent. 2007 </a:t>
            </a:r>
            <a:r>
              <a:rPr lang="en-US" sz="1600" dirty="0" smtClean="0">
                <a:latin typeface="Arial Narrow" pitchFamily="34" charset="0"/>
              </a:rPr>
              <a:t>Mar;19(2)81-7</a:t>
            </a:r>
            <a:endParaRPr lang="en-US" sz="1600" dirty="0">
              <a:latin typeface="Arial Narrow" pitchFamily="34" charset="0"/>
            </a:endParaRPr>
          </a:p>
        </p:txBody>
      </p:sp>
    </p:spTree>
    <p:extLst>
      <p:ext uri="{BB962C8B-B14F-4D97-AF65-F5344CB8AC3E}">
        <p14:creationId xmlns:p14="http://schemas.microsoft.com/office/powerpoint/2010/main" val="19986596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b="1" dirty="0" smtClean="0">
                <a:latin typeface="Arial Narrow" panose="020B0606020202030204" pitchFamily="34" charset="0"/>
              </a:rPr>
              <a:t>Excerpts From PRF Plastic Surgery </a:t>
            </a:r>
            <a:r>
              <a:rPr lang="en-US" b="1" dirty="0">
                <a:latin typeface="Arial Narrow" panose="020B0606020202030204" pitchFamily="34" charset="0"/>
              </a:rPr>
              <a:t>A</a:t>
            </a:r>
            <a:r>
              <a:rPr lang="en-US" b="1" dirty="0" smtClean="0">
                <a:latin typeface="Arial Narrow" panose="020B0606020202030204" pitchFamily="34" charset="0"/>
              </a:rPr>
              <a:t>rticle</a:t>
            </a:r>
            <a:endParaRPr lang="en-US" b="1" dirty="0">
              <a:latin typeface="Arial Narrow" panose="020B0606020202030204" pitchFamily="34" charset="0"/>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PRF </a:t>
            </a:r>
            <a:r>
              <a:rPr lang="en-US" dirty="0"/>
              <a:t>was first developed in France </a:t>
            </a:r>
            <a:r>
              <a:rPr lang="en-US" dirty="0" smtClean="0"/>
              <a:t>by </a:t>
            </a:r>
            <a:r>
              <a:rPr lang="en-US" dirty="0" err="1" smtClean="0"/>
              <a:t>Choukroun</a:t>
            </a:r>
            <a:r>
              <a:rPr lang="en-US" dirty="0" smtClean="0"/>
              <a:t> </a:t>
            </a:r>
            <a:r>
              <a:rPr lang="en-US" dirty="0"/>
              <a:t>et al. in 2001. It can be considered as a second-generation platelet concentrate because the natural </a:t>
            </a:r>
            <a:r>
              <a:rPr lang="en-US" dirty="0" smtClean="0"/>
              <a:t>concentrate </a:t>
            </a:r>
            <a:r>
              <a:rPr lang="en-US" dirty="0"/>
              <a:t>is produced without any </a:t>
            </a:r>
            <a:r>
              <a:rPr lang="en-US" dirty="0" smtClean="0"/>
              <a:t>anticoagulants </a:t>
            </a:r>
            <a:r>
              <a:rPr lang="en-US" dirty="0"/>
              <a:t>or </a:t>
            </a:r>
            <a:r>
              <a:rPr lang="en-US" dirty="0" err="1"/>
              <a:t>gelifying</a:t>
            </a:r>
            <a:r>
              <a:rPr lang="en-US" dirty="0"/>
              <a:t> </a:t>
            </a:r>
            <a:r>
              <a:rPr lang="en-US" dirty="0" smtClean="0"/>
              <a:t>agents. </a:t>
            </a:r>
            <a:r>
              <a:rPr lang="en-US" sz="2400" dirty="0" smtClean="0"/>
              <a:t>13</a:t>
            </a:r>
          </a:p>
          <a:p>
            <a:pPr marL="0" indent="0">
              <a:buNone/>
            </a:pPr>
            <a:endParaRPr lang="en-US" dirty="0"/>
          </a:p>
          <a:p>
            <a:pPr marL="0" indent="0">
              <a:buNone/>
            </a:pPr>
            <a:r>
              <a:rPr lang="en-US" dirty="0" smtClean="0"/>
              <a:t>Therefore</a:t>
            </a:r>
            <a:r>
              <a:rPr lang="en-US" dirty="0"/>
              <a:t>, this second-generation platelet concentrate eliminates the </a:t>
            </a:r>
            <a:r>
              <a:rPr lang="en-US" dirty="0" smtClean="0"/>
              <a:t>risk </a:t>
            </a:r>
            <a:r>
              <a:rPr lang="en-US" dirty="0"/>
              <a:t>associated with the use of bovine thrombin. These technologies </a:t>
            </a:r>
            <a:r>
              <a:rPr lang="en-US" dirty="0" smtClean="0"/>
              <a:t>were </a:t>
            </a:r>
            <a:r>
              <a:rPr lang="en-US" dirty="0"/>
              <a:t>tested in many different </a:t>
            </a:r>
            <a:r>
              <a:rPr lang="en-US" dirty="0" smtClean="0"/>
              <a:t>clinical fields</a:t>
            </a:r>
            <a:r>
              <a:rPr lang="en-US" dirty="0"/>
              <a:t>, particularly oral and maxillofacial surgery, ear-nose-throat (ENT) </a:t>
            </a:r>
            <a:r>
              <a:rPr lang="en-US" dirty="0" smtClean="0"/>
              <a:t>surgery</a:t>
            </a:r>
            <a:r>
              <a:rPr lang="en-US" dirty="0"/>
              <a:t>, ophthalmology, </a:t>
            </a:r>
            <a:r>
              <a:rPr lang="en-US" dirty="0" err="1"/>
              <a:t>gynaecology</a:t>
            </a:r>
            <a:r>
              <a:rPr lang="en-US" dirty="0"/>
              <a:t>, cardiovascular surgery, sports </a:t>
            </a:r>
            <a:r>
              <a:rPr lang="en-US" dirty="0" smtClean="0"/>
              <a:t>medicine</a:t>
            </a:r>
            <a:r>
              <a:rPr lang="en-US" dirty="0"/>
              <a:t>, </a:t>
            </a:r>
            <a:r>
              <a:rPr lang="en-US" dirty="0" smtClean="0"/>
              <a:t>orthopedic </a:t>
            </a:r>
            <a:r>
              <a:rPr lang="en-US" dirty="0"/>
              <a:t>surgery and </a:t>
            </a:r>
            <a:r>
              <a:rPr lang="en-US" dirty="0" smtClean="0"/>
              <a:t>plastic surgery </a:t>
            </a:r>
            <a:r>
              <a:rPr lang="en-US" sz="1900" dirty="0" smtClean="0"/>
              <a:t>14</a:t>
            </a:r>
            <a:endParaRPr lang="en-US" sz="1900" dirty="0"/>
          </a:p>
          <a:p>
            <a:endParaRPr lang="en-US" dirty="0"/>
          </a:p>
        </p:txBody>
      </p:sp>
    </p:spTree>
    <p:extLst>
      <p:ext uri="{BB962C8B-B14F-4D97-AF65-F5344CB8AC3E}">
        <p14:creationId xmlns:p14="http://schemas.microsoft.com/office/powerpoint/2010/main" val="288609567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latin typeface="Arial Narrow" pitchFamily="34" charset="0"/>
              </a:rPr>
              <a:t/>
            </a:r>
            <a:br>
              <a:rPr lang="en-US" b="1" dirty="0" smtClean="0">
                <a:latin typeface="Arial Narrow" pitchFamily="34" charset="0"/>
              </a:rPr>
            </a:br>
            <a:r>
              <a:rPr lang="en-US" b="1" dirty="0" smtClean="0">
                <a:latin typeface="Arial Narrow" pitchFamily="34" charset="0"/>
              </a:rPr>
              <a:t>Classification </a:t>
            </a:r>
            <a:r>
              <a:rPr lang="en-US" b="1" dirty="0">
                <a:latin typeface="Arial Narrow" pitchFamily="34" charset="0"/>
              </a:rPr>
              <a:t>of PRF</a:t>
            </a:r>
            <a:r>
              <a:rPr lang="en-US" dirty="0">
                <a:latin typeface="Arial Narrow" pitchFamily="34" charset="0"/>
              </a:rPr>
              <a:t/>
            </a:r>
            <a:br>
              <a:rPr lang="en-US" dirty="0">
                <a:latin typeface="Arial Narrow" pitchFamily="34" charset="0"/>
              </a:rPr>
            </a:br>
            <a:endParaRPr lang="en-US" dirty="0"/>
          </a:p>
        </p:txBody>
      </p:sp>
      <p:sp>
        <p:nvSpPr>
          <p:cNvPr id="3" name="Content Placeholder 2"/>
          <p:cNvSpPr>
            <a:spLocks noGrp="1"/>
          </p:cNvSpPr>
          <p:nvPr>
            <p:ph idx="1"/>
          </p:nvPr>
        </p:nvSpPr>
        <p:spPr>
          <a:xfrm>
            <a:off x="304800" y="1066800"/>
            <a:ext cx="8610600" cy="4525963"/>
          </a:xfrm>
        </p:spPr>
        <p:txBody>
          <a:bodyPr>
            <a:noAutofit/>
          </a:bodyPr>
          <a:lstStyle/>
          <a:p>
            <a:pPr marL="0" indent="0">
              <a:buNone/>
            </a:pPr>
            <a:r>
              <a:rPr lang="en-US" sz="2000" dirty="0" err="1" smtClean="0">
                <a:latin typeface="Arial Narrow" pitchFamily="34" charset="0"/>
              </a:rPr>
              <a:t>Choukroun’s</a:t>
            </a:r>
            <a:r>
              <a:rPr lang="en-US" sz="2000" dirty="0" smtClean="0">
                <a:latin typeface="Arial Narrow" pitchFamily="34" charset="0"/>
              </a:rPr>
              <a:t> </a:t>
            </a:r>
            <a:r>
              <a:rPr lang="en-US" sz="2000" dirty="0">
                <a:latin typeface="Arial Narrow" pitchFamily="34" charset="0"/>
              </a:rPr>
              <a:t>PRF (L-PRF) is the latest </a:t>
            </a:r>
            <a:r>
              <a:rPr lang="en-US" sz="2000" dirty="0" smtClean="0">
                <a:latin typeface="Arial Narrow" pitchFamily="34" charset="0"/>
              </a:rPr>
              <a:t>development </a:t>
            </a:r>
            <a:r>
              <a:rPr lang="en-US" sz="2000" dirty="0">
                <a:latin typeface="Arial Narrow" pitchFamily="34" charset="0"/>
              </a:rPr>
              <a:t>of platelet concentrates </a:t>
            </a:r>
            <a:r>
              <a:rPr lang="en-US" sz="2000" dirty="0" smtClean="0">
                <a:latin typeface="Arial Narrow" pitchFamily="34" charset="0"/>
              </a:rPr>
              <a:t>protocols</a:t>
            </a:r>
            <a:r>
              <a:rPr lang="en-US" sz="2000" dirty="0">
                <a:latin typeface="Arial Narrow" pitchFamily="34" charset="0"/>
              </a:rPr>
              <a:t>. In this protocol, blood is collected without any anticoagulant and </a:t>
            </a:r>
            <a:r>
              <a:rPr lang="en-US" sz="2000" dirty="0" smtClean="0">
                <a:latin typeface="Arial Narrow" pitchFamily="34" charset="0"/>
              </a:rPr>
              <a:t>immediately </a:t>
            </a:r>
            <a:r>
              <a:rPr lang="en-US" sz="2000" dirty="0">
                <a:latin typeface="Arial Narrow" pitchFamily="34" charset="0"/>
              </a:rPr>
              <a:t>centrifuged. A natural </a:t>
            </a:r>
            <a:r>
              <a:rPr lang="en-US" sz="2000" dirty="0" smtClean="0">
                <a:latin typeface="Arial Narrow" pitchFamily="34" charset="0"/>
              </a:rPr>
              <a:t>coagulation </a:t>
            </a:r>
            <a:r>
              <a:rPr lang="en-US" sz="2000" dirty="0">
                <a:latin typeface="Arial Narrow" pitchFamily="34" charset="0"/>
              </a:rPr>
              <a:t>process then occurs and </a:t>
            </a:r>
            <a:r>
              <a:rPr lang="en-US" sz="2000" dirty="0" smtClean="0">
                <a:latin typeface="Arial Narrow" pitchFamily="34" charset="0"/>
              </a:rPr>
              <a:t>allows </a:t>
            </a:r>
            <a:r>
              <a:rPr lang="en-US" sz="2000" dirty="0">
                <a:latin typeface="Arial Narrow" pitchFamily="34" charset="0"/>
              </a:rPr>
              <a:t>for the easy collection of a leucocyte- and PRF (L-PRF) clot, without </a:t>
            </a:r>
            <a:r>
              <a:rPr lang="en-US" sz="2000" dirty="0" smtClean="0">
                <a:latin typeface="Arial Narrow" pitchFamily="34" charset="0"/>
              </a:rPr>
              <a:t>the </a:t>
            </a:r>
            <a:r>
              <a:rPr lang="en-US" sz="2000" dirty="0">
                <a:latin typeface="Arial Narrow" pitchFamily="34" charset="0"/>
              </a:rPr>
              <a:t>need for any biochemical modification of the blood, so no anticoagulants, thrombin or calcium chloride </a:t>
            </a:r>
            <a:r>
              <a:rPr lang="en-US" sz="2000" dirty="0" smtClean="0">
                <a:latin typeface="Arial Narrow" pitchFamily="34" charset="0"/>
              </a:rPr>
              <a:t>are </a:t>
            </a:r>
            <a:r>
              <a:rPr lang="en-US" sz="2000" dirty="0">
                <a:latin typeface="Arial Narrow" pitchFamily="34" charset="0"/>
              </a:rPr>
              <a:t>required. This open-access technique is the most simple and also the </a:t>
            </a:r>
            <a:r>
              <a:rPr lang="en-US" sz="2000" dirty="0" smtClean="0">
                <a:latin typeface="Arial Narrow" pitchFamily="34" charset="0"/>
              </a:rPr>
              <a:t>least </a:t>
            </a:r>
            <a:r>
              <a:rPr lang="en-US" sz="2000" dirty="0">
                <a:latin typeface="Arial Narrow" pitchFamily="34" charset="0"/>
              </a:rPr>
              <a:t>expensive protocol developed so </a:t>
            </a:r>
            <a:r>
              <a:rPr lang="en-US" sz="2000" dirty="0" smtClean="0">
                <a:latin typeface="Arial Narrow" pitchFamily="34" charset="0"/>
              </a:rPr>
              <a:t>far</a:t>
            </a:r>
            <a:r>
              <a:rPr lang="en-US" sz="2000" dirty="0">
                <a:latin typeface="Arial Narrow" pitchFamily="34" charset="0"/>
              </a:rPr>
              <a:t>. However, some confusion is likely </a:t>
            </a:r>
            <a:r>
              <a:rPr lang="en-US" sz="2000" dirty="0" smtClean="0">
                <a:latin typeface="Arial Narrow" pitchFamily="34" charset="0"/>
              </a:rPr>
              <a:t>because </a:t>
            </a:r>
            <a:r>
              <a:rPr lang="en-US" sz="2000" dirty="0">
                <a:latin typeface="Arial Narrow" pitchFamily="34" charset="0"/>
              </a:rPr>
              <a:t>different suppliers use similar </a:t>
            </a:r>
          </a:p>
          <a:p>
            <a:pPr marL="0" indent="0">
              <a:buNone/>
            </a:pPr>
            <a:r>
              <a:rPr lang="en-US" sz="2000" dirty="0">
                <a:latin typeface="Arial Narrow" pitchFamily="34" charset="0"/>
              </a:rPr>
              <a:t>nomenclature for their distinct products, such as </a:t>
            </a:r>
            <a:r>
              <a:rPr lang="en-US" sz="2000" dirty="0" err="1">
                <a:latin typeface="Arial Narrow" pitchFamily="34" charset="0"/>
              </a:rPr>
              <a:t>Vivostat</a:t>
            </a:r>
            <a:r>
              <a:rPr lang="en-US" sz="2000" dirty="0">
                <a:latin typeface="Arial Narrow" pitchFamily="34" charset="0"/>
              </a:rPr>
              <a:t> PRF and </a:t>
            </a:r>
            <a:r>
              <a:rPr lang="en-US" sz="2000" dirty="0" err="1">
                <a:latin typeface="Arial Narrow" pitchFamily="34" charset="0"/>
              </a:rPr>
              <a:t>Fibrinet</a:t>
            </a:r>
            <a:r>
              <a:rPr lang="en-US" sz="2000" dirty="0">
                <a:latin typeface="Arial Narrow" pitchFamily="34" charset="0"/>
              </a:rPr>
              <a:t> </a:t>
            </a:r>
            <a:r>
              <a:rPr lang="en-US" sz="2000" dirty="0" smtClean="0">
                <a:latin typeface="Arial Narrow" pitchFamily="34" charset="0"/>
              </a:rPr>
              <a:t>PRF </a:t>
            </a:r>
            <a:r>
              <a:rPr lang="en-US" sz="2000" dirty="0">
                <a:latin typeface="Arial Narrow" pitchFamily="34" charset="0"/>
              </a:rPr>
              <a:t>Matrix (PRFM). Therefore, </a:t>
            </a:r>
            <a:r>
              <a:rPr lang="en-US" sz="2000" dirty="0" err="1">
                <a:latin typeface="Arial Narrow" pitchFamily="34" charset="0"/>
              </a:rPr>
              <a:t>Ehrenfest</a:t>
            </a:r>
            <a:r>
              <a:rPr lang="en-US" sz="2000" dirty="0">
                <a:latin typeface="Arial Narrow" pitchFamily="34" charset="0"/>
              </a:rPr>
              <a:t> et al. present classifications of the </a:t>
            </a:r>
            <a:r>
              <a:rPr lang="en-US" sz="2000" dirty="0" smtClean="0">
                <a:latin typeface="Arial Narrow" pitchFamily="34" charset="0"/>
              </a:rPr>
              <a:t>different </a:t>
            </a:r>
            <a:r>
              <a:rPr lang="en-US" sz="2000" dirty="0">
                <a:latin typeface="Arial Narrow" pitchFamily="34" charset="0"/>
              </a:rPr>
              <a:t>platelet concentrates into </a:t>
            </a:r>
          </a:p>
          <a:p>
            <a:pPr marL="0" indent="0">
              <a:buNone/>
            </a:pPr>
            <a:r>
              <a:rPr lang="en-US" sz="2000" dirty="0">
                <a:latin typeface="Arial Narrow" pitchFamily="34" charset="0"/>
              </a:rPr>
              <a:t>four categories, depending on their leucocyte and fibrin content: pure platelet-rich plasma (P-PRP), such as cell </a:t>
            </a:r>
            <a:r>
              <a:rPr lang="en-US" sz="2000" dirty="0" smtClean="0">
                <a:latin typeface="Arial Narrow" pitchFamily="34" charset="0"/>
              </a:rPr>
              <a:t>separator </a:t>
            </a:r>
            <a:r>
              <a:rPr lang="en-US" sz="2000" dirty="0">
                <a:latin typeface="Arial Narrow" pitchFamily="34" charset="0"/>
              </a:rPr>
              <a:t>PRP, </a:t>
            </a:r>
            <a:r>
              <a:rPr lang="en-US" sz="2000" dirty="0" err="1">
                <a:latin typeface="Arial Narrow" pitchFamily="34" charset="0"/>
              </a:rPr>
              <a:t>Vivostat</a:t>
            </a:r>
            <a:r>
              <a:rPr lang="en-US" sz="2000" dirty="0">
                <a:latin typeface="Arial Narrow" pitchFamily="34" charset="0"/>
              </a:rPr>
              <a:t> PRF or </a:t>
            </a:r>
            <a:r>
              <a:rPr lang="en-US" sz="2000" dirty="0" err="1">
                <a:latin typeface="Arial Narrow" pitchFamily="34" charset="0"/>
              </a:rPr>
              <a:t>Anitua’s</a:t>
            </a:r>
            <a:r>
              <a:rPr lang="en-US" sz="2000" dirty="0">
                <a:latin typeface="Arial Narrow" pitchFamily="34" charset="0"/>
              </a:rPr>
              <a:t> PRGF; leucocyte- and platelet-rich </a:t>
            </a:r>
            <a:r>
              <a:rPr lang="en-US" sz="2000" dirty="0" smtClean="0">
                <a:latin typeface="Arial Narrow" pitchFamily="34" charset="0"/>
              </a:rPr>
              <a:t>plasma </a:t>
            </a:r>
            <a:r>
              <a:rPr lang="en-US" sz="2000" dirty="0">
                <a:latin typeface="Arial Narrow" pitchFamily="34" charset="0"/>
              </a:rPr>
              <a:t>(L-PRP), such as </a:t>
            </a:r>
            <a:r>
              <a:rPr lang="en-US" sz="2000" dirty="0" err="1">
                <a:latin typeface="Arial Narrow" pitchFamily="34" charset="0"/>
              </a:rPr>
              <a:t>Curasan</a:t>
            </a:r>
            <a:r>
              <a:rPr lang="en-US" sz="2000" dirty="0">
                <a:latin typeface="Arial Narrow" pitchFamily="34" charset="0"/>
              </a:rPr>
              <a:t>, </a:t>
            </a:r>
            <a:r>
              <a:rPr lang="en-US" sz="2000" dirty="0" err="1">
                <a:latin typeface="Arial Narrow" pitchFamily="34" charset="0"/>
              </a:rPr>
              <a:t>Regen</a:t>
            </a:r>
            <a:r>
              <a:rPr lang="en-US" sz="2000" dirty="0">
                <a:latin typeface="Arial Narrow" pitchFamily="34" charset="0"/>
              </a:rPr>
              <a:t>, </a:t>
            </a:r>
            <a:r>
              <a:rPr lang="en-US" sz="2000" dirty="0" err="1">
                <a:latin typeface="Arial Narrow" pitchFamily="34" charset="0"/>
              </a:rPr>
              <a:t>Plateltex</a:t>
            </a:r>
            <a:r>
              <a:rPr lang="en-US" sz="2000" dirty="0">
                <a:latin typeface="Arial Narrow" pitchFamily="34" charset="0"/>
              </a:rPr>
              <a:t>, </a:t>
            </a:r>
            <a:r>
              <a:rPr lang="en-US" sz="2000" dirty="0" err="1">
                <a:latin typeface="Arial Narrow" pitchFamily="34" charset="0"/>
              </a:rPr>
              <a:t>SmartPReP</a:t>
            </a:r>
            <a:r>
              <a:rPr lang="en-US" sz="2000" dirty="0">
                <a:latin typeface="Arial Narrow" pitchFamily="34" charset="0"/>
              </a:rPr>
              <a:t>, PCCS, Magellan or GPS PRP; pure platelet-rich </a:t>
            </a:r>
            <a:r>
              <a:rPr lang="en-US" sz="2000" dirty="0" smtClean="0">
                <a:latin typeface="Arial Narrow" pitchFamily="34" charset="0"/>
              </a:rPr>
              <a:t>fibrin </a:t>
            </a:r>
            <a:r>
              <a:rPr lang="en-US" sz="2000" dirty="0">
                <a:latin typeface="Arial Narrow" pitchFamily="34" charset="0"/>
              </a:rPr>
              <a:t>(P-PRF), such as </a:t>
            </a:r>
            <a:r>
              <a:rPr lang="en-US" sz="2000" dirty="0" err="1">
                <a:latin typeface="Arial Narrow" pitchFamily="34" charset="0"/>
              </a:rPr>
              <a:t>Fibrinet</a:t>
            </a:r>
            <a:r>
              <a:rPr lang="en-US" sz="2000" dirty="0">
                <a:latin typeface="Arial Narrow" pitchFamily="34" charset="0"/>
              </a:rPr>
              <a:t> PRFM; </a:t>
            </a:r>
            <a:r>
              <a:rPr lang="en-US" sz="2000" dirty="0" smtClean="0">
                <a:latin typeface="Arial Narrow" pitchFamily="34" charset="0"/>
              </a:rPr>
              <a:t>and </a:t>
            </a:r>
            <a:r>
              <a:rPr lang="en-US" sz="2000" dirty="0">
                <a:latin typeface="Arial Narrow" pitchFamily="34" charset="0"/>
              </a:rPr>
              <a:t>leucocyte and PRF (L-PRF), such </a:t>
            </a:r>
            <a:r>
              <a:rPr lang="en-US" sz="2000" dirty="0" smtClean="0">
                <a:latin typeface="Arial Narrow" pitchFamily="34" charset="0"/>
              </a:rPr>
              <a:t>as </a:t>
            </a:r>
            <a:r>
              <a:rPr lang="en-US" sz="2000" dirty="0">
                <a:latin typeface="Arial Narrow" pitchFamily="34" charset="0"/>
              </a:rPr>
              <a:t>L-PRF15,16. This classification should </a:t>
            </a:r>
            <a:r>
              <a:rPr lang="en-US" sz="2000" dirty="0" smtClean="0">
                <a:latin typeface="Arial Narrow" pitchFamily="34" charset="0"/>
              </a:rPr>
              <a:t>help </a:t>
            </a:r>
            <a:r>
              <a:rPr lang="en-US" sz="2000" dirty="0">
                <a:latin typeface="Arial Narrow" pitchFamily="34" charset="0"/>
              </a:rPr>
              <a:t>us to elucidate successes and failures that have occurred so far, as well </a:t>
            </a:r>
            <a:r>
              <a:rPr lang="en-US" sz="2000" dirty="0" smtClean="0">
                <a:latin typeface="Arial Narrow" pitchFamily="34" charset="0"/>
              </a:rPr>
              <a:t>as </a:t>
            </a:r>
            <a:r>
              <a:rPr lang="en-US" sz="2000" dirty="0">
                <a:latin typeface="Arial Narrow" pitchFamily="34" charset="0"/>
              </a:rPr>
              <a:t>providing an objective approach </a:t>
            </a:r>
            <a:r>
              <a:rPr lang="en-US" sz="2000" dirty="0" smtClean="0">
                <a:latin typeface="Arial Narrow" pitchFamily="34" charset="0"/>
              </a:rPr>
              <a:t>for </a:t>
            </a:r>
            <a:r>
              <a:rPr lang="en-US" sz="2000" dirty="0">
                <a:latin typeface="Arial Narrow" pitchFamily="34" charset="0"/>
              </a:rPr>
              <a:t>the further development of these </a:t>
            </a:r>
            <a:r>
              <a:rPr lang="en-US" sz="2000" dirty="0" smtClean="0">
                <a:latin typeface="Arial Narrow" pitchFamily="34" charset="0"/>
              </a:rPr>
              <a:t>techniques</a:t>
            </a:r>
            <a:r>
              <a:rPr lang="en-US" sz="2000" dirty="0">
                <a:latin typeface="Arial Narrow" pitchFamily="34" charset="0"/>
              </a:rPr>
              <a:t>.</a:t>
            </a:r>
          </a:p>
        </p:txBody>
      </p:sp>
    </p:spTree>
    <p:extLst>
      <p:ext uri="{BB962C8B-B14F-4D97-AF65-F5344CB8AC3E}">
        <p14:creationId xmlns:p14="http://schemas.microsoft.com/office/powerpoint/2010/main" val="265963523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Narrow" pitchFamily="34" charset="0"/>
              </a:rPr>
              <a:t/>
            </a:r>
            <a:br>
              <a:rPr lang="en-US" b="1" dirty="0">
                <a:latin typeface="Arial Narrow" pitchFamily="34" charset="0"/>
              </a:rPr>
            </a:br>
            <a:r>
              <a:rPr lang="en-US" b="1" dirty="0">
                <a:latin typeface="Arial Narrow" pitchFamily="34" charset="0"/>
              </a:rPr>
              <a:t>Classification of PRF</a:t>
            </a:r>
            <a:r>
              <a:rPr lang="en-US" dirty="0">
                <a:latin typeface="Arial Narrow" pitchFamily="34" charset="0"/>
              </a:rPr>
              <a:t/>
            </a:r>
            <a:br>
              <a:rPr lang="en-US" dirty="0">
                <a:latin typeface="Arial Narrow" pitchFamily="34" charset="0"/>
              </a:rPr>
            </a:br>
            <a:endParaRPr lang="en-US" dirty="0"/>
          </a:p>
        </p:txBody>
      </p:sp>
      <p:sp>
        <p:nvSpPr>
          <p:cNvPr id="3" name="Content Placeholder 2"/>
          <p:cNvSpPr>
            <a:spLocks noGrp="1"/>
          </p:cNvSpPr>
          <p:nvPr>
            <p:ph idx="1"/>
          </p:nvPr>
        </p:nvSpPr>
        <p:spPr>
          <a:xfrm>
            <a:off x="457200" y="1219200"/>
            <a:ext cx="8229600" cy="5410200"/>
          </a:xfrm>
        </p:spPr>
        <p:txBody>
          <a:bodyPr>
            <a:normAutofit fontScale="70000" lnSpcReduction="20000"/>
          </a:bodyPr>
          <a:lstStyle/>
          <a:p>
            <a:pPr marL="0" indent="0">
              <a:buNone/>
            </a:pPr>
            <a:endParaRPr lang="en-US" dirty="0" smtClean="0">
              <a:latin typeface="Arial Narrow" pitchFamily="34" charset="0"/>
            </a:endParaRPr>
          </a:p>
          <a:p>
            <a:pPr marL="0" indent="0">
              <a:buNone/>
            </a:pPr>
            <a:r>
              <a:rPr lang="en-US" dirty="0" smtClean="0">
                <a:latin typeface="Arial Narrow" pitchFamily="34" charset="0"/>
              </a:rPr>
              <a:t>The </a:t>
            </a:r>
            <a:r>
              <a:rPr lang="en-US" dirty="0">
                <a:latin typeface="Arial Narrow" pitchFamily="34" charset="0"/>
              </a:rPr>
              <a:t>topical use of platelet concentrates is recent and </a:t>
            </a:r>
            <a:r>
              <a:rPr lang="en-US" dirty="0" smtClean="0">
                <a:latin typeface="Arial Narrow" pitchFamily="34" charset="0"/>
              </a:rPr>
              <a:t>its efﬁciency </a:t>
            </a:r>
            <a:r>
              <a:rPr lang="en-US" dirty="0">
                <a:latin typeface="Arial Narrow" pitchFamily="34" charset="0"/>
              </a:rPr>
              <a:t>remains controversial. Several techniques </a:t>
            </a:r>
            <a:r>
              <a:rPr lang="en-US" dirty="0" smtClean="0">
                <a:latin typeface="Arial Narrow" pitchFamily="34" charset="0"/>
              </a:rPr>
              <a:t>for platelet </a:t>
            </a:r>
            <a:r>
              <a:rPr lang="en-US" dirty="0">
                <a:latin typeface="Arial Narrow" pitchFamily="34" charset="0"/>
              </a:rPr>
              <a:t>concentrates are available; however, their applications have been confusing because each method </a:t>
            </a:r>
            <a:r>
              <a:rPr lang="en-US" dirty="0" smtClean="0">
                <a:latin typeface="Arial Narrow" pitchFamily="34" charset="0"/>
              </a:rPr>
              <a:t>leads to </a:t>
            </a:r>
            <a:r>
              <a:rPr lang="en-US" dirty="0">
                <a:latin typeface="Arial Narrow" pitchFamily="34" charset="0"/>
              </a:rPr>
              <a:t>a different product with different biology and potential uses. </a:t>
            </a:r>
            <a:endParaRPr lang="en-US" dirty="0" smtClean="0">
              <a:latin typeface="Arial Narrow" pitchFamily="34" charset="0"/>
            </a:endParaRPr>
          </a:p>
          <a:p>
            <a:pPr marL="0" indent="0">
              <a:buNone/>
            </a:pPr>
            <a:endParaRPr lang="en-US" dirty="0">
              <a:latin typeface="Arial Narrow" pitchFamily="34" charset="0"/>
            </a:endParaRPr>
          </a:p>
          <a:p>
            <a:pPr marL="0" indent="0">
              <a:buNone/>
            </a:pPr>
            <a:r>
              <a:rPr lang="en-US" dirty="0" smtClean="0">
                <a:latin typeface="Arial Narrow" pitchFamily="34" charset="0"/>
              </a:rPr>
              <a:t>Here</a:t>
            </a:r>
            <a:r>
              <a:rPr lang="en-US" dirty="0">
                <a:latin typeface="Arial Narrow" pitchFamily="34" charset="0"/>
              </a:rPr>
              <a:t>, we present classiﬁcation of the </a:t>
            </a:r>
            <a:r>
              <a:rPr lang="en-US" dirty="0" smtClean="0">
                <a:latin typeface="Arial Narrow" pitchFamily="34" charset="0"/>
              </a:rPr>
              <a:t>different platelet </a:t>
            </a:r>
            <a:r>
              <a:rPr lang="en-US" dirty="0">
                <a:latin typeface="Arial Narrow" pitchFamily="34" charset="0"/>
              </a:rPr>
              <a:t>concentrates into four categories, depending </a:t>
            </a:r>
            <a:r>
              <a:rPr lang="en-US" dirty="0" smtClean="0">
                <a:latin typeface="Arial Narrow" pitchFamily="34" charset="0"/>
              </a:rPr>
              <a:t>on their </a:t>
            </a:r>
            <a:r>
              <a:rPr lang="en-US" dirty="0">
                <a:latin typeface="Arial Narrow" pitchFamily="34" charset="0"/>
              </a:rPr>
              <a:t>leucocyte and ﬁbrin content: pure </a:t>
            </a:r>
            <a:r>
              <a:rPr lang="en-US" dirty="0" smtClean="0">
                <a:latin typeface="Arial Narrow" pitchFamily="34" charset="0"/>
              </a:rPr>
              <a:t>platelet-rich plasma </a:t>
            </a:r>
            <a:r>
              <a:rPr lang="en-US" dirty="0">
                <a:latin typeface="Arial Narrow" pitchFamily="34" charset="0"/>
              </a:rPr>
              <a:t>(P-PRP), such as cell separator PRP, </a:t>
            </a:r>
            <a:r>
              <a:rPr lang="en-US" dirty="0" err="1" smtClean="0">
                <a:latin typeface="Arial Narrow" pitchFamily="34" charset="0"/>
              </a:rPr>
              <a:t>Vivostat</a:t>
            </a:r>
            <a:r>
              <a:rPr lang="en-US" dirty="0" smtClean="0">
                <a:latin typeface="Arial Narrow" pitchFamily="34" charset="0"/>
              </a:rPr>
              <a:t> PRF </a:t>
            </a:r>
            <a:r>
              <a:rPr lang="en-US" dirty="0">
                <a:latin typeface="Arial Narrow" pitchFamily="34" charset="0"/>
              </a:rPr>
              <a:t>or </a:t>
            </a:r>
            <a:r>
              <a:rPr lang="en-US" dirty="0" err="1">
                <a:latin typeface="Arial Narrow" pitchFamily="34" charset="0"/>
              </a:rPr>
              <a:t>Anitua’s</a:t>
            </a:r>
            <a:r>
              <a:rPr lang="en-US" dirty="0">
                <a:latin typeface="Arial Narrow" pitchFamily="34" charset="0"/>
              </a:rPr>
              <a:t> PRGF; leucocyte- and </a:t>
            </a:r>
            <a:r>
              <a:rPr lang="en-US" dirty="0" smtClean="0">
                <a:latin typeface="Arial Narrow" pitchFamily="34" charset="0"/>
              </a:rPr>
              <a:t>platelet-rich plasma </a:t>
            </a:r>
            <a:r>
              <a:rPr lang="en-US" dirty="0">
                <a:latin typeface="Arial Narrow" pitchFamily="34" charset="0"/>
              </a:rPr>
              <a:t>(L-PRP), such as </a:t>
            </a:r>
            <a:r>
              <a:rPr lang="en-US" dirty="0" err="1">
                <a:latin typeface="Arial Narrow" pitchFamily="34" charset="0"/>
              </a:rPr>
              <a:t>Curasan</a:t>
            </a:r>
            <a:r>
              <a:rPr lang="en-US" dirty="0">
                <a:latin typeface="Arial Narrow" pitchFamily="34" charset="0"/>
              </a:rPr>
              <a:t>, </a:t>
            </a:r>
            <a:r>
              <a:rPr lang="en-US" dirty="0" err="1">
                <a:latin typeface="Arial Narrow" pitchFamily="34" charset="0"/>
              </a:rPr>
              <a:t>Regen</a:t>
            </a:r>
            <a:r>
              <a:rPr lang="en-US" dirty="0">
                <a:latin typeface="Arial Narrow" pitchFamily="34" charset="0"/>
              </a:rPr>
              <a:t>, </a:t>
            </a:r>
            <a:r>
              <a:rPr lang="en-US" dirty="0" err="1">
                <a:latin typeface="Arial Narrow" pitchFamily="34" charset="0"/>
              </a:rPr>
              <a:t>Plateltex</a:t>
            </a:r>
            <a:r>
              <a:rPr lang="en-US" dirty="0" smtClean="0">
                <a:latin typeface="Arial Narrow" pitchFamily="34" charset="0"/>
              </a:rPr>
              <a:t>, </a:t>
            </a:r>
            <a:r>
              <a:rPr lang="en-US" dirty="0" err="1" smtClean="0">
                <a:latin typeface="Arial Narrow" pitchFamily="34" charset="0"/>
              </a:rPr>
              <a:t>SmartPReP</a:t>
            </a:r>
            <a:r>
              <a:rPr lang="en-US" dirty="0">
                <a:latin typeface="Arial Narrow" pitchFamily="34" charset="0"/>
              </a:rPr>
              <a:t>, PCCS, Magellan or GPS PRP; pure </a:t>
            </a:r>
            <a:r>
              <a:rPr lang="en-US" dirty="0" err="1">
                <a:latin typeface="Arial Narrow" pitchFamily="34" charset="0"/>
              </a:rPr>
              <a:t>plaletet</a:t>
            </a:r>
            <a:r>
              <a:rPr lang="en-US" dirty="0">
                <a:latin typeface="Arial Narrow" pitchFamily="34" charset="0"/>
              </a:rPr>
              <a:t>-rich ﬁbrin (P-PRF), such as </a:t>
            </a:r>
            <a:r>
              <a:rPr lang="en-US" dirty="0" err="1">
                <a:latin typeface="Arial Narrow" pitchFamily="34" charset="0"/>
              </a:rPr>
              <a:t>Fibrinet</a:t>
            </a:r>
            <a:r>
              <a:rPr lang="en-US" dirty="0">
                <a:latin typeface="Arial Narrow" pitchFamily="34" charset="0"/>
              </a:rPr>
              <a:t>; and </a:t>
            </a:r>
            <a:r>
              <a:rPr lang="en-US" dirty="0" err="1">
                <a:latin typeface="Arial Narrow" pitchFamily="34" charset="0"/>
              </a:rPr>
              <a:t>leucocyteand</a:t>
            </a:r>
            <a:r>
              <a:rPr lang="en-US" dirty="0">
                <a:latin typeface="Arial Narrow" pitchFamily="34" charset="0"/>
              </a:rPr>
              <a:t> platelet-rich ﬁbrin (L-PRF), such as </a:t>
            </a:r>
            <a:r>
              <a:rPr lang="en-US" dirty="0" err="1">
                <a:latin typeface="Arial Narrow" pitchFamily="34" charset="0"/>
              </a:rPr>
              <a:t>Choukroun’s</a:t>
            </a:r>
            <a:r>
              <a:rPr lang="en-US" dirty="0">
                <a:latin typeface="Arial Narrow" pitchFamily="34" charset="0"/>
              </a:rPr>
              <a:t> PRF</a:t>
            </a:r>
            <a:r>
              <a:rPr lang="en-US" dirty="0" smtClean="0">
                <a:latin typeface="Arial Narrow" pitchFamily="34" charset="0"/>
              </a:rPr>
              <a:t>. </a:t>
            </a:r>
          </a:p>
          <a:p>
            <a:pPr marL="0" indent="0">
              <a:buNone/>
            </a:pPr>
            <a:endParaRPr lang="en-US" dirty="0">
              <a:latin typeface="Arial Narrow" pitchFamily="34" charset="0"/>
            </a:endParaRPr>
          </a:p>
          <a:p>
            <a:pPr marL="0" indent="0">
              <a:buNone/>
            </a:pPr>
            <a:r>
              <a:rPr lang="en-US" dirty="0" smtClean="0">
                <a:latin typeface="Arial Narrow" pitchFamily="34" charset="0"/>
              </a:rPr>
              <a:t>This </a:t>
            </a:r>
            <a:r>
              <a:rPr lang="en-US" dirty="0">
                <a:latin typeface="Arial Narrow" pitchFamily="34" charset="0"/>
              </a:rPr>
              <a:t>classiﬁcation should help to elucidate </a:t>
            </a:r>
            <a:r>
              <a:rPr lang="en-US" dirty="0" smtClean="0">
                <a:latin typeface="Arial Narrow" pitchFamily="34" charset="0"/>
              </a:rPr>
              <a:t>successes and </a:t>
            </a:r>
            <a:r>
              <a:rPr lang="en-US" dirty="0">
                <a:latin typeface="Arial Narrow" pitchFamily="34" charset="0"/>
              </a:rPr>
              <a:t>failures that have occurred so far, as well as providing an objective approach for the further development </a:t>
            </a:r>
            <a:r>
              <a:rPr lang="en-US" dirty="0" smtClean="0">
                <a:latin typeface="Arial Narrow" pitchFamily="34" charset="0"/>
              </a:rPr>
              <a:t>of these </a:t>
            </a:r>
            <a:r>
              <a:rPr lang="en-US" dirty="0">
                <a:latin typeface="Arial Narrow" pitchFamily="34" charset="0"/>
              </a:rPr>
              <a:t>techniques.</a:t>
            </a:r>
          </a:p>
        </p:txBody>
      </p:sp>
    </p:spTree>
    <p:extLst>
      <p:ext uri="{BB962C8B-B14F-4D97-AF65-F5344CB8AC3E}">
        <p14:creationId xmlns:p14="http://schemas.microsoft.com/office/powerpoint/2010/main" val="110322704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PRF</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Unlike other platelet-rich products, the technique requires neither an anticoagulant nor bovine thrombin (or any other gelling agent). It is nothing more than centrifuged blood without any addition. The PRF protocol is very simple: a blood sample is taken without anticoagulant in 10-mL tubes, which are immediately centrifuged at 3000 rpm (approximately 400g) for 10 min (Process protocol, Nice, France)</a:t>
            </a:r>
            <a:r>
              <a:rPr lang="en-US" baseline="30000" dirty="0"/>
              <a:t>[</a:t>
            </a:r>
            <a:r>
              <a:rPr lang="en-US" baseline="30000" dirty="0">
                <a:hlinkClick r:id="rId2"/>
              </a:rPr>
              <a:t>13</a:t>
            </a:r>
            <a:r>
              <a:rPr lang="en-US" baseline="30000" dirty="0"/>
              <a:t>]</a:t>
            </a:r>
            <a:r>
              <a:rPr lang="en-US" dirty="0"/>
              <a:t>. The resultant product consists of the following three layers: the topmost layer consisting of </a:t>
            </a:r>
            <a:r>
              <a:rPr lang="en-US" dirty="0" err="1"/>
              <a:t>acellular</a:t>
            </a:r>
            <a:r>
              <a:rPr lang="en-US" dirty="0"/>
              <a:t> PPP, PRF clot in the middle, RBCs at the bottom.</a:t>
            </a:r>
          </a:p>
        </p:txBody>
      </p:sp>
    </p:spTree>
    <p:extLst>
      <p:ext uri="{BB962C8B-B14F-4D97-AF65-F5344CB8AC3E}">
        <p14:creationId xmlns:p14="http://schemas.microsoft.com/office/powerpoint/2010/main" val="3588268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txBox="1">
            <a:spLocks noChangeArrowheads="1"/>
          </p:cNvSpPr>
          <p:nvPr/>
        </p:nvSpPr>
        <p:spPr>
          <a:xfrm>
            <a:off x="685800" y="228600"/>
            <a:ext cx="77724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Embriog</a:t>
            </a:r>
            <a:r>
              <a:rPr lang="en-US" sz="4400" b="1" dirty="0" err="1" smtClean="0">
                <a:latin typeface="+mj-lt"/>
                <a:ea typeface="+mj-ea"/>
                <a:cs typeface="+mj-cs"/>
              </a:rPr>
              <a:t>e</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nesis</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Cell</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22"/>
          <p:cNvSpPr txBox="1">
            <a:spLocks noChangeArrowheads="1"/>
          </p:cNvSpPr>
          <p:nvPr/>
        </p:nvSpPr>
        <p:spPr>
          <a:xfrm>
            <a:off x="5867400" y="2667000"/>
            <a:ext cx="3048000" cy="1905000"/>
          </a:xfrm>
          <a:prstGeom prst="rect">
            <a:avLst/>
          </a:prstGeom>
          <a:solidFill>
            <a:schemeClr val="bg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smtClean="0">
                <a:ln>
                  <a:noFill/>
                </a:ln>
                <a:solidFill>
                  <a:schemeClr val="tx1"/>
                </a:solidFill>
                <a:effectLst/>
                <a:uLnTx/>
                <a:uFillTx/>
                <a:latin typeface="+mj-lt"/>
                <a:ea typeface="+mj-ea"/>
                <a:cs typeface="+mj-cs"/>
              </a:rPr>
              <a:t>Pluripotent</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noProof="0" dirty="0" smtClean="0">
                <a:ln>
                  <a:noFill/>
                </a:ln>
                <a:solidFill>
                  <a:schemeClr val="tx1"/>
                </a:solidFill>
                <a:effectLst/>
                <a:uLnTx/>
                <a:uFillTx/>
                <a:latin typeface="+mj-lt"/>
                <a:ea typeface="+mj-ea"/>
                <a:cs typeface="+mj-cs"/>
              </a:rPr>
              <a:t>Stem Cells</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01379" name="Object 3"/>
          <p:cNvGraphicFramePr>
            <a:graphicFrameLocks noChangeAspect="1"/>
          </p:cNvGraphicFramePr>
          <p:nvPr>
            <p:extLst>
              <p:ext uri="{D42A27DB-BD31-4B8C-83A1-F6EECF244321}">
                <p14:modId xmlns:p14="http://schemas.microsoft.com/office/powerpoint/2010/main" val="1481994735"/>
              </p:ext>
            </p:extLst>
          </p:nvPr>
        </p:nvGraphicFramePr>
        <p:xfrm>
          <a:off x="304800" y="838200"/>
          <a:ext cx="5363171" cy="5867400"/>
        </p:xfrm>
        <a:graphic>
          <a:graphicData uri="http://schemas.openxmlformats.org/presentationml/2006/ole">
            <mc:AlternateContent xmlns:mc="http://schemas.openxmlformats.org/markup-compatibility/2006">
              <mc:Choice xmlns:v="urn:schemas-microsoft-com:vml" Requires="v">
                <p:oleObj spid="_x0000_s3137" name="Document" r:id="rId3" imgW="2971691" imgH="3251080" progId="Word.Document.12">
                  <p:link updateAutomatic="1"/>
                </p:oleObj>
              </mc:Choice>
              <mc:Fallback>
                <p:oleObj name="Document" r:id="rId3" imgW="2971691" imgH="325108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5363171"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72553220"/>
      </p:ext>
    </p:extLst>
  </p:cSld>
  <p:clrMapOvr>
    <a:masterClrMapping/>
  </p:clrMapOvr>
  <p:transition advTm="800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PRF</a:t>
            </a:r>
            <a:endParaRPr lang="en-US" b="1" dirty="0"/>
          </a:p>
        </p:txBody>
      </p:sp>
      <p:sp>
        <p:nvSpPr>
          <p:cNvPr id="3" name="Content Placeholder 2"/>
          <p:cNvSpPr>
            <a:spLocks noGrp="1"/>
          </p:cNvSpPr>
          <p:nvPr>
            <p:ph idx="1"/>
          </p:nvPr>
        </p:nvSpPr>
        <p:spPr>
          <a:xfrm>
            <a:off x="685800" y="1371600"/>
            <a:ext cx="8229600" cy="5181600"/>
          </a:xfrm>
        </p:spPr>
        <p:txBody>
          <a:bodyPr>
            <a:normAutofit fontScale="77500" lnSpcReduction="20000"/>
          </a:bodyPr>
          <a:lstStyle/>
          <a:p>
            <a:r>
              <a:rPr lang="en-US" dirty="0"/>
              <a:t>The absence of anticoagulant implies the activation in a few minutes of most platelets of the blood sample in contact with the tube walls and the release of the coagulation cascades. Fibrinogen is initially concentrated in the middle and upper part of the tube before the circulating thrombin transforms it into fibrin. </a:t>
            </a:r>
            <a:endParaRPr lang="en-US" dirty="0" smtClean="0"/>
          </a:p>
          <a:p>
            <a:endParaRPr lang="en-US" dirty="0"/>
          </a:p>
          <a:p>
            <a:r>
              <a:rPr lang="en-US" dirty="0" smtClean="0"/>
              <a:t>A </a:t>
            </a:r>
            <a:r>
              <a:rPr lang="en-US" dirty="0"/>
              <a:t>fibrin clot is then obtained in the middle of the tube, just between the red corpuscles at the bottom and </a:t>
            </a:r>
            <a:r>
              <a:rPr lang="en-US" dirty="0" err="1"/>
              <a:t>acellular</a:t>
            </a:r>
            <a:r>
              <a:rPr lang="en-US" dirty="0"/>
              <a:t> plasma at the top17. The PRF clot forms a strong fibrin matrix with a complex three-dimensional architecture, in which most of the platelets and leucocytes from the harvested blood are concentrated</a:t>
            </a:r>
            <a:r>
              <a:rPr lang="en-US" baseline="30000" dirty="0"/>
              <a:t>[</a:t>
            </a:r>
            <a:r>
              <a:rPr lang="en-US" baseline="30000" dirty="0">
                <a:hlinkClick r:id="rId2"/>
              </a:rPr>
              <a:t>18</a:t>
            </a:r>
            <a:r>
              <a:rPr lang="en-US" baseline="30000" dirty="0"/>
              <a:t>,</a:t>
            </a:r>
            <a:r>
              <a:rPr lang="en-US" baseline="30000" dirty="0">
                <a:hlinkClick r:id="rId3"/>
              </a:rPr>
              <a:t>19</a:t>
            </a:r>
            <a:endParaRPr lang="en-US" dirty="0"/>
          </a:p>
        </p:txBody>
      </p:sp>
    </p:spTree>
    <p:extLst>
      <p:ext uri="{BB962C8B-B14F-4D97-AF65-F5344CB8AC3E}">
        <p14:creationId xmlns:p14="http://schemas.microsoft.com/office/powerpoint/2010/main" val="426880769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PRF</a:t>
            </a:r>
            <a:endParaRPr lang="en-US" b="1" dirty="0"/>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r>
              <a:rPr lang="en-US" dirty="0"/>
              <a:t>The success of this technique entirely depends on the speed of blood collection and transfer to the centrifuge. Indeed, without an anticoagulant, the blood samples start to coagulate almost immediately upon contact with the tube glass. </a:t>
            </a:r>
            <a:endParaRPr lang="en-US" dirty="0" smtClean="0"/>
          </a:p>
          <a:p>
            <a:r>
              <a:rPr lang="en-US" dirty="0" smtClean="0"/>
              <a:t>Quick </a:t>
            </a:r>
            <a:r>
              <a:rPr lang="en-US" dirty="0"/>
              <a:t>handling is the only way to obtain a clinically usable PRF clot. If the duration required to collect blood and launch centrifugation is overly long, failure will occur: The fibrin will polymerize in a diffuse way in the tube and only a small blood clot without consistency will be obtained</a:t>
            </a:r>
            <a:r>
              <a:rPr lang="en-US" baseline="30000" dirty="0"/>
              <a:t>[</a:t>
            </a:r>
            <a:r>
              <a:rPr lang="en-US" baseline="30000" dirty="0">
                <a:hlinkClick r:id="rId2"/>
              </a:rPr>
              <a:t>13</a:t>
            </a:r>
            <a:r>
              <a:rPr lang="en-US" baseline="30000" dirty="0"/>
              <a:t>]</a:t>
            </a:r>
            <a:r>
              <a:rPr lang="en-US" dirty="0"/>
              <a:t>.</a:t>
            </a:r>
          </a:p>
        </p:txBody>
      </p:sp>
    </p:spTree>
    <p:extLst>
      <p:ext uri="{BB962C8B-B14F-4D97-AF65-F5344CB8AC3E}">
        <p14:creationId xmlns:p14="http://schemas.microsoft.com/office/powerpoint/2010/main" val="348712843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a:t>
            </a:r>
            <a:endParaRPr lang="en-US" b="1" dirty="0"/>
          </a:p>
        </p:txBody>
      </p:sp>
      <p:sp>
        <p:nvSpPr>
          <p:cNvPr id="3" name="Content Placeholder 2"/>
          <p:cNvSpPr>
            <a:spLocks noGrp="1"/>
          </p:cNvSpPr>
          <p:nvPr>
            <p:ph idx="1"/>
          </p:nvPr>
        </p:nvSpPr>
        <p:spPr/>
        <p:txBody>
          <a:bodyPr>
            <a:normAutofit fontScale="70000" lnSpcReduction="20000"/>
          </a:bodyPr>
          <a:lstStyle/>
          <a:p>
            <a:r>
              <a:rPr lang="en-US" dirty="0"/>
              <a:t>Sometimes, a PRF membrane was needed in the applications of oral</a:t>
            </a:r>
            <a:r>
              <a:rPr lang="en-US" baseline="30000" dirty="0"/>
              <a:t>[</a:t>
            </a:r>
            <a:r>
              <a:rPr lang="en-US" baseline="30000" dirty="0">
                <a:hlinkClick r:id="rId2"/>
              </a:rPr>
              <a:t>20</a:t>
            </a:r>
            <a:r>
              <a:rPr lang="en-US" baseline="30000" dirty="0"/>
              <a:t>]</a:t>
            </a:r>
            <a:r>
              <a:rPr lang="en-US" dirty="0"/>
              <a:t>, maxillofacial</a:t>
            </a:r>
            <a:r>
              <a:rPr lang="en-US" baseline="30000" dirty="0"/>
              <a:t>[</a:t>
            </a:r>
            <a:r>
              <a:rPr lang="en-US" baseline="30000" dirty="0">
                <a:hlinkClick r:id="rId3"/>
              </a:rPr>
              <a:t>21</a:t>
            </a:r>
            <a:r>
              <a:rPr lang="en-US" baseline="30000" dirty="0"/>
              <a:t>,</a:t>
            </a:r>
            <a:r>
              <a:rPr lang="en-US" baseline="30000" dirty="0">
                <a:hlinkClick r:id="rId4"/>
              </a:rPr>
              <a:t>22</a:t>
            </a:r>
            <a:r>
              <a:rPr lang="en-US" baseline="30000" dirty="0"/>
              <a:t>]</a:t>
            </a:r>
            <a:r>
              <a:rPr lang="en-US" dirty="0"/>
              <a:t>, ENT</a:t>
            </a:r>
            <a:r>
              <a:rPr lang="en-US" baseline="30000" dirty="0"/>
              <a:t>[</a:t>
            </a:r>
            <a:r>
              <a:rPr lang="en-US" baseline="30000" dirty="0">
                <a:hlinkClick r:id="rId5"/>
              </a:rPr>
              <a:t>23</a:t>
            </a:r>
            <a:r>
              <a:rPr lang="en-US" baseline="30000" dirty="0"/>
              <a:t>]</a:t>
            </a:r>
            <a:r>
              <a:rPr lang="en-US" dirty="0"/>
              <a:t> and plastic surgery</a:t>
            </a:r>
            <a:r>
              <a:rPr lang="en-US" baseline="30000" dirty="0"/>
              <a:t>[</a:t>
            </a:r>
            <a:r>
              <a:rPr lang="en-US" baseline="30000" dirty="0">
                <a:hlinkClick r:id="rId6"/>
              </a:rPr>
              <a:t>24</a:t>
            </a:r>
            <a:r>
              <a:rPr lang="en-US" baseline="30000" dirty="0"/>
              <a:t>]</a:t>
            </a:r>
            <a:r>
              <a:rPr lang="en-US" dirty="0"/>
              <a:t>. The centrifuged PRF clot was picked up, and the red thrombus was eliminated along the border between this fraction and the PRF. Then, the PRF was usually compressed by dry gauzes, which became a strong </a:t>
            </a:r>
            <a:endParaRPr lang="en-US" dirty="0" smtClean="0"/>
          </a:p>
          <a:p>
            <a:endParaRPr lang="en-US" dirty="0"/>
          </a:p>
          <a:p>
            <a:r>
              <a:rPr lang="en-US" dirty="0" smtClean="0"/>
              <a:t>Compared </a:t>
            </a:r>
            <a:r>
              <a:rPr lang="en-US" dirty="0"/>
              <a:t>to the PRF membrane compressed by dry gauze (G-PRF), the preservation of the plasma content, 3D-fibrin meshwork and platelets was more intact in the compressor-prepared PRF membrane (C-PRF). Among the growth factors tested, C-PRF contained PDGF isoforms at higher levels, and significantly stimulated cell proliferation and neovascularization. Therefore, PRF compressed by this compression device may be useful for grafting while minimizing the loss of bioactive factors</a:t>
            </a:r>
            <a:r>
              <a:rPr lang="en-US" baseline="30000" dirty="0"/>
              <a:t>[</a:t>
            </a:r>
            <a:r>
              <a:rPr lang="en-US" baseline="30000" dirty="0">
                <a:hlinkClick r:id="rId7"/>
              </a:rPr>
              <a:t>25</a:t>
            </a:r>
            <a:r>
              <a:rPr lang="en-US" baseline="30000" dirty="0"/>
              <a:t>]</a:t>
            </a:r>
            <a:endParaRPr lang="en-US" dirty="0"/>
          </a:p>
        </p:txBody>
      </p:sp>
    </p:spTree>
    <p:extLst>
      <p:ext uri="{BB962C8B-B14F-4D97-AF65-F5344CB8AC3E}">
        <p14:creationId xmlns:p14="http://schemas.microsoft.com/office/powerpoint/2010/main" val="317792786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Applications of PRF in Plastic Surgery</a:t>
            </a:r>
            <a:endParaRPr lang="en-US" b="1" dirty="0"/>
          </a:p>
        </p:txBody>
      </p:sp>
      <p:sp>
        <p:nvSpPr>
          <p:cNvPr id="3" name="Content Placeholder 2"/>
          <p:cNvSpPr>
            <a:spLocks noGrp="1"/>
          </p:cNvSpPr>
          <p:nvPr>
            <p:ph idx="1"/>
          </p:nvPr>
        </p:nvSpPr>
        <p:spPr/>
        <p:txBody>
          <a:bodyPr/>
          <a:lstStyle/>
          <a:p>
            <a:r>
              <a:rPr lang="en-US" dirty="0"/>
              <a:t>Recently, L-PRF and PRFM (P-PRF) were both applied in plastic surgery, and the applications can be divided into two aspects: facial plastic surgery and wounds healing (including surgical wounds, recalcitrant wounds, skin </a:t>
            </a:r>
            <a:r>
              <a:rPr lang="en-US" dirty="0" err="1"/>
              <a:t>autografts</a:t>
            </a:r>
            <a:r>
              <a:rPr lang="en-US" dirty="0"/>
              <a:t>, skin flap and so on).</a:t>
            </a:r>
          </a:p>
        </p:txBody>
      </p:sp>
    </p:spTree>
    <p:extLst>
      <p:ext uri="{BB962C8B-B14F-4D97-AF65-F5344CB8AC3E}">
        <p14:creationId xmlns:p14="http://schemas.microsoft.com/office/powerpoint/2010/main" val="39545463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62000"/>
            <a:ext cx="8229600" cy="5791200"/>
          </a:xfrm>
        </p:spPr>
        <p:txBody>
          <a:bodyPr>
            <a:normAutofit fontScale="55000" lnSpcReduction="20000"/>
          </a:bodyPr>
          <a:lstStyle/>
          <a:p>
            <a:r>
              <a:rPr lang="en-US" dirty="0"/>
              <a:t>The </a:t>
            </a:r>
            <a:r>
              <a:rPr lang="en-US" dirty="0" err="1"/>
              <a:t>haemostatic</a:t>
            </a:r>
            <a:r>
              <a:rPr lang="en-US" dirty="0"/>
              <a:t>, </a:t>
            </a:r>
            <a:r>
              <a:rPr lang="en-US" dirty="0" err="1"/>
              <a:t>fibrogenic</a:t>
            </a:r>
            <a:r>
              <a:rPr lang="en-US" dirty="0"/>
              <a:t> and </a:t>
            </a:r>
            <a:r>
              <a:rPr lang="en-US" dirty="0" err="1"/>
              <a:t>angiogenic</a:t>
            </a:r>
            <a:r>
              <a:rPr lang="en-US" dirty="0"/>
              <a:t> properties of PRF have been used in procedures such as </a:t>
            </a:r>
            <a:r>
              <a:rPr lang="en-US" dirty="0" err="1"/>
              <a:t>rhytidectomy</a:t>
            </a:r>
            <a:r>
              <a:rPr lang="en-US" dirty="0"/>
              <a:t>, </a:t>
            </a:r>
            <a:r>
              <a:rPr lang="en-US" dirty="0" err="1"/>
              <a:t>rhinoplasty</a:t>
            </a:r>
            <a:r>
              <a:rPr lang="en-US" dirty="0"/>
              <a:t> and facial implants, in which rapid healing, minimal </a:t>
            </a:r>
            <a:r>
              <a:rPr lang="en-US" dirty="0" smtClean="0"/>
              <a:t>edema </a:t>
            </a:r>
            <a:r>
              <a:rPr lang="en-US" dirty="0"/>
              <a:t>and reduction of ecchymosis are desired.</a:t>
            </a:r>
          </a:p>
          <a:p>
            <a:r>
              <a:rPr lang="en-US" b="1" dirty="0"/>
              <a:t>P-PRF</a:t>
            </a:r>
            <a:r>
              <a:rPr lang="en-US" dirty="0"/>
              <a:t>: </a:t>
            </a:r>
            <a:r>
              <a:rPr lang="en-US" dirty="0" err="1"/>
              <a:t>Sclafani</a:t>
            </a:r>
            <a:r>
              <a:rPr lang="en-US" dirty="0"/>
              <a:t> et al. reported the applications of PRFM in facial plastic surgery, including </a:t>
            </a:r>
            <a:r>
              <a:rPr lang="en-US" dirty="0" err="1"/>
              <a:t>periorbital</a:t>
            </a:r>
            <a:r>
              <a:rPr lang="en-US" dirty="0"/>
              <a:t> treatments (crow’s feet, tear troughs, suborbital hollows and </a:t>
            </a:r>
            <a:r>
              <a:rPr lang="en-US" dirty="0" err="1"/>
              <a:t>glabellar</a:t>
            </a:r>
            <a:r>
              <a:rPr lang="en-US" dirty="0"/>
              <a:t> furrows), </a:t>
            </a:r>
            <a:r>
              <a:rPr lang="en-US" dirty="0" err="1"/>
              <a:t>midface</a:t>
            </a:r>
            <a:r>
              <a:rPr lang="en-US" dirty="0"/>
              <a:t> and lower face treatments (malar augmentation, </a:t>
            </a:r>
            <a:r>
              <a:rPr lang="en-US" dirty="0" err="1"/>
              <a:t>zygomatic</a:t>
            </a:r>
            <a:r>
              <a:rPr lang="en-US" dirty="0"/>
              <a:t> arch enhancement, </a:t>
            </a:r>
            <a:r>
              <a:rPr lang="en-US" dirty="0" err="1"/>
              <a:t>nasolabial</a:t>
            </a:r>
            <a:r>
              <a:rPr lang="en-US" dirty="0"/>
              <a:t> folds, acne scars and boxcar acne scars) and adjuvant use of facial plastic surgery (facelift, </a:t>
            </a:r>
            <a:r>
              <a:rPr lang="en-US" dirty="0" err="1"/>
              <a:t>rhinoplasty</a:t>
            </a:r>
            <a:r>
              <a:rPr lang="en-US" dirty="0"/>
              <a:t> and facial implants)</a:t>
            </a:r>
            <a:r>
              <a:rPr lang="en-US" baseline="30000" dirty="0"/>
              <a:t>[</a:t>
            </a:r>
            <a:r>
              <a:rPr lang="en-US" baseline="30000" dirty="0">
                <a:hlinkClick r:id="rId2"/>
              </a:rPr>
              <a:t>26</a:t>
            </a:r>
            <a:r>
              <a:rPr lang="en-US" baseline="30000" dirty="0"/>
              <a:t>,</a:t>
            </a:r>
            <a:r>
              <a:rPr lang="en-US" baseline="30000" dirty="0">
                <a:hlinkClick r:id="rId3"/>
              </a:rPr>
              <a:t>27</a:t>
            </a:r>
            <a:r>
              <a:rPr lang="en-US" baseline="30000" dirty="0"/>
              <a:t>,</a:t>
            </a:r>
            <a:r>
              <a:rPr lang="en-US" baseline="30000" dirty="0">
                <a:hlinkClick r:id="rId4"/>
              </a:rPr>
              <a:t>28</a:t>
            </a:r>
            <a:r>
              <a:rPr lang="en-US" baseline="30000" dirty="0"/>
              <a:t>]</a:t>
            </a:r>
            <a:r>
              <a:rPr lang="en-US" dirty="0"/>
              <a:t>. Finally, only a small percentage (10% or less) of patients do not generate a tissue response sufficient to produce a clinically acceptable result.</a:t>
            </a:r>
          </a:p>
          <a:p>
            <a:r>
              <a:rPr lang="en-US" dirty="0"/>
              <a:t>Because of the </a:t>
            </a:r>
            <a:r>
              <a:rPr lang="en-US" dirty="0" err="1"/>
              <a:t>angiogenic</a:t>
            </a:r>
            <a:r>
              <a:rPr lang="en-US" dirty="0"/>
              <a:t> abilities, PRFM has been co-injected during autologous fat transfer to enhance the viability and survival of the fat</a:t>
            </a:r>
            <a:r>
              <a:rPr lang="en-US" baseline="30000" dirty="0"/>
              <a:t>[</a:t>
            </a:r>
            <a:r>
              <a:rPr lang="en-US" baseline="30000" dirty="0">
                <a:hlinkClick r:id="rId2"/>
              </a:rPr>
              <a:t>26</a:t>
            </a:r>
            <a:r>
              <a:rPr lang="en-US" baseline="30000" dirty="0"/>
              <a:t>]</a:t>
            </a:r>
            <a:r>
              <a:rPr lang="en-US" dirty="0"/>
              <a:t>. Evidence from the work of </a:t>
            </a:r>
            <a:r>
              <a:rPr lang="en-US" dirty="0" err="1"/>
              <a:t>Sclafani</a:t>
            </a:r>
            <a:r>
              <a:rPr lang="en-US" dirty="0"/>
              <a:t> and McCormick suggests that PRFM can also induce an anabolic state in mature fat as well as potentially promoting more rapid vascularization of the transferred fat</a:t>
            </a:r>
            <a:r>
              <a:rPr lang="en-US" baseline="30000" dirty="0"/>
              <a:t>[</a:t>
            </a:r>
            <a:r>
              <a:rPr lang="en-US" baseline="30000" dirty="0">
                <a:hlinkClick r:id="rId5"/>
              </a:rPr>
              <a:t>29</a:t>
            </a:r>
            <a:r>
              <a:rPr lang="en-US" baseline="30000" dirty="0"/>
              <a:t>]</a:t>
            </a:r>
            <a:r>
              <a:rPr lang="en-US" dirty="0"/>
              <a:t>. PRFM is a significant new tool during minimally invasive as well as open surgical procedures.</a:t>
            </a:r>
          </a:p>
          <a:p>
            <a:r>
              <a:rPr lang="en-US" dirty="0"/>
              <a:t>However, once activated by calcium in the second tube during the preparation, PRFM begins to undergo fibrin polymerization. After 10 to 12 min, it is no longer possible to inject PRFM. Therefore, if using multiple tubes, activate only one at a time to avoid polymerization before use is necessary. PRFM must rely on the local tissues’ ability to generate a cellular response, and may not be as effective in </a:t>
            </a:r>
            <a:r>
              <a:rPr lang="en-US" dirty="0" err="1"/>
              <a:t>unfavourable</a:t>
            </a:r>
            <a:r>
              <a:rPr lang="en-US" dirty="0"/>
              <a:t> wound conditions such as hypoxia or infection</a:t>
            </a:r>
            <a:r>
              <a:rPr lang="en-US" baseline="30000" dirty="0"/>
              <a:t>[</a:t>
            </a:r>
            <a:r>
              <a:rPr lang="en-US" baseline="30000" dirty="0">
                <a:hlinkClick r:id="rId2"/>
              </a:rPr>
              <a:t>26</a:t>
            </a:r>
            <a:r>
              <a:rPr lang="en-US" baseline="30000" dirty="0"/>
              <a:t>]</a:t>
            </a:r>
            <a:r>
              <a:rPr lang="en-US" dirty="0"/>
              <a:t>.</a:t>
            </a:r>
          </a:p>
        </p:txBody>
      </p:sp>
    </p:spTree>
    <p:extLst>
      <p:ext uri="{BB962C8B-B14F-4D97-AF65-F5344CB8AC3E}">
        <p14:creationId xmlns:p14="http://schemas.microsoft.com/office/powerpoint/2010/main" val="109411687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 in Wound Healing</a:t>
            </a:r>
            <a:endParaRPr lang="en-US" b="1" dirty="0"/>
          </a:p>
        </p:txBody>
      </p:sp>
      <p:sp>
        <p:nvSpPr>
          <p:cNvPr id="3" name="Content Placeholder 2"/>
          <p:cNvSpPr>
            <a:spLocks noGrp="1"/>
          </p:cNvSpPr>
          <p:nvPr>
            <p:ph idx="1"/>
          </p:nvPr>
        </p:nvSpPr>
        <p:spPr>
          <a:xfrm>
            <a:off x="457200" y="1371600"/>
            <a:ext cx="8229600" cy="5181600"/>
          </a:xfrm>
        </p:spPr>
        <p:txBody>
          <a:bodyPr>
            <a:normAutofit fontScale="77500" lnSpcReduction="20000"/>
          </a:bodyPr>
          <a:lstStyle/>
          <a:p>
            <a:r>
              <a:rPr lang="en-US" dirty="0"/>
              <a:t>In the clinic, a mount of literatures reported the effect of PRF in wound healing. Lundquist et al. suggested that the L-PRF could be beneficial for the healing of recalcitrant wounds by investigating the characteristics of L-PRF</a:t>
            </a:r>
            <a:r>
              <a:rPr lang="en-US" baseline="30000" dirty="0"/>
              <a:t>[</a:t>
            </a:r>
            <a:r>
              <a:rPr lang="en-US" baseline="30000" dirty="0">
                <a:hlinkClick r:id="rId2"/>
              </a:rPr>
              <a:t>33</a:t>
            </a:r>
            <a:r>
              <a:rPr lang="en-US" baseline="30000" dirty="0"/>
              <a:t>]</a:t>
            </a:r>
            <a:r>
              <a:rPr lang="en-US" dirty="0"/>
              <a:t>. Jorgensen et al. also suggested the consistent results. </a:t>
            </a:r>
            <a:endParaRPr lang="en-US" dirty="0" smtClean="0"/>
          </a:p>
          <a:p>
            <a:endParaRPr lang="en-US" dirty="0"/>
          </a:p>
          <a:p>
            <a:r>
              <a:rPr lang="en-US" dirty="0" smtClean="0"/>
              <a:t>A </a:t>
            </a:r>
            <a:r>
              <a:rPr lang="en-US" dirty="0"/>
              <a:t>pilot trial on 15 patients, with 16 lower extremity chronic wounds of varying </a:t>
            </a:r>
            <a:r>
              <a:rPr lang="en-US" dirty="0" err="1"/>
              <a:t>aetiologies</a:t>
            </a:r>
            <a:r>
              <a:rPr lang="en-US" dirty="0"/>
              <a:t>, has been performed with a positive outcome</a:t>
            </a:r>
            <a:r>
              <a:rPr lang="en-US" baseline="30000" dirty="0"/>
              <a:t>[</a:t>
            </a:r>
            <a:r>
              <a:rPr lang="en-US" baseline="30000" dirty="0">
                <a:hlinkClick r:id="rId3"/>
              </a:rPr>
              <a:t>34</a:t>
            </a:r>
            <a:r>
              <a:rPr lang="en-US" baseline="30000" dirty="0"/>
              <a:t>]</a:t>
            </a:r>
            <a:r>
              <a:rPr lang="en-US" dirty="0"/>
              <a:t>. Chignon-</a:t>
            </a:r>
            <a:r>
              <a:rPr lang="en-US" dirty="0" err="1"/>
              <a:t>Sicard</a:t>
            </a:r>
            <a:r>
              <a:rPr lang="en-US" dirty="0"/>
              <a:t> et al. investigated the efficacy of L-PRF in a randomized controlled clinical trial (RCT) of wound healing and demonstrated that a single L-PRF application on fresh postoperative hand wounds shows a median improvement of 5 days in comparison with the standard treatment</a:t>
            </a:r>
            <a:r>
              <a:rPr lang="en-US" baseline="30000" dirty="0"/>
              <a:t>[</a:t>
            </a:r>
            <a:r>
              <a:rPr lang="en-US" baseline="30000" dirty="0">
                <a:hlinkClick r:id="rId4"/>
              </a:rPr>
              <a:t>35</a:t>
            </a:r>
            <a:r>
              <a:rPr lang="en-US" baseline="30000" dirty="0"/>
              <a:t>]</a:t>
            </a:r>
            <a:r>
              <a:rPr lang="en-US" dirty="0"/>
              <a:t>.</a:t>
            </a:r>
          </a:p>
        </p:txBody>
      </p:sp>
    </p:spTree>
    <p:extLst>
      <p:ext uri="{BB962C8B-B14F-4D97-AF65-F5344CB8AC3E}">
        <p14:creationId xmlns:p14="http://schemas.microsoft.com/office/powerpoint/2010/main" val="356300093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Problems of PRF</a:t>
            </a:r>
            <a:endParaRPr lang="en-US" b="1" dirty="0"/>
          </a:p>
        </p:txBody>
      </p:sp>
      <p:sp>
        <p:nvSpPr>
          <p:cNvPr id="3" name="Content Placeholder 2"/>
          <p:cNvSpPr>
            <a:spLocks noGrp="1"/>
          </p:cNvSpPr>
          <p:nvPr>
            <p:ph idx="1"/>
          </p:nvPr>
        </p:nvSpPr>
        <p:spPr>
          <a:xfrm>
            <a:off x="76200" y="1295400"/>
            <a:ext cx="8610600" cy="5334000"/>
          </a:xfrm>
        </p:spPr>
        <p:txBody>
          <a:bodyPr>
            <a:normAutofit fontScale="77500" lnSpcReduction="20000"/>
          </a:bodyPr>
          <a:lstStyle/>
          <a:p>
            <a:r>
              <a:rPr lang="en-US" dirty="0"/>
              <a:t>This field of research unfortunately suffers from the lack of a proper accurate terminology and the associated misunderstandings, and the literature on the topic has been quite contradictory in the past, leading to many confusions in the scientific database. However, the future of this field is first dependent on the coherence and scientific clarity</a:t>
            </a:r>
            <a:r>
              <a:rPr lang="en-US" baseline="30000" dirty="0"/>
              <a:t>[</a:t>
            </a:r>
            <a:r>
              <a:rPr lang="en-US" baseline="30000" dirty="0">
                <a:hlinkClick r:id="rId2"/>
              </a:rPr>
              <a:t>14</a:t>
            </a:r>
            <a:r>
              <a:rPr lang="en-US" baseline="30000" dirty="0"/>
              <a:t>]</a:t>
            </a:r>
            <a:r>
              <a:rPr lang="en-US" dirty="0"/>
              <a:t>. The classification presented by </a:t>
            </a:r>
            <a:r>
              <a:rPr lang="en-US" dirty="0" err="1"/>
              <a:t>Dohan</a:t>
            </a:r>
            <a:r>
              <a:rPr lang="en-US" dirty="0"/>
              <a:t> </a:t>
            </a:r>
            <a:r>
              <a:rPr lang="en-US" dirty="0" err="1"/>
              <a:t>Ehrenfest</a:t>
            </a:r>
            <a:r>
              <a:rPr lang="en-US" dirty="0"/>
              <a:t> et al. may be the key to solve this problem. </a:t>
            </a:r>
            <a:endParaRPr lang="en-US" dirty="0" smtClean="0"/>
          </a:p>
          <a:p>
            <a:endParaRPr lang="en-US" dirty="0"/>
          </a:p>
          <a:p>
            <a:r>
              <a:rPr lang="en-US" dirty="0" smtClean="0"/>
              <a:t>This </a:t>
            </a:r>
            <a:r>
              <a:rPr lang="en-US" dirty="0"/>
              <a:t>technological classification aimed to provide an overview of the available systems and to categorize them with respect to three main parameters: fibrin density, leucocyte content and degree of standardization of the procedure</a:t>
            </a:r>
            <a:r>
              <a:rPr lang="en-US" baseline="30000" dirty="0"/>
              <a:t>[</a:t>
            </a:r>
            <a:r>
              <a:rPr lang="en-US" baseline="30000" dirty="0">
                <a:hlinkClick r:id="rId3"/>
              </a:rPr>
              <a:t>15</a:t>
            </a:r>
            <a:r>
              <a:rPr lang="en-US" baseline="30000" dirty="0"/>
              <a:t>,</a:t>
            </a:r>
            <a:r>
              <a:rPr lang="en-US" baseline="30000" dirty="0">
                <a:hlinkClick r:id="rId4"/>
              </a:rPr>
              <a:t>16</a:t>
            </a:r>
            <a:r>
              <a:rPr lang="en-US" baseline="30000" dirty="0"/>
              <a:t>]</a:t>
            </a:r>
            <a:r>
              <a:rPr lang="en-US" dirty="0"/>
              <a:t>. A terminology consensus can facilitate researchers to be aware of the complex nature of these living biomaterials, in order to avoid misunderstandings and erroneous conclusions.</a:t>
            </a:r>
          </a:p>
        </p:txBody>
      </p:sp>
    </p:spTree>
    <p:extLst>
      <p:ext uri="{BB962C8B-B14F-4D97-AF65-F5344CB8AC3E}">
        <p14:creationId xmlns:p14="http://schemas.microsoft.com/office/powerpoint/2010/main" val="416958558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Antimicrobial Effects ?</a:t>
            </a:r>
            <a:endParaRPr lang="en-US" b="1" dirty="0"/>
          </a:p>
        </p:txBody>
      </p:sp>
      <p:sp>
        <p:nvSpPr>
          <p:cNvPr id="3" name="Content Placeholder 2"/>
          <p:cNvSpPr>
            <a:spLocks noGrp="1"/>
          </p:cNvSpPr>
          <p:nvPr>
            <p:ph idx="1"/>
          </p:nvPr>
        </p:nvSpPr>
        <p:spPr>
          <a:xfrm>
            <a:off x="152400" y="1524000"/>
            <a:ext cx="8839200" cy="5029200"/>
          </a:xfrm>
        </p:spPr>
        <p:txBody>
          <a:bodyPr>
            <a:normAutofit fontScale="70000" lnSpcReduction="20000"/>
          </a:bodyPr>
          <a:lstStyle/>
          <a:p>
            <a:r>
              <a:rPr lang="en-US" dirty="0"/>
              <a:t>The question of the leucocyte content within platelet concentrates for surgical use is in fact an old debate. There is however actually no proof that the leucocytes within these surgical preparations might have undesirable side effects. On the contrary, several studies showed that L-PRPs have antimicrobial effects</a:t>
            </a:r>
            <a:r>
              <a:rPr lang="en-US" baseline="30000" dirty="0"/>
              <a:t>[</a:t>
            </a:r>
            <a:r>
              <a:rPr lang="en-US" baseline="30000" dirty="0">
                <a:hlinkClick r:id="rId2"/>
              </a:rPr>
              <a:t>36</a:t>
            </a:r>
            <a:r>
              <a:rPr lang="en-US" baseline="30000" dirty="0"/>
              <a:t>]</a:t>
            </a:r>
            <a:r>
              <a:rPr lang="en-US" dirty="0"/>
              <a:t>, but no undesirable inflammatory reactions have been observed with L-PRPs up to now, even in immune-sensitive applications</a:t>
            </a:r>
            <a:r>
              <a:rPr lang="en-US" baseline="30000" dirty="0"/>
              <a:t>[</a:t>
            </a:r>
            <a:r>
              <a:rPr lang="en-US" baseline="30000" dirty="0">
                <a:hlinkClick r:id="rId3"/>
              </a:rPr>
              <a:t>37</a:t>
            </a:r>
            <a:r>
              <a:rPr lang="en-US" baseline="30000" dirty="0"/>
              <a:t>,</a:t>
            </a:r>
            <a:r>
              <a:rPr lang="en-US" baseline="30000" dirty="0">
                <a:hlinkClick r:id="rId4"/>
              </a:rPr>
              <a:t>38</a:t>
            </a:r>
            <a:r>
              <a:rPr lang="en-US" baseline="30000" dirty="0"/>
              <a:t>]</a:t>
            </a:r>
            <a:r>
              <a:rPr lang="en-US" dirty="0"/>
              <a:t>. </a:t>
            </a:r>
            <a:endParaRPr lang="en-US" dirty="0" smtClean="0"/>
          </a:p>
          <a:p>
            <a:endParaRPr lang="en-US" dirty="0"/>
          </a:p>
          <a:p>
            <a:r>
              <a:rPr lang="en-US" dirty="0" smtClean="0"/>
              <a:t>The </a:t>
            </a:r>
            <a:r>
              <a:rPr lang="en-US" dirty="0"/>
              <a:t>influence of leucocytes injected with surgical platelet concentrates is actually a relevant way of research</a:t>
            </a:r>
            <a:r>
              <a:rPr lang="en-US" baseline="30000" dirty="0"/>
              <a:t>[</a:t>
            </a:r>
            <a:r>
              <a:rPr lang="en-US" baseline="30000" dirty="0">
                <a:hlinkClick r:id="rId5"/>
              </a:rPr>
              <a:t>39</a:t>
            </a:r>
            <a:r>
              <a:rPr lang="en-US" baseline="30000" dirty="0"/>
              <a:t>]</a:t>
            </a:r>
            <a:r>
              <a:rPr lang="en-US" dirty="0"/>
              <a:t>, and no author can claim that their influence is negative. All statements on this matter should be carefully and scientifically discussed and proven</a:t>
            </a:r>
            <a:r>
              <a:rPr lang="en-US" baseline="30000" dirty="0"/>
              <a:t>[</a:t>
            </a:r>
            <a:r>
              <a:rPr lang="en-US" baseline="30000" dirty="0">
                <a:hlinkClick r:id="rId6"/>
              </a:rPr>
              <a:t>40</a:t>
            </a:r>
            <a:r>
              <a:rPr lang="en-US" baseline="30000" dirty="0"/>
              <a:t>]</a:t>
            </a:r>
            <a:r>
              <a:rPr lang="en-US" dirty="0"/>
              <a:t>. It is now important to demonstrate the influence of the leucocytes on the biology of each product and its potential benefits should now be carefully </a:t>
            </a:r>
            <a:r>
              <a:rPr lang="en-US" dirty="0" smtClean="0"/>
              <a:t>analyzed </a:t>
            </a:r>
            <a:r>
              <a:rPr lang="en-US" dirty="0"/>
              <a:t>because it could explain many controversial data from the literature.</a:t>
            </a:r>
          </a:p>
        </p:txBody>
      </p:sp>
    </p:spTree>
    <p:extLst>
      <p:ext uri="{BB962C8B-B14F-4D97-AF65-F5344CB8AC3E}">
        <p14:creationId xmlns:p14="http://schemas.microsoft.com/office/powerpoint/2010/main" val="171420460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PRFM</a:t>
            </a:r>
            <a:endParaRPr lang="en-US" dirty="0"/>
          </a:p>
        </p:txBody>
      </p:sp>
      <p:sp>
        <p:nvSpPr>
          <p:cNvPr id="3" name="Content Placeholder 2"/>
          <p:cNvSpPr>
            <a:spLocks noGrp="1"/>
          </p:cNvSpPr>
          <p:nvPr>
            <p:ph idx="1"/>
          </p:nvPr>
        </p:nvSpPr>
        <p:spPr/>
        <p:txBody>
          <a:bodyPr>
            <a:normAutofit fontScale="92500" lnSpcReduction="20000"/>
          </a:bodyPr>
          <a:lstStyle/>
          <a:p>
            <a:r>
              <a:rPr lang="en-US" dirty="0"/>
              <a:t>PRFM (P-PRF) fundamentally differs from other PRP systems in that it promotes the physiologic functions of fibrin and avoids the potential drawbacks of included leucocytes. However, the simultaneous processing of large sample numbers with the </a:t>
            </a:r>
            <a:r>
              <a:rPr lang="en-US" dirty="0" err="1"/>
              <a:t>Fibrinet</a:t>
            </a:r>
            <a:r>
              <a:rPr lang="en-US" dirty="0"/>
              <a:t> method remains difficult and is expensive in daily practice. </a:t>
            </a:r>
            <a:endParaRPr lang="en-US" dirty="0" smtClean="0"/>
          </a:p>
          <a:p>
            <a:r>
              <a:rPr lang="en-US" dirty="0" smtClean="0"/>
              <a:t>The </a:t>
            </a:r>
            <a:r>
              <a:rPr lang="en-US" dirty="0"/>
              <a:t>so-called potential drawbacks of leucocytes are also lack of evidences and indeterminate. The development of PRFM may be limited in daily practice in </a:t>
            </a:r>
            <a:r>
              <a:rPr lang="en-US" dirty="0" smtClean="0"/>
              <a:t>future.</a:t>
            </a:r>
            <a:endParaRPr lang="en-US" dirty="0"/>
          </a:p>
        </p:txBody>
      </p:sp>
    </p:spTree>
    <p:extLst>
      <p:ext uri="{BB962C8B-B14F-4D97-AF65-F5344CB8AC3E}">
        <p14:creationId xmlns:p14="http://schemas.microsoft.com/office/powerpoint/2010/main" val="39566253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Prospection</a:t>
            </a:r>
            <a:endParaRPr lang="en-US" b="1" dirty="0"/>
          </a:p>
        </p:txBody>
      </p:sp>
      <p:sp>
        <p:nvSpPr>
          <p:cNvPr id="3" name="Content Placeholder 2"/>
          <p:cNvSpPr>
            <a:spLocks noGrp="1"/>
          </p:cNvSpPr>
          <p:nvPr>
            <p:ph idx="1"/>
          </p:nvPr>
        </p:nvSpPr>
        <p:spPr>
          <a:xfrm>
            <a:off x="152400" y="1371600"/>
            <a:ext cx="8839200" cy="5334000"/>
          </a:xfrm>
        </p:spPr>
        <p:txBody>
          <a:bodyPr>
            <a:normAutofit lnSpcReduction="10000"/>
          </a:bodyPr>
          <a:lstStyle/>
          <a:p>
            <a:r>
              <a:rPr lang="en-US" dirty="0"/>
              <a:t>PRF is an immune and platelet concentrate, collecting all the constituents of a blood sample </a:t>
            </a:r>
            <a:r>
              <a:rPr lang="en-US" dirty="0" err="1"/>
              <a:t>favourable</a:t>
            </a:r>
            <a:r>
              <a:rPr lang="en-US" dirty="0"/>
              <a:t> to healing and immunity on a single fibrin membrane. </a:t>
            </a:r>
            <a:endParaRPr lang="en-US" dirty="0" smtClean="0"/>
          </a:p>
          <a:p>
            <a:r>
              <a:rPr lang="en-US" dirty="0" smtClean="0"/>
              <a:t>PRF </a:t>
            </a:r>
            <a:r>
              <a:rPr lang="en-US" dirty="0"/>
              <a:t>allows the surgeon to directly deliver a concentrated and functional wound healing response to a target area, which can enhance the patient’s natural wound healing ability. PRF can stimulate the production of viable blood vessels, fat cells and collagen deposits that seem to persist over time even without a </a:t>
            </a:r>
            <a:r>
              <a:rPr lang="en-US" dirty="0" smtClean="0"/>
              <a:t>wound.</a:t>
            </a:r>
            <a:endParaRPr lang="en-US" dirty="0"/>
          </a:p>
        </p:txBody>
      </p:sp>
    </p:spTree>
    <p:extLst>
      <p:ext uri="{BB962C8B-B14F-4D97-AF65-F5344CB8AC3E}">
        <p14:creationId xmlns:p14="http://schemas.microsoft.com/office/powerpoint/2010/main" val="4246663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Blood Cells Maturation</a:t>
            </a:r>
            <a:endParaRPr lang="en-US" b="1" dirty="0"/>
          </a:p>
        </p:txBody>
      </p:sp>
      <p:cxnSp>
        <p:nvCxnSpPr>
          <p:cNvPr id="17" name="Straight Arrow Connector 16"/>
          <p:cNvCxnSpPr/>
          <p:nvPr/>
        </p:nvCxnSpPr>
        <p:spPr>
          <a:xfrm rot="5400000">
            <a:off x="1639094" y="3390106"/>
            <a:ext cx="22860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35"/>
          <p:cNvGrpSpPr/>
          <p:nvPr/>
        </p:nvGrpSpPr>
        <p:grpSpPr>
          <a:xfrm>
            <a:off x="1143000" y="1287462"/>
            <a:ext cx="7467600" cy="5192515"/>
            <a:chOff x="1143000" y="1287462"/>
            <a:chExt cx="7467600" cy="5192515"/>
          </a:xfrm>
        </p:grpSpPr>
        <p:pic>
          <p:nvPicPr>
            <p:cNvPr id="6146" name="Picture 2" descr="http://upload.wikimedia.org/wikipedia/commons/2/20/Illu_blood_cell_lineage.jpg"/>
            <p:cNvPicPr>
              <a:picLocks noChangeAspect="1" noChangeArrowheads="1"/>
            </p:cNvPicPr>
            <p:nvPr/>
          </p:nvPicPr>
          <p:blipFill>
            <a:blip r:embed="rId2" cstate="print"/>
            <a:srcRect/>
            <a:stretch>
              <a:fillRect/>
            </a:stretch>
          </p:blipFill>
          <p:spPr bwMode="auto">
            <a:xfrm>
              <a:off x="1143000" y="1287462"/>
              <a:ext cx="7010400" cy="5111751"/>
            </a:xfrm>
            <a:prstGeom prst="rect">
              <a:avLst/>
            </a:prstGeom>
            <a:noFill/>
          </p:spPr>
        </p:pic>
        <p:sp>
          <p:nvSpPr>
            <p:cNvPr id="4" name="TextBox 3"/>
            <p:cNvSpPr txBox="1"/>
            <p:nvPr/>
          </p:nvSpPr>
          <p:spPr>
            <a:xfrm>
              <a:off x="1371600" y="2209800"/>
              <a:ext cx="1219200" cy="276999"/>
            </a:xfrm>
            <a:prstGeom prst="rect">
              <a:avLst/>
            </a:prstGeom>
            <a:solidFill>
              <a:schemeClr val="bg1"/>
            </a:solidFill>
          </p:spPr>
          <p:txBody>
            <a:bodyPr wrap="square" rtlCol="0">
              <a:spAutoFit/>
            </a:bodyPr>
            <a:lstStyle/>
            <a:p>
              <a:r>
                <a:rPr lang="en-US" sz="1200" b="1" dirty="0" err="1" smtClean="0"/>
                <a:t>Proerythroblast</a:t>
              </a:r>
              <a:endParaRPr lang="en-US" sz="1200" b="1" dirty="0"/>
            </a:p>
          </p:txBody>
        </p:sp>
        <p:sp>
          <p:nvSpPr>
            <p:cNvPr id="5" name="TextBox 4"/>
            <p:cNvSpPr txBox="1"/>
            <p:nvPr/>
          </p:nvSpPr>
          <p:spPr>
            <a:xfrm>
              <a:off x="6858000" y="3657600"/>
              <a:ext cx="1371600" cy="276999"/>
            </a:xfrm>
            <a:prstGeom prst="rect">
              <a:avLst/>
            </a:prstGeom>
            <a:solidFill>
              <a:schemeClr val="bg1"/>
            </a:solidFill>
          </p:spPr>
          <p:txBody>
            <a:bodyPr wrap="square" rtlCol="0">
              <a:spAutoFit/>
            </a:bodyPr>
            <a:lstStyle/>
            <a:p>
              <a:pPr algn="ctr"/>
              <a:r>
                <a:rPr lang="en-US" sz="1200" b="1" dirty="0" err="1" smtClean="0"/>
                <a:t>Megakaryocyte</a:t>
              </a:r>
              <a:endParaRPr lang="en-US" sz="1200" b="1" dirty="0"/>
            </a:p>
          </p:txBody>
        </p:sp>
        <p:sp>
          <p:nvSpPr>
            <p:cNvPr id="6" name="TextBox 5"/>
            <p:cNvSpPr txBox="1"/>
            <p:nvPr/>
          </p:nvSpPr>
          <p:spPr>
            <a:xfrm>
              <a:off x="2971800" y="3581400"/>
              <a:ext cx="1295400" cy="276999"/>
            </a:xfrm>
            <a:prstGeom prst="rect">
              <a:avLst/>
            </a:prstGeom>
            <a:solidFill>
              <a:schemeClr val="bg1"/>
            </a:solidFill>
          </p:spPr>
          <p:txBody>
            <a:bodyPr wrap="square" rtlCol="0">
              <a:spAutoFit/>
            </a:bodyPr>
            <a:lstStyle/>
            <a:p>
              <a:r>
                <a:rPr lang="en-US" sz="1200" b="1" dirty="0" err="1" smtClean="0"/>
                <a:t>Progranulocyte</a:t>
              </a:r>
              <a:endParaRPr lang="en-US" sz="1200" b="1" dirty="0"/>
            </a:p>
          </p:txBody>
        </p:sp>
        <p:sp>
          <p:nvSpPr>
            <p:cNvPr id="7" name="TextBox 6"/>
            <p:cNvSpPr txBox="1"/>
            <p:nvPr/>
          </p:nvSpPr>
          <p:spPr>
            <a:xfrm>
              <a:off x="1219200" y="3429000"/>
              <a:ext cx="1219200" cy="461665"/>
            </a:xfrm>
            <a:prstGeom prst="rect">
              <a:avLst/>
            </a:prstGeom>
            <a:solidFill>
              <a:schemeClr val="bg1"/>
            </a:solidFill>
          </p:spPr>
          <p:txBody>
            <a:bodyPr wrap="square" rtlCol="0">
              <a:spAutoFit/>
            </a:bodyPr>
            <a:lstStyle/>
            <a:p>
              <a:pPr algn="ctr"/>
              <a:r>
                <a:rPr lang="en-US" sz="1200" b="1" dirty="0" smtClean="0"/>
                <a:t>Erythroblast Polychromatic</a:t>
              </a:r>
              <a:endParaRPr lang="en-US" sz="1200" b="1" dirty="0"/>
            </a:p>
          </p:txBody>
        </p:sp>
        <p:sp>
          <p:nvSpPr>
            <p:cNvPr id="8" name="TextBox 7"/>
            <p:cNvSpPr txBox="1"/>
            <p:nvPr/>
          </p:nvSpPr>
          <p:spPr>
            <a:xfrm>
              <a:off x="5715000" y="2286000"/>
              <a:ext cx="990600" cy="276999"/>
            </a:xfrm>
            <a:prstGeom prst="rect">
              <a:avLst/>
            </a:prstGeom>
            <a:solidFill>
              <a:schemeClr val="bg1"/>
            </a:solidFill>
          </p:spPr>
          <p:txBody>
            <a:bodyPr wrap="square" rtlCol="0">
              <a:spAutoFit/>
            </a:bodyPr>
            <a:lstStyle/>
            <a:p>
              <a:r>
                <a:rPr lang="en-US" sz="1200" b="1" dirty="0" err="1" smtClean="0"/>
                <a:t>Monoblast</a:t>
              </a:r>
              <a:endParaRPr lang="en-US" sz="1200" b="1" dirty="0"/>
            </a:p>
          </p:txBody>
        </p:sp>
        <p:sp>
          <p:nvSpPr>
            <p:cNvPr id="9" name="TextBox 8"/>
            <p:cNvSpPr txBox="1"/>
            <p:nvPr/>
          </p:nvSpPr>
          <p:spPr>
            <a:xfrm>
              <a:off x="4419600" y="2362200"/>
              <a:ext cx="1143000" cy="276999"/>
            </a:xfrm>
            <a:prstGeom prst="rect">
              <a:avLst/>
            </a:prstGeom>
            <a:solidFill>
              <a:schemeClr val="bg1"/>
            </a:solidFill>
          </p:spPr>
          <p:txBody>
            <a:bodyPr wrap="square" rtlCol="0">
              <a:spAutoFit/>
            </a:bodyPr>
            <a:lstStyle/>
            <a:p>
              <a:r>
                <a:rPr lang="en-US" sz="1200" b="1" dirty="0" smtClean="0"/>
                <a:t>Lymphoblast</a:t>
              </a:r>
              <a:endParaRPr lang="en-US" sz="1200" b="1" dirty="0"/>
            </a:p>
          </p:txBody>
        </p:sp>
        <p:sp>
          <p:nvSpPr>
            <p:cNvPr id="10" name="TextBox 9"/>
            <p:cNvSpPr txBox="1"/>
            <p:nvPr/>
          </p:nvSpPr>
          <p:spPr>
            <a:xfrm>
              <a:off x="2971800" y="2209800"/>
              <a:ext cx="1066800" cy="276999"/>
            </a:xfrm>
            <a:prstGeom prst="rect">
              <a:avLst/>
            </a:prstGeom>
            <a:solidFill>
              <a:schemeClr val="bg1"/>
            </a:solidFill>
          </p:spPr>
          <p:txBody>
            <a:bodyPr wrap="square" rtlCol="0">
              <a:spAutoFit/>
            </a:bodyPr>
            <a:lstStyle/>
            <a:p>
              <a:r>
                <a:rPr lang="en-US" sz="1200" b="1" dirty="0" err="1" smtClean="0"/>
                <a:t>Myeloblast</a:t>
              </a:r>
              <a:endParaRPr lang="en-US" sz="1200" b="1" dirty="0"/>
            </a:p>
          </p:txBody>
        </p:sp>
        <p:sp>
          <p:nvSpPr>
            <p:cNvPr id="11" name="TextBox 10"/>
            <p:cNvSpPr txBox="1"/>
            <p:nvPr/>
          </p:nvSpPr>
          <p:spPr>
            <a:xfrm>
              <a:off x="6705600" y="2085201"/>
              <a:ext cx="1447799" cy="276999"/>
            </a:xfrm>
            <a:prstGeom prst="rect">
              <a:avLst/>
            </a:prstGeom>
            <a:solidFill>
              <a:schemeClr val="bg1"/>
            </a:solidFill>
          </p:spPr>
          <p:txBody>
            <a:bodyPr wrap="square" rtlCol="0">
              <a:spAutoFit/>
            </a:bodyPr>
            <a:lstStyle/>
            <a:p>
              <a:r>
                <a:rPr lang="en-US" sz="1200" b="1" dirty="0" err="1" smtClean="0"/>
                <a:t>Megakaryoblast</a:t>
              </a:r>
              <a:endParaRPr lang="en-US" sz="1200" b="1" dirty="0"/>
            </a:p>
          </p:txBody>
        </p:sp>
        <p:sp>
          <p:nvSpPr>
            <p:cNvPr id="12" name="TextBox 11"/>
            <p:cNvSpPr txBox="1"/>
            <p:nvPr/>
          </p:nvSpPr>
          <p:spPr>
            <a:xfrm>
              <a:off x="4419601" y="1981200"/>
              <a:ext cx="1219199" cy="276999"/>
            </a:xfrm>
            <a:prstGeom prst="rect">
              <a:avLst/>
            </a:prstGeom>
            <a:solidFill>
              <a:schemeClr val="bg1"/>
            </a:solidFill>
          </p:spPr>
          <p:txBody>
            <a:bodyPr wrap="square" rtlCol="0">
              <a:spAutoFit/>
            </a:bodyPr>
            <a:lstStyle/>
            <a:p>
              <a:r>
                <a:rPr lang="en-US" sz="1200" b="1" dirty="0" err="1" smtClean="0"/>
                <a:t>Hemocytoblast</a:t>
              </a:r>
              <a:endParaRPr lang="en-US" sz="1200" b="1" dirty="0"/>
            </a:p>
          </p:txBody>
        </p:sp>
        <p:cxnSp>
          <p:nvCxnSpPr>
            <p:cNvPr id="14" name="Straight Arrow Connector 13"/>
            <p:cNvCxnSpPr/>
            <p:nvPr/>
          </p:nvCxnSpPr>
          <p:spPr>
            <a:xfrm rot="5400000">
              <a:off x="4914900" y="2324100"/>
              <a:ext cx="229394" cy="79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38800" y="4114800"/>
              <a:ext cx="1143000" cy="276999"/>
            </a:xfrm>
            <a:prstGeom prst="rect">
              <a:avLst/>
            </a:prstGeom>
            <a:solidFill>
              <a:schemeClr val="bg1"/>
            </a:solidFill>
          </p:spPr>
          <p:txBody>
            <a:bodyPr wrap="square" rtlCol="0">
              <a:spAutoFit/>
            </a:bodyPr>
            <a:lstStyle/>
            <a:p>
              <a:pPr algn="ctr"/>
              <a:r>
                <a:rPr lang="en-US" sz="1200" b="1" dirty="0" err="1" smtClean="0"/>
                <a:t>Monocyte</a:t>
              </a:r>
              <a:endParaRPr lang="en-US" sz="1200" b="1" dirty="0"/>
            </a:p>
          </p:txBody>
        </p:sp>
        <p:sp>
          <p:nvSpPr>
            <p:cNvPr id="20" name="TextBox 19"/>
            <p:cNvSpPr txBox="1"/>
            <p:nvPr/>
          </p:nvSpPr>
          <p:spPr>
            <a:xfrm>
              <a:off x="4648200" y="4114800"/>
              <a:ext cx="990600" cy="276999"/>
            </a:xfrm>
            <a:prstGeom prst="rect">
              <a:avLst/>
            </a:prstGeom>
            <a:solidFill>
              <a:schemeClr val="bg1"/>
            </a:solidFill>
          </p:spPr>
          <p:txBody>
            <a:bodyPr wrap="square" rtlCol="0">
              <a:spAutoFit/>
            </a:bodyPr>
            <a:lstStyle/>
            <a:p>
              <a:pPr algn="ctr"/>
              <a:r>
                <a:rPr lang="en-US" sz="1200" b="1" dirty="0" smtClean="0"/>
                <a:t>Lymphocyte</a:t>
              </a:r>
              <a:endParaRPr lang="en-US" sz="1200" b="1" dirty="0"/>
            </a:p>
          </p:txBody>
        </p:sp>
        <p:sp>
          <p:nvSpPr>
            <p:cNvPr id="21" name="TextBox 20"/>
            <p:cNvSpPr txBox="1"/>
            <p:nvPr/>
          </p:nvSpPr>
          <p:spPr>
            <a:xfrm>
              <a:off x="4038600" y="4876800"/>
              <a:ext cx="914400" cy="276999"/>
            </a:xfrm>
            <a:prstGeom prst="rect">
              <a:avLst/>
            </a:prstGeom>
            <a:solidFill>
              <a:schemeClr val="bg1"/>
            </a:solidFill>
          </p:spPr>
          <p:txBody>
            <a:bodyPr wrap="square" rtlCol="0">
              <a:spAutoFit/>
            </a:bodyPr>
            <a:lstStyle/>
            <a:p>
              <a:pPr algn="ctr"/>
              <a:r>
                <a:rPr lang="en-US" sz="1200" b="1" dirty="0" err="1" smtClean="0"/>
                <a:t>Neutrophil</a:t>
              </a:r>
              <a:endParaRPr lang="en-US" sz="1200" b="1" dirty="0"/>
            </a:p>
          </p:txBody>
        </p:sp>
        <p:sp>
          <p:nvSpPr>
            <p:cNvPr id="22" name="TextBox 21"/>
            <p:cNvSpPr txBox="1"/>
            <p:nvPr/>
          </p:nvSpPr>
          <p:spPr>
            <a:xfrm>
              <a:off x="2895600" y="4953000"/>
              <a:ext cx="1066800" cy="276999"/>
            </a:xfrm>
            <a:prstGeom prst="rect">
              <a:avLst/>
            </a:prstGeom>
            <a:solidFill>
              <a:schemeClr val="bg1"/>
            </a:solidFill>
          </p:spPr>
          <p:txBody>
            <a:bodyPr wrap="square" rtlCol="0">
              <a:spAutoFit/>
            </a:bodyPr>
            <a:lstStyle/>
            <a:p>
              <a:pPr algn="ctr"/>
              <a:r>
                <a:rPr lang="en-US" sz="1200" b="1" dirty="0" err="1" smtClean="0"/>
                <a:t>Eosinophil</a:t>
              </a:r>
              <a:endParaRPr lang="en-US" sz="1200" b="1" dirty="0"/>
            </a:p>
          </p:txBody>
        </p:sp>
        <p:sp>
          <p:nvSpPr>
            <p:cNvPr id="23" name="TextBox 22"/>
            <p:cNvSpPr txBox="1"/>
            <p:nvPr/>
          </p:nvSpPr>
          <p:spPr>
            <a:xfrm>
              <a:off x="2438400" y="4724400"/>
              <a:ext cx="762000" cy="276999"/>
            </a:xfrm>
            <a:prstGeom prst="rect">
              <a:avLst/>
            </a:prstGeom>
            <a:solidFill>
              <a:schemeClr val="bg1"/>
            </a:solidFill>
          </p:spPr>
          <p:txBody>
            <a:bodyPr wrap="square" rtlCol="0">
              <a:spAutoFit/>
            </a:bodyPr>
            <a:lstStyle/>
            <a:p>
              <a:pPr algn="ctr"/>
              <a:r>
                <a:rPr lang="en-US" sz="1200" b="1" dirty="0" err="1" smtClean="0"/>
                <a:t>Basophil</a:t>
              </a:r>
              <a:endParaRPr lang="en-US" sz="1200" b="1" dirty="0"/>
            </a:p>
          </p:txBody>
        </p:sp>
        <p:sp>
          <p:nvSpPr>
            <p:cNvPr id="24" name="TextBox 23"/>
            <p:cNvSpPr txBox="1"/>
            <p:nvPr/>
          </p:nvSpPr>
          <p:spPr>
            <a:xfrm>
              <a:off x="1143000" y="5029200"/>
              <a:ext cx="1219200" cy="276999"/>
            </a:xfrm>
            <a:prstGeom prst="rect">
              <a:avLst/>
            </a:prstGeom>
            <a:solidFill>
              <a:schemeClr val="bg1"/>
            </a:solidFill>
          </p:spPr>
          <p:txBody>
            <a:bodyPr wrap="square" rtlCol="0">
              <a:spAutoFit/>
            </a:bodyPr>
            <a:lstStyle/>
            <a:p>
              <a:pPr algn="ctr"/>
              <a:r>
                <a:rPr lang="en-US" sz="1200" b="1" dirty="0" smtClean="0"/>
                <a:t>Erythrocytes</a:t>
              </a:r>
              <a:endParaRPr lang="en-US" sz="1200" b="1" dirty="0"/>
            </a:p>
          </p:txBody>
        </p:sp>
        <p:cxnSp>
          <p:nvCxnSpPr>
            <p:cNvPr id="26" name="Straight Arrow Connector 25"/>
            <p:cNvCxnSpPr/>
            <p:nvPr/>
          </p:nvCxnSpPr>
          <p:spPr>
            <a:xfrm rot="10800000" flipV="1">
              <a:off x="3505200" y="4572000"/>
              <a:ext cx="794" cy="39569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858000" y="5562600"/>
              <a:ext cx="1752600" cy="276999"/>
            </a:xfrm>
            <a:prstGeom prst="rect">
              <a:avLst/>
            </a:prstGeom>
            <a:solidFill>
              <a:schemeClr val="bg1"/>
            </a:solidFill>
          </p:spPr>
          <p:txBody>
            <a:bodyPr wrap="square" rtlCol="0">
              <a:spAutoFit/>
            </a:bodyPr>
            <a:lstStyle/>
            <a:p>
              <a:pPr algn="ctr"/>
              <a:r>
                <a:rPr lang="en-US" sz="1200" b="1" dirty="0" err="1" smtClean="0"/>
                <a:t>Thrombocytes</a:t>
              </a:r>
              <a:r>
                <a:rPr lang="en-US" sz="1200" b="1" dirty="0" smtClean="0"/>
                <a:t>/Platelets</a:t>
              </a:r>
              <a:endParaRPr lang="en-US" sz="1200" b="1" dirty="0"/>
            </a:p>
          </p:txBody>
        </p:sp>
        <p:sp>
          <p:nvSpPr>
            <p:cNvPr id="30" name="TextBox 29"/>
            <p:cNvSpPr txBox="1"/>
            <p:nvPr/>
          </p:nvSpPr>
          <p:spPr>
            <a:xfrm>
              <a:off x="3810000" y="6172200"/>
              <a:ext cx="1524000" cy="307777"/>
            </a:xfrm>
            <a:prstGeom prst="rect">
              <a:avLst/>
            </a:prstGeom>
            <a:solidFill>
              <a:schemeClr val="bg1"/>
            </a:solidFill>
          </p:spPr>
          <p:txBody>
            <a:bodyPr wrap="square" rtlCol="0">
              <a:spAutoFit/>
            </a:bodyPr>
            <a:lstStyle/>
            <a:p>
              <a:pPr algn="ctr"/>
              <a:r>
                <a:rPr lang="en-US" sz="1400" b="1" dirty="0" smtClean="0"/>
                <a:t>Leukocytes</a:t>
              </a:r>
              <a:endParaRPr lang="en-US" sz="1400" b="1" dirty="0"/>
            </a:p>
          </p:txBody>
        </p:sp>
        <p:sp>
          <p:nvSpPr>
            <p:cNvPr id="31" name="TextBox 30"/>
            <p:cNvSpPr txBox="1"/>
            <p:nvPr/>
          </p:nvSpPr>
          <p:spPr>
            <a:xfrm>
              <a:off x="5181600" y="5867400"/>
              <a:ext cx="1295400" cy="276999"/>
            </a:xfrm>
            <a:prstGeom prst="rect">
              <a:avLst/>
            </a:prstGeom>
            <a:solidFill>
              <a:schemeClr val="bg1"/>
            </a:solidFill>
          </p:spPr>
          <p:txBody>
            <a:bodyPr wrap="square" rtlCol="0">
              <a:spAutoFit/>
            </a:bodyPr>
            <a:lstStyle/>
            <a:p>
              <a:pPr algn="ctr"/>
              <a:r>
                <a:rPr lang="en-US" sz="1200" b="1" dirty="0" err="1" smtClean="0"/>
                <a:t>Agranulocyte</a:t>
              </a:r>
              <a:endParaRPr lang="en-US" sz="1200" b="1" dirty="0"/>
            </a:p>
          </p:txBody>
        </p:sp>
        <p:sp>
          <p:nvSpPr>
            <p:cNvPr id="32" name="TextBox 31"/>
            <p:cNvSpPr txBox="1"/>
            <p:nvPr/>
          </p:nvSpPr>
          <p:spPr>
            <a:xfrm>
              <a:off x="2743200" y="5867400"/>
              <a:ext cx="1524000" cy="276999"/>
            </a:xfrm>
            <a:prstGeom prst="rect">
              <a:avLst/>
            </a:prstGeom>
            <a:solidFill>
              <a:schemeClr val="bg1"/>
            </a:solidFill>
          </p:spPr>
          <p:txBody>
            <a:bodyPr wrap="square" rtlCol="0">
              <a:spAutoFit/>
            </a:bodyPr>
            <a:lstStyle/>
            <a:p>
              <a:pPr algn="ctr"/>
              <a:r>
                <a:rPr lang="en-US" sz="1200" b="1" dirty="0" smtClean="0"/>
                <a:t>Granulocytes</a:t>
              </a:r>
              <a:endParaRPr lang="en-US" sz="1200" b="1" dirty="0"/>
            </a:p>
          </p:txBody>
        </p:sp>
        <p:sp>
          <p:nvSpPr>
            <p:cNvPr id="35" name="Rectangle 34"/>
            <p:cNvSpPr/>
            <p:nvPr/>
          </p:nvSpPr>
          <p:spPr>
            <a:xfrm>
              <a:off x="7239000" y="52578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rot="5400000">
              <a:off x="7315994" y="5409406"/>
              <a:ext cx="30480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74842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b="1" dirty="0" smtClean="0"/>
              <a:t>L-PRF</a:t>
            </a:r>
            <a:endParaRPr lang="en-US" b="1" dirty="0"/>
          </a:p>
        </p:txBody>
      </p:sp>
      <p:sp>
        <p:nvSpPr>
          <p:cNvPr id="3" name="Content Placeholder 2"/>
          <p:cNvSpPr>
            <a:spLocks noGrp="1"/>
          </p:cNvSpPr>
          <p:nvPr>
            <p:ph idx="1"/>
          </p:nvPr>
        </p:nvSpPr>
        <p:spPr>
          <a:xfrm>
            <a:off x="457200" y="1219200"/>
            <a:ext cx="8229600" cy="5410200"/>
          </a:xfrm>
        </p:spPr>
        <p:txBody>
          <a:bodyPr>
            <a:normAutofit fontScale="77500" lnSpcReduction="20000"/>
          </a:bodyPr>
          <a:lstStyle/>
          <a:p>
            <a:r>
              <a:rPr lang="en-US" dirty="0"/>
              <a:t>L-PRF allows the production of a high quantity of L-PRF clots simultaneously using either a specific centrifuge that takes eight tubes or any modified laboratory centrifuge, making it possible to produce even more clots for larger surgeries. Another advantage of L-PRF is its low cost and the great ease of the procedure, which allows the production of many concentrates quickly and by natural means, that is, without the use of chemicals or unnatural conditions. </a:t>
            </a:r>
            <a:endParaRPr lang="en-US" dirty="0" smtClean="0"/>
          </a:p>
          <a:p>
            <a:r>
              <a:rPr lang="en-US" dirty="0" smtClean="0"/>
              <a:t>Finally</a:t>
            </a:r>
            <a:r>
              <a:rPr lang="en-US" dirty="0"/>
              <a:t>, expensive and complex procedures are often unusable in daily practice and many will disappear. Simple and free systems, such as L-PRF, were developed by clinicians for clinicians and are anticipated to be major methods in the next years. Therefore, L-PRF seems to be most suitable for widespread use in daily practice and is actually the main technique in some countries, including France, Italy, Israel and so </a:t>
            </a:r>
            <a:r>
              <a:rPr lang="en-US" dirty="0" smtClean="0"/>
              <a:t>on.</a:t>
            </a:r>
            <a:endParaRPr lang="en-US" dirty="0"/>
          </a:p>
        </p:txBody>
      </p:sp>
    </p:spTree>
    <p:extLst>
      <p:ext uri="{BB962C8B-B14F-4D97-AF65-F5344CB8AC3E}">
        <p14:creationId xmlns:p14="http://schemas.microsoft.com/office/powerpoint/2010/main" val="359732850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Further Studies</a:t>
            </a:r>
            <a:endParaRPr lang="en-US" sz="4800" b="1" dirty="0"/>
          </a:p>
        </p:txBody>
      </p:sp>
      <p:sp>
        <p:nvSpPr>
          <p:cNvPr id="3" name="Content Placeholder 2"/>
          <p:cNvSpPr>
            <a:spLocks noGrp="1"/>
          </p:cNvSpPr>
          <p:nvPr>
            <p:ph idx="1"/>
          </p:nvPr>
        </p:nvSpPr>
        <p:spPr>
          <a:xfrm>
            <a:off x="381000" y="1371600"/>
            <a:ext cx="8229600" cy="5181600"/>
          </a:xfrm>
        </p:spPr>
        <p:txBody>
          <a:bodyPr>
            <a:normAutofit/>
          </a:bodyPr>
          <a:lstStyle/>
          <a:p>
            <a:r>
              <a:rPr lang="en-US" dirty="0"/>
              <a:t>However, some literatures presented no significant negative effect of PRF in wound healing</a:t>
            </a:r>
            <a:r>
              <a:rPr lang="en-US" baseline="30000" dirty="0"/>
              <a:t>[</a:t>
            </a:r>
            <a:r>
              <a:rPr lang="en-US" baseline="30000" dirty="0">
                <a:hlinkClick r:id="rId2"/>
              </a:rPr>
              <a:t>41</a:t>
            </a:r>
            <a:r>
              <a:rPr lang="en-US" baseline="30000" dirty="0"/>
              <a:t>,</a:t>
            </a:r>
            <a:r>
              <a:rPr lang="en-US" baseline="30000" dirty="0">
                <a:hlinkClick r:id="rId3"/>
              </a:rPr>
              <a:t>42</a:t>
            </a:r>
            <a:r>
              <a:rPr lang="en-US" baseline="30000" dirty="0"/>
              <a:t>]</a:t>
            </a:r>
            <a:r>
              <a:rPr lang="en-US" dirty="0"/>
              <a:t>. Further studies are necessary to validate the interest of the PRF in plastic surgery. </a:t>
            </a:r>
            <a:endParaRPr lang="en-US" dirty="0" smtClean="0"/>
          </a:p>
          <a:p>
            <a:r>
              <a:rPr lang="en-US" dirty="0" smtClean="0"/>
              <a:t>The </a:t>
            </a:r>
            <a:r>
              <a:rPr lang="en-US" dirty="0"/>
              <a:t>potential uses in plastic surgery of such a biomaterial, easy and fast to produce, without any high cost and with no risk, are very numerous and require from now on to be tested and validated methodically.</a:t>
            </a:r>
          </a:p>
        </p:txBody>
      </p:sp>
    </p:spTree>
    <p:extLst>
      <p:ext uri="{BB962C8B-B14F-4D97-AF65-F5344CB8AC3E}">
        <p14:creationId xmlns:p14="http://schemas.microsoft.com/office/powerpoint/2010/main" val="12725748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Conclusion</a:t>
            </a:r>
            <a:endParaRPr lang="en-US" sz="4800" b="1" dirty="0"/>
          </a:p>
        </p:txBody>
      </p:sp>
      <p:sp>
        <p:nvSpPr>
          <p:cNvPr id="3" name="Content Placeholder 2"/>
          <p:cNvSpPr>
            <a:spLocks noGrp="1"/>
          </p:cNvSpPr>
          <p:nvPr>
            <p:ph idx="1"/>
          </p:nvPr>
        </p:nvSpPr>
        <p:spPr>
          <a:xfrm>
            <a:off x="228600" y="1219200"/>
            <a:ext cx="8686800" cy="5410200"/>
          </a:xfrm>
        </p:spPr>
        <p:txBody>
          <a:bodyPr>
            <a:normAutofit fontScale="77500" lnSpcReduction="20000"/>
          </a:bodyPr>
          <a:lstStyle/>
          <a:p>
            <a:r>
              <a:rPr lang="en-US" dirty="0"/>
              <a:t>PRF is the new generation platelet concentrate. PRF could be classified into two categories depending on its leucocyte content: P-PRF and L-PRF. PRF is obtained centrifugally by autologous peripheral blood, without adding any biological agents. PRF contains fibrin matrix polymer, leucocytes, cytokines and circulating stem cells. </a:t>
            </a:r>
            <a:endParaRPr lang="en-US" dirty="0" smtClean="0"/>
          </a:p>
          <a:p>
            <a:r>
              <a:rPr lang="en-US" dirty="0" smtClean="0"/>
              <a:t>Because </a:t>
            </a:r>
            <a:r>
              <a:rPr lang="en-US" dirty="0"/>
              <a:t>PRF is low in cost and is easily available, it has been applied in many different clinical fields, particularly oral and maxillofacial surgery, </a:t>
            </a:r>
            <a:r>
              <a:rPr lang="en-US" dirty="0" err="1"/>
              <a:t>orthopaedic</a:t>
            </a:r>
            <a:r>
              <a:rPr lang="en-US" dirty="0"/>
              <a:t> surgery and plastic surgery. L-PRF and P-PRF (PRFM) are both applied in plastic surgery and the applications can be divided into two aspects: facial plastic surgery and wound healing. </a:t>
            </a:r>
            <a:endParaRPr lang="en-US" dirty="0" smtClean="0"/>
          </a:p>
          <a:p>
            <a:r>
              <a:rPr lang="en-US" dirty="0" smtClean="0"/>
              <a:t>However</a:t>
            </a:r>
            <a:r>
              <a:rPr lang="en-US" dirty="0"/>
              <a:t>, the role of the leucocyte content within platelet concentrates for surgical use is still unclear. Therefore, further studies are necessary to unleash the confusion of PRF in plastic surgery</a:t>
            </a:r>
          </a:p>
        </p:txBody>
      </p:sp>
    </p:spTree>
    <p:extLst>
      <p:ext uri="{BB962C8B-B14F-4D97-AF65-F5344CB8AC3E}">
        <p14:creationId xmlns:p14="http://schemas.microsoft.com/office/powerpoint/2010/main" val="3735801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b="1" dirty="0" smtClean="0"/>
              <a:t>Platelets and Granules</a:t>
            </a:r>
            <a:endParaRPr lang="en-US" b="1" dirty="0"/>
          </a:p>
        </p:txBody>
      </p:sp>
      <p:pic>
        <p:nvPicPr>
          <p:cNvPr id="59396" name="Picture 4" descr="http://www.med-ed.virginia.edu/Courses/path/innes/images/nhgifs/platelets6.gif"/>
          <p:cNvPicPr>
            <a:picLocks noChangeAspect="1" noChangeArrowheads="1"/>
          </p:cNvPicPr>
          <p:nvPr/>
        </p:nvPicPr>
        <p:blipFill>
          <a:blip r:embed="rId2" cstate="print"/>
          <a:srcRect/>
          <a:stretch>
            <a:fillRect/>
          </a:stretch>
        </p:blipFill>
        <p:spPr bwMode="auto">
          <a:xfrm>
            <a:off x="1808715" y="5029200"/>
            <a:ext cx="4961863" cy="1828800"/>
          </a:xfrm>
          <a:prstGeom prst="rect">
            <a:avLst/>
          </a:prstGeom>
          <a:noFill/>
        </p:spPr>
      </p:pic>
      <p:sp>
        <p:nvSpPr>
          <p:cNvPr id="5" name="TextBox 4"/>
          <p:cNvSpPr txBox="1"/>
          <p:nvPr/>
        </p:nvSpPr>
        <p:spPr>
          <a:xfrm>
            <a:off x="457200" y="1371600"/>
            <a:ext cx="8153400" cy="3477875"/>
          </a:xfrm>
          <a:prstGeom prst="rect">
            <a:avLst/>
          </a:prstGeom>
          <a:noFill/>
        </p:spPr>
        <p:txBody>
          <a:bodyPr wrap="square" rtlCol="0">
            <a:spAutoFit/>
          </a:bodyPr>
          <a:lstStyle/>
          <a:p>
            <a:pPr marL="342900" indent="-342900">
              <a:buFont typeface="Arial" pitchFamily="34" charset="0"/>
              <a:buChar char="•"/>
            </a:pPr>
            <a:r>
              <a:rPr lang="en-US" sz="2400" dirty="0" smtClean="0"/>
              <a:t>Fragments of </a:t>
            </a:r>
            <a:r>
              <a:rPr lang="en-US" sz="2400" dirty="0" err="1" smtClean="0"/>
              <a:t>Megakariocytes</a:t>
            </a:r>
            <a:endParaRPr lang="en-US" sz="2400" dirty="0" smtClean="0"/>
          </a:p>
          <a:p>
            <a:pPr marL="342900" indent="-342900">
              <a:buFont typeface="Arial" pitchFamily="34" charset="0"/>
              <a:buChar char="•"/>
            </a:pPr>
            <a:r>
              <a:rPr lang="en-US" sz="2400" dirty="0" smtClean="0"/>
              <a:t>Life span is 8 - 12 days</a:t>
            </a:r>
          </a:p>
          <a:p>
            <a:pPr marL="342900" indent="-342900">
              <a:buFont typeface="Arial" pitchFamily="34" charset="0"/>
              <a:buChar char="•"/>
            </a:pPr>
            <a:r>
              <a:rPr lang="en-US" sz="2400" dirty="0" smtClean="0"/>
              <a:t>Fundamental in the </a:t>
            </a:r>
            <a:r>
              <a:rPr lang="en-US" sz="2400" dirty="0" err="1" smtClean="0"/>
              <a:t>hemostasis</a:t>
            </a:r>
            <a:endParaRPr lang="en-US" sz="2400" dirty="0" smtClean="0"/>
          </a:p>
          <a:p>
            <a:pPr marL="342900" indent="-342900">
              <a:buFont typeface="Arial" pitchFamily="34" charset="0"/>
              <a:buChar char="•"/>
            </a:pPr>
            <a:r>
              <a:rPr lang="en-US" sz="2400" dirty="0" smtClean="0"/>
              <a:t>Natural source of growth factors secreted by alpha granules:</a:t>
            </a:r>
          </a:p>
          <a:p>
            <a:pPr marL="342900" indent="-342900"/>
            <a:r>
              <a:rPr lang="en-US" sz="2400" dirty="0" smtClean="0"/>
              <a:t>     - Platelets Derived Growth Factor</a:t>
            </a:r>
            <a:r>
              <a:rPr lang="en-US" sz="2000" dirty="0" smtClean="0"/>
              <a:t> (PDGF)</a:t>
            </a:r>
          </a:p>
          <a:p>
            <a:pPr marL="342900" indent="-342900"/>
            <a:r>
              <a:rPr lang="en-US" sz="2000" dirty="0" smtClean="0"/>
              <a:t>      - Tissue Growth Factor (TGF-ß)</a:t>
            </a:r>
          </a:p>
          <a:p>
            <a:pPr marL="342900" indent="-342900"/>
            <a:r>
              <a:rPr lang="en-US" sz="2000" dirty="0" smtClean="0"/>
              <a:t>      - Fibroblasts Growth Factor (FGF)</a:t>
            </a:r>
          </a:p>
          <a:p>
            <a:pPr marL="342900" indent="-342900"/>
            <a:r>
              <a:rPr lang="en-US" sz="2000" dirty="0" smtClean="0"/>
              <a:t>      - Insulin Like Growth Factor 1 (ILGF-1)</a:t>
            </a:r>
          </a:p>
          <a:p>
            <a:pPr marL="342900" indent="-342900"/>
            <a:r>
              <a:rPr lang="en-US" sz="2000" dirty="0" smtClean="0"/>
              <a:t>      - Epithelial Growth Factor Platelet Derived (EGFPD)</a:t>
            </a:r>
          </a:p>
          <a:p>
            <a:pPr marL="342900" indent="-342900"/>
            <a:r>
              <a:rPr lang="en-US" sz="2000" dirty="0" smtClean="0"/>
              <a:t>      - Endothelial Vascular Growth Factor (EVGF)</a:t>
            </a:r>
            <a:endParaRPr lang="en-US" sz="2400" dirty="0"/>
          </a:p>
        </p:txBody>
      </p:sp>
    </p:spTree>
    <p:extLst>
      <p:ext uri="{BB962C8B-B14F-4D97-AF65-F5344CB8AC3E}">
        <p14:creationId xmlns:p14="http://schemas.microsoft.com/office/powerpoint/2010/main" val="2874537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Growth Factors </a:t>
            </a:r>
            <a:endParaRPr lang="en-US" b="1" dirty="0"/>
          </a:p>
        </p:txBody>
      </p:sp>
      <p:sp>
        <p:nvSpPr>
          <p:cNvPr id="5" name="Content Placeholder 4"/>
          <p:cNvSpPr>
            <a:spLocks noGrp="1"/>
          </p:cNvSpPr>
          <p:nvPr>
            <p:ph idx="1"/>
          </p:nvPr>
        </p:nvSpPr>
        <p:spPr>
          <a:xfrm>
            <a:off x="457200" y="1295400"/>
            <a:ext cx="8229600" cy="5105400"/>
          </a:xfrm>
        </p:spPr>
        <p:txBody>
          <a:bodyPr>
            <a:normAutofit fontScale="92500" lnSpcReduction="20000"/>
          </a:bodyPr>
          <a:lstStyle/>
          <a:p>
            <a:r>
              <a:rPr lang="en-US" dirty="0" smtClean="0"/>
              <a:t>PDGF—Platelet Derived Growth Factor</a:t>
            </a:r>
          </a:p>
          <a:p>
            <a:r>
              <a:rPr lang="en-US" dirty="0" smtClean="0"/>
              <a:t>VEGF—Vascular Endothelial Growth Factor</a:t>
            </a:r>
          </a:p>
          <a:p>
            <a:r>
              <a:rPr lang="en-US" dirty="0" smtClean="0"/>
              <a:t>TGF—Transforming Growth Factor</a:t>
            </a:r>
          </a:p>
          <a:p>
            <a:pPr lvl="1"/>
            <a:r>
              <a:rPr lang="en-US" dirty="0" smtClean="0"/>
              <a:t>BMP—Bone Morphogenic Proteins</a:t>
            </a:r>
          </a:p>
          <a:p>
            <a:r>
              <a:rPr lang="en-US" dirty="0" smtClean="0"/>
              <a:t>IGF—Insulin-like Growth Factor</a:t>
            </a:r>
          </a:p>
          <a:p>
            <a:r>
              <a:rPr lang="en-US" dirty="0" smtClean="0"/>
              <a:t>HGF—Hepatocyte Growth Factor</a:t>
            </a:r>
          </a:p>
          <a:p>
            <a:r>
              <a:rPr lang="en-US" dirty="0" smtClean="0"/>
              <a:t>EGF—Epidermal Growth Factor</a:t>
            </a:r>
          </a:p>
          <a:p>
            <a:pPr lvl="1"/>
            <a:r>
              <a:rPr lang="en-US" dirty="0" smtClean="0"/>
              <a:t>SEGF—Salivary Epidermal Growth Factor</a:t>
            </a:r>
          </a:p>
          <a:p>
            <a:r>
              <a:rPr lang="en-US" dirty="0" smtClean="0"/>
              <a:t>FGF—Fibroblast Growth Factor</a:t>
            </a:r>
          </a:p>
          <a:p>
            <a:r>
              <a:rPr lang="en-US" dirty="0" smtClean="0"/>
              <a:t>CTGF—Connective Tissue Growth Factor</a:t>
            </a:r>
          </a:p>
          <a:p>
            <a:r>
              <a:rPr lang="en-US" dirty="0" smtClean="0"/>
              <a:t>(See Glossary for Details)</a:t>
            </a:r>
          </a:p>
        </p:txBody>
      </p:sp>
    </p:spTree>
    <p:extLst>
      <p:ext uri="{BB962C8B-B14F-4D97-AF65-F5344CB8AC3E}">
        <p14:creationId xmlns:p14="http://schemas.microsoft.com/office/powerpoint/2010/main" val="1200167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Platelets and </a:t>
            </a:r>
            <a:r>
              <a:rPr lang="en-US" b="1" dirty="0" err="1" smtClean="0"/>
              <a:t>α</a:t>
            </a:r>
            <a:r>
              <a:rPr lang="en-US" b="1" dirty="0" smtClean="0"/>
              <a:t>-Granules</a:t>
            </a:r>
            <a:endParaRPr lang="en-US" b="1" dirty="0"/>
          </a:p>
        </p:txBody>
      </p:sp>
      <p:pic>
        <p:nvPicPr>
          <p:cNvPr id="59398" name="Picture 6" descr="http://www.bolandcell.co.za/images/plateltex_2/images/Platelets%202007%20001_jpg.jpg"/>
          <p:cNvPicPr>
            <a:picLocks noChangeAspect="1" noChangeArrowheads="1"/>
          </p:cNvPicPr>
          <p:nvPr/>
        </p:nvPicPr>
        <p:blipFill>
          <a:blip r:embed="rId2" cstate="print"/>
          <a:srcRect/>
          <a:stretch>
            <a:fillRect/>
          </a:stretch>
        </p:blipFill>
        <p:spPr bwMode="auto">
          <a:xfrm>
            <a:off x="381000" y="1447800"/>
            <a:ext cx="4267200" cy="3200400"/>
          </a:xfrm>
          <a:prstGeom prst="rect">
            <a:avLst/>
          </a:prstGeom>
          <a:noFill/>
        </p:spPr>
      </p:pic>
      <p:pic>
        <p:nvPicPr>
          <p:cNvPr id="59396" name="Picture 4" descr="http://www.med-ed.virginia.edu/Courses/path/innes/images/nhgifs/platelets6.gif"/>
          <p:cNvPicPr>
            <a:picLocks noChangeAspect="1" noChangeArrowheads="1"/>
          </p:cNvPicPr>
          <p:nvPr/>
        </p:nvPicPr>
        <p:blipFill>
          <a:blip r:embed="rId3" cstate="print"/>
          <a:srcRect/>
          <a:stretch>
            <a:fillRect/>
          </a:stretch>
        </p:blipFill>
        <p:spPr bwMode="auto">
          <a:xfrm>
            <a:off x="1808715" y="5029200"/>
            <a:ext cx="4961863" cy="1828800"/>
          </a:xfrm>
          <a:prstGeom prst="rect">
            <a:avLst/>
          </a:prstGeom>
          <a:noFill/>
        </p:spPr>
      </p:pic>
      <p:pic>
        <p:nvPicPr>
          <p:cNvPr id="5" name="Picture 4" descr="File:Giant platelets.JPG">
            <a:hlinkClick r:id="rId4"/>
          </p:cNvPr>
          <p:cNvPicPr>
            <a:picLocks noChangeAspect="1" noChangeArrowheads="1"/>
          </p:cNvPicPr>
          <p:nvPr/>
        </p:nvPicPr>
        <p:blipFill>
          <a:blip r:embed="rId5" cstate="print"/>
          <a:srcRect/>
          <a:stretch>
            <a:fillRect/>
          </a:stretch>
        </p:blipFill>
        <p:spPr bwMode="auto">
          <a:xfrm flipH="1">
            <a:off x="5029200" y="1524000"/>
            <a:ext cx="3505200" cy="3097379"/>
          </a:xfrm>
          <a:prstGeom prst="rect">
            <a:avLst/>
          </a:prstGeom>
          <a:noFill/>
        </p:spPr>
      </p:pic>
      <p:cxnSp>
        <p:nvCxnSpPr>
          <p:cNvPr id="7" name="Straight Arrow Connector 6"/>
          <p:cNvCxnSpPr/>
          <p:nvPr/>
        </p:nvCxnSpPr>
        <p:spPr>
          <a:xfrm rot="16200000" flipH="1">
            <a:off x="4038600" y="4800600"/>
            <a:ext cx="1828800" cy="1524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6200000" flipV="1">
            <a:off x="3467100" y="2552700"/>
            <a:ext cx="1828800" cy="9906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824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 y="1"/>
            <a:ext cx="9084641" cy="6808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91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0" y="381000"/>
            <a:ext cx="9144000" cy="685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Fundamental Elements of Bone Regeneration</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3" name="AutoShape 5"/>
          <p:cNvSpPr>
            <a:spLocks noChangeArrowheads="1"/>
          </p:cNvSpPr>
          <p:nvPr/>
        </p:nvSpPr>
        <p:spPr bwMode="auto">
          <a:xfrm>
            <a:off x="1995488" y="1879600"/>
            <a:ext cx="3887787" cy="2881313"/>
          </a:xfrm>
          <a:prstGeom prst="triangle">
            <a:avLst>
              <a:gd name="adj" fmla="val 50000"/>
            </a:avLst>
          </a:prstGeom>
          <a:noFill/>
          <a:ln w="9525">
            <a:noFill/>
            <a:miter lim="800000"/>
            <a:headEnd/>
            <a:tailEnd/>
          </a:ln>
          <a:effectLst/>
        </p:spPr>
        <p:txBody>
          <a:bodyPr wrap="none" anchor="ctr"/>
          <a:lstStyle/>
          <a:p>
            <a:endParaRPr lang="en-US"/>
          </a:p>
        </p:txBody>
      </p:sp>
      <p:grpSp>
        <p:nvGrpSpPr>
          <p:cNvPr id="4" name="Group 18"/>
          <p:cNvGrpSpPr>
            <a:grpSpLocks/>
          </p:cNvGrpSpPr>
          <p:nvPr/>
        </p:nvGrpSpPr>
        <p:grpSpPr bwMode="auto">
          <a:xfrm>
            <a:off x="762000" y="1625600"/>
            <a:ext cx="7086600" cy="3632200"/>
            <a:chOff x="480" y="1024"/>
            <a:chExt cx="4464" cy="2288"/>
          </a:xfrm>
        </p:grpSpPr>
        <p:sp>
          <p:nvSpPr>
            <p:cNvPr id="5" name="Text Box 7"/>
            <p:cNvSpPr txBox="1">
              <a:spLocks noChangeArrowheads="1"/>
            </p:cNvSpPr>
            <p:nvPr/>
          </p:nvSpPr>
          <p:spPr bwMode="auto">
            <a:xfrm>
              <a:off x="2112" y="1024"/>
              <a:ext cx="1067" cy="212"/>
            </a:xfrm>
            <a:prstGeom prst="rect">
              <a:avLst/>
            </a:prstGeom>
            <a:noFill/>
            <a:ln w="9525">
              <a:noFill/>
              <a:miter lim="800000"/>
              <a:headEnd/>
              <a:tailEnd/>
            </a:ln>
            <a:effectLst/>
          </p:spPr>
          <p:txBody>
            <a:bodyPr>
              <a:spAutoFit/>
            </a:bodyPr>
            <a:lstStyle/>
            <a:p>
              <a:pPr algn="ctr">
                <a:spcBef>
                  <a:spcPct val="50000"/>
                </a:spcBef>
              </a:pPr>
              <a:r>
                <a:rPr lang="en-US" sz="1600">
                  <a:latin typeface="Arial" charset="0"/>
                </a:rPr>
                <a:t>Osteogenic</a:t>
              </a:r>
            </a:p>
          </p:txBody>
        </p:sp>
        <p:sp>
          <p:nvSpPr>
            <p:cNvPr id="6" name="Text Box 8"/>
            <p:cNvSpPr txBox="1">
              <a:spLocks noChangeArrowheads="1"/>
            </p:cNvSpPr>
            <p:nvPr/>
          </p:nvSpPr>
          <p:spPr bwMode="auto">
            <a:xfrm>
              <a:off x="480" y="3100"/>
              <a:ext cx="1633" cy="212"/>
            </a:xfrm>
            <a:prstGeom prst="rect">
              <a:avLst/>
            </a:prstGeom>
            <a:noFill/>
            <a:ln w="9525">
              <a:noFill/>
              <a:miter lim="800000"/>
              <a:headEnd/>
              <a:tailEnd/>
            </a:ln>
            <a:effectLst/>
          </p:spPr>
          <p:txBody>
            <a:bodyPr>
              <a:spAutoFit/>
            </a:bodyPr>
            <a:lstStyle/>
            <a:p>
              <a:pPr algn="ctr">
                <a:spcBef>
                  <a:spcPct val="50000"/>
                </a:spcBef>
              </a:pPr>
              <a:r>
                <a:rPr lang="en-US" sz="1600">
                  <a:latin typeface="Arial" charset="0"/>
                </a:rPr>
                <a:t>Osteoinductive</a:t>
              </a:r>
            </a:p>
          </p:txBody>
        </p:sp>
        <p:sp>
          <p:nvSpPr>
            <p:cNvPr id="7" name="Text Box 9"/>
            <p:cNvSpPr txBox="1">
              <a:spLocks noChangeArrowheads="1"/>
            </p:cNvSpPr>
            <p:nvPr/>
          </p:nvSpPr>
          <p:spPr bwMode="auto">
            <a:xfrm>
              <a:off x="3311" y="3100"/>
              <a:ext cx="1633" cy="212"/>
            </a:xfrm>
            <a:prstGeom prst="rect">
              <a:avLst/>
            </a:prstGeom>
            <a:noFill/>
            <a:ln w="9525">
              <a:noFill/>
              <a:miter lim="800000"/>
              <a:headEnd/>
              <a:tailEnd/>
            </a:ln>
            <a:effectLst/>
          </p:spPr>
          <p:txBody>
            <a:bodyPr>
              <a:spAutoFit/>
            </a:bodyPr>
            <a:lstStyle/>
            <a:p>
              <a:pPr algn="ctr">
                <a:spcBef>
                  <a:spcPct val="50000"/>
                </a:spcBef>
              </a:pPr>
              <a:r>
                <a:rPr lang="en-US" sz="1600">
                  <a:latin typeface="Arial" charset="0"/>
                </a:rPr>
                <a:t>Osteoconductive</a:t>
              </a:r>
            </a:p>
          </p:txBody>
        </p:sp>
      </p:grpSp>
      <p:grpSp>
        <p:nvGrpSpPr>
          <p:cNvPr id="8" name="Group 17"/>
          <p:cNvGrpSpPr>
            <a:grpSpLocks/>
          </p:cNvGrpSpPr>
          <p:nvPr/>
        </p:nvGrpSpPr>
        <p:grpSpPr bwMode="auto">
          <a:xfrm>
            <a:off x="1219200" y="1795463"/>
            <a:ext cx="6219825" cy="3157537"/>
            <a:chOff x="768" y="1131"/>
            <a:chExt cx="3918" cy="1989"/>
          </a:xfrm>
        </p:grpSpPr>
        <p:sp>
          <p:nvSpPr>
            <p:cNvPr id="9" name="AutoShape 6"/>
            <p:cNvSpPr>
              <a:spLocks noChangeArrowheads="1"/>
            </p:cNvSpPr>
            <p:nvPr/>
          </p:nvSpPr>
          <p:spPr bwMode="auto">
            <a:xfrm>
              <a:off x="1680" y="1434"/>
              <a:ext cx="1951" cy="1542"/>
            </a:xfrm>
            <a:prstGeom prst="triangle">
              <a:avLst>
                <a:gd name="adj" fmla="val 50000"/>
              </a:avLst>
            </a:prstGeom>
            <a:noFill/>
            <a:ln w="76200">
              <a:solidFill>
                <a:srgbClr val="786592"/>
              </a:solidFill>
              <a:miter lim="800000"/>
              <a:headEnd/>
              <a:tailEnd/>
            </a:ln>
            <a:effectLst/>
          </p:spPr>
          <p:txBody>
            <a:bodyPr wrap="none" anchor="ctr"/>
            <a:lstStyle/>
            <a:p>
              <a:endParaRPr lang="en-US"/>
            </a:p>
          </p:txBody>
        </p:sp>
        <p:sp>
          <p:nvSpPr>
            <p:cNvPr id="10" name="Text Box 10"/>
            <p:cNvSpPr txBox="1">
              <a:spLocks noChangeArrowheads="1"/>
            </p:cNvSpPr>
            <p:nvPr/>
          </p:nvSpPr>
          <p:spPr bwMode="auto">
            <a:xfrm>
              <a:off x="2304" y="1131"/>
              <a:ext cx="672" cy="327"/>
            </a:xfrm>
            <a:prstGeom prst="rect">
              <a:avLst/>
            </a:prstGeom>
            <a:noFill/>
            <a:ln w="9525">
              <a:noFill/>
              <a:miter lim="800000"/>
              <a:headEnd/>
              <a:tailEnd/>
            </a:ln>
            <a:effectLst/>
          </p:spPr>
          <p:txBody>
            <a:bodyPr>
              <a:spAutoFit/>
            </a:bodyPr>
            <a:lstStyle/>
            <a:p>
              <a:pPr algn="ctr">
                <a:spcBef>
                  <a:spcPct val="50000"/>
                </a:spcBef>
              </a:pPr>
              <a:r>
                <a:rPr lang="en-US" sz="2800" dirty="0">
                  <a:solidFill>
                    <a:srgbClr val="FF0000"/>
                  </a:solidFill>
                  <a:latin typeface="Arial" charset="0"/>
                </a:rPr>
                <a:t>Cell</a:t>
              </a:r>
            </a:p>
          </p:txBody>
        </p:sp>
        <p:sp>
          <p:nvSpPr>
            <p:cNvPr id="11" name="Text Box 11"/>
            <p:cNvSpPr txBox="1">
              <a:spLocks noChangeArrowheads="1"/>
            </p:cNvSpPr>
            <p:nvPr/>
          </p:nvSpPr>
          <p:spPr bwMode="auto">
            <a:xfrm>
              <a:off x="768" y="2793"/>
              <a:ext cx="913" cy="327"/>
            </a:xfrm>
            <a:prstGeom prst="rect">
              <a:avLst/>
            </a:prstGeom>
            <a:noFill/>
            <a:ln w="9525">
              <a:noFill/>
              <a:miter lim="800000"/>
              <a:headEnd/>
              <a:tailEnd/>
            </a:ln>
            <a:effectLst/>
          </p:spPr>
          <p:txBody>
            <a:bodyPr>
              <a:spAutoFit/>
            </a:bodyPr>
            <a:lstStyle/>
            <a:p>
              <a:pPr algn="r">
                <a:spcBef>
                  <a:spcPct val="50000"/>
                </a:spcBef>
              </a:pPr>
              <a:r>
                <a:rPr lang="en-US" sz="2800" dirty="0">
                  <a:solidFill>
                    <a:srgbClr val="FF0000"/>
                  </a:solidFill>
                  <a:latin typeface="Arial" charset="0"/>
                </a:rPr>
                <a:t>Signal</a:t>
              </a:r>
            </a:p>
          </p:txBody>
        </p:sp>
        <p:sp>
          <p:nvSpPr>
            <p:cNvPr id="12" name="Text Box 12"/>
            <p:cNvSpPr txBox="1">
              <a:spLocks noChangeArrowheads="1"/>
            </p:cNvSpPr>
            <p:nvPr/>
          </p:nvSpPr>
          <p:spPr bwMode="auto">
            <a:xfrm>
              <a:off x="3630" y="2790"/>
              <a:ext cx="1056" cy="327"/>
            </a:xfrm>
            <a:prstGeom prst="rect">
              <a:avLst/>
            </a:prstGeom>
            <a:noFill/>
            <a:ln w="9525">
              <a:noFill/>
              <a:miter lim="800000"/>
              <a:headEnd/>
              <a:tailEnd/>
            </a:ln>
            <a:effectLst/>
          </p:spPr>
          <p:txBody>
            <a:bodyPr>
              <a:spAutoFit/>
            </a:bodyPr>
            <a:lstStyle/>
            <a:p>
              <a:pPr>
                <a:spcBef>
                  <a:spcPct val="50000"/>
                </a:spcBef>
              </a:pPr>
              <a:r>
                <a:rPr lang="en-US" sz="2800" dirty="0">
                  <a:solidFill>
                    <a:srgbClr val="FF0000"/>
                  </a:solidFill>
                  <a:latin typeface="Arial" charset="0"/>
                </a:rPr>
                <a:t>Scaffold</a:t>
              </a:r>
            </a:p>
          </p:txBody>
        </p:sp>
      </p:grpSp>
      <p:grpSp>
        <p:nvGrpSpPr>
          <p:cNvPr id="13" name="Group 19"/>
          <p:cNvGrpSpPr>
            <a:grpSpLocks/>
          </p:cNvGrpSpPr>
          <p:nvPr/>
        </p:nvGrpSpPr>
        <p:grpSpPr bwMode="auto">
          <a:xfrm>
            <a:off x="838200" y="1304925"/>
            <a:ext cx="7086600" cy="4683125"/>
            <a:chOff x="528" y="822"/>
            <a:chExt cx="4464" cy="2950"/>
          </a:xfrm>
        </p:grpSpPr>
        <p:sp>
          <p:nvSpPr>
            <p:cNvPr id="14" name="Oval 14"/>
            <p:cNvSpPr>
              <a:spLocks noChangeArrowheads="1"/>
            </p:cNvSpPr>
            <p:nvPr/>
          </p:nvSpPr>
          <p:spPr bwMode="auto">
            <a:xfrm>
              <a:off x="528" y="3312"/>
              <a:ext cx="1584" cy="460"/>
            </a:xfrm>
            <a:prstGeom prst="ellipse">
              <a:avLst/>
            </a:prstGeom>
            <a:solidFill>
              <a:srgbClr val="D5EFBF"/>
            </a:solidFill>
            <a:ln w="9525">
              <a:solidFill>
                <a:srgbClr val="D5EFBF"/>
              </a:solidFill>
              <a:round/>
              <a:headEnd/>
              <a:tailEnd/>
            </a:ln>
            <a:effectLst/>
          </p:spPr>
          <p:txBody>
            <a:bodyPr wrap="none" anchor="ctr"/>
            <a:lstStyle/>
            <a:p>
              <a:pPr algn="ctr"/>
              <a:r>
                <a:rPr lang="en-US" sz="1800">
                  <a:latin typeface="Arial" charset="0"/>
                </a:rPr>
                <a:t>DBM </a:t>
              </a:r>
              <a:r>
                <a:rPr lang="en-US" sz="1200">
                  <a:latin typeface="Arial" charset="0"/>
                </a:rPr>
                <a:t>(DFDBA)</a:t>
              </a:r>
              <a:r>
                <a:rPr lang="en-US" sz="1800">
                  <a:latin typeface="Arial" charset="0"/>
                </a:rPr>
                <a:t>,BMPs,</a:t>
              </a:r>
            </a:p>
            <a:p>
              <a:pPr algn="ctr"/>
              <a:r>
                <a:rPr lang="en-US" sz="1800">
                  <a:latin typeface="Arial" charset="0"/>
                </a:rPr>
                <a:t>Growth Factors</a:t>
              </a:r>
            </a:p>
          </p:txBody>
        </p:sp>
        <p:sp>
          <p:nvSpPr>
            <p:cNvPr id="15" name="Oval 15"/>
            <p:cNvSpPr>
              <a:spLocks noChangeArrowheads="1"/>
            </p:cNvSpPr>
            <p:nvPr/>
          </p:nvSpPr>
          <p:spPr bwMode="auto">
            <a:xfrm>
              <a:off x="3408" y="3312"/>
              <a:ext cx="1584" cy="460"/>
            </a:xfrm>
            <a:prstGeom prst="ellipse">
              <a:avLst/>
            </a:prstGeom>
            <a:solidFill>
              <a:srgbClr val="D5EFBF"/>
            </a:solidFill>
            <a:ln w="9525">
              <a:solidFill>
                <a:srgbClr val="D5EFBF"/>
              </a:solidFill>
              <a:round/>
              <a:headEnd/>
              <a:tailEnd/>
            </a:ln>
            <a:effectLst/>
          </p:spPr>
          <p:txBody>
            <a:bodyPr wrap="none" anchor="ctr"/>
            <a:lstStyle/>
            <a:p>
              <a:pPr algn="ctr"/>
              <a:r>
                <a:rPr lang="en-US" sz="1800">
                  <a:latin typeface="Arial" charset="0"/>
                </a:rPr>
                <a:t>FDBA, Xenografts,</a:t>
              </a:r>
              <a:br>
                <a:rPr lang="en-US" sz="1800">
                  <a:latin typeface="Arial" charset="0"/>
                </a:rPr>
              </a:br>
              <a:r>
                <a:rPr lang="en-US" sz="1800">
                  <a:latin typeface="Arial" charset="0"/>
                </a:rPr>
                <a:t>Synthetics</a:t>
              </a:r>
            </a:p>
          </p:txBody>
        </p:sp>
        <p:sp>
          <p:nvSpPr>
            <p:cNvPr id="16" name="Oval 16"/>
            <p:cNvSpPr>
              <a:spLocks noChangeArrowheads="1"/>
            </p:cNvSpPr>
            <p:nvPr/>
          </p:nvSpPr>
          <p:spPr bwMode="auto">
            <a:xfrm>
              <a:off x="1872" y="822"/>
              <a:ext cx="1584" cy="234"/>
            </a:xfrm>
            <a:prstGeom prst="ellipse">
              <a:avLst/>
            </a:prstGeom>
            <a:solidFill>
              <a:srgbClr val="D5EFBF"/>
            </a:solidFill>
            <a:ln w="9525">
              <a:solidFill>
                <a:srgbClr val="D5EFBF"/>
              </a:solidFill>
              <a:round/>
              <a:headEnd/>
              <a:tailEnd/>
            </a:ln>
            <a:effectLst/>
          </p:spPr>
          <p:txBody>
            <a:bodyPr wrap="none" anchor="ctr"/>
            <a:lstStyle/>
            <a:p>
              <a:pPr algn="ctr"/>
              <a:r>
                <a:rPr lang="en-US" sz="1800">
                  <a:latin typeface="Arial" charset="0"/>
                </a:rPr>
                <a:t>Autografts, BMA</a:t>
              </a:r>
            </a:p>
          </p:txBody>
        </p:sp>
      </p:grpSp>
    </p:spTree>
    <p:extLst>
      <p:ext uri="{BB962C8B-B14F-4D97-AF65-F5344CB8AC3E}">
        <p14:creationId xmlns:p14="http://schemas.microsoft.com/office/powerpoint/2010/main" val="178480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7000" y="2057400"/>
            <a:ext cx="6096000" cy="2862322"/>
          </a:xfrm>
          <a:prstGeom prst="rect">
            <a:avLst/>
          </a:prstGeom>
        </p:spPr>
        <p:txBody>
          <a:bodyPr wrap="square">
            <a:spAutoFit/>
          </a:bodyPr>
          <a:lstStyle/>
          <a:p>
            <a:r>
              <a:rPr lang="en-US" sz="2000" dirty="0" smtClean="0"/>
              <a:t>This dense fibrin membrane releases during &gt;7 days high quantities of three main growth factors:</a:t>
            </a:r>
          </a:p>
          <a:p>
            <a:endParaRPr lang="en-US" sz="2000" dirty="0" smtClean="0"/>
          </a:p>
          <a:p>
            <a:pPr>
              <a:buFont typeface="Arial" pitchFamily="34" charset="0"/>
              <a:buChar char="•"/>
            </a:pPr>
            <a:r>
              <a:rPr lang="en-US" sz="2000" dirty="0" smtClean="0"/>
              <a:t>  Transforming Growth Factor b-1 (TGFbeta-1)</a:t>
            </a:r>
          </a:p>
          <a:p>
            <a:pPr>
              <a:buFont typeface="Arial" pitchFamily="34" charset="0"/>
              <a:buChar char="•"/>
            </a:pPr>
            <a:r>
              <a:rPr lang="en-US" sz="2000" dirty="0" smtClean="0"/>
              <a:t>  Platelet derived growth factor AB  (PDGF-AB)</a:t>
            </a:r>
          </a:p>
          <a:p>
            <a:pPr>
              <a:buFont typeface="Arial" pitchFamily="34" charset="0"/>
              <a:buChar char="•"/>
            </a:pPr>
            <a:r>
              <a:rPr lang="en-US" sz="2000" dirty="0" smtClean="0"/>
              <a:t>  Vascular endothelial growth factor (VEGF)</a:t>
            </a:r>
          </a:p>
          <a:p>
            <a:pPr>
              <a:buFont typeface="Arial" pitchFamily="34" charset="0"/>
              <a:buChar char="•"/>
            </a:pPr>
            <a:endParaRPr lang="en-US" sz="2000" dirty="0" smtClean="0"/>
          </a:p>
          <a:p>
            <a:r>
              <a:rPr lang="en-US" sz="2000" dirty="0" smtClean="0"/>
              <a:t>Also, an important coagulation </a:t>
            </a:r>
            <a:r>
              <a:rPr lang="en-US" sz="2000" dirty="0" err="1" smtClean="0"/>
              <a:t>matricellular</a:t>
            </a:r>
            <a:r>
              <a:rPr lang="en-US" sz="2000" dirty="0" smtClean="0"/>
              <a:t> glycoprotein:  Thrombospondin-1 (TSP-1) .</a:t>
            </a:r>
            <a:endParaRPr lang="en-US" sz="2000" dirty="0"/>
          </a:p>
        </p:txBody>
      </p:sp>
      <p:sp>
        <p:nvSpPr>
          <p:cNvPr id="6" name="Title 1"/>
          <p:cNvSpPr>
            <a:spLocks noGrp="1"/>
          </p:cNvSpPr>
          <p:nvPr>
            <p:ph type="title"/>
          </p:nvPr>
        </p:nvSpPr>
        <p:spPr>
          <a:xfrm>
            <a:off x="457200" y="274638"/>
            <a:ext cx="8229600" cy="1143000"/>
          </a:xfrm>
        </p:spPr>
        <p:txBody>
          <a:bodyPr>
            <a:normAutofit/>
          </a:bodyPr>
          <a:lstStyle/>
          <a:p>
            <a:r>
              <a:rPr lang="en-US" b="1" dirty="0" smtClean="0"/>
              <a:t>Platelets  Rich Fibrin</a:t>
            </a:r>
            <a:endParaRPr lang="en-US" b="1" dirty="0"/>
          </a:p>
        </p:txBody>
      </p:sp>
      <p:sp>
        <p:nvSpPr>
          <p:cNvPr id="7" name="Rectangle 6"/>
          <p:cNvSpPr/>
          <p:nvPr/>
        </p:nvSpPr>
        <p:spPr>
          <a:xfrm>
            <a:off x="914400" y="5867400"/>
            <a:ext cx="7848600" cy="577081"/>
          </a:xfrm>
          <a:prstGeom prst="rect">
            <a:avLst/>
          </a:prstGeom>
        </p:spPr>
        <p:txBody>
          <a:bodyPr wrap="square">
            <a:spAutoFit/>
          </a:bodyPr>
          <a:lstStyle/>
          <a:p>
            <a:r>
              <a:rPr lang="en-US" sz="1050" u="sng" dirty="0" err="1" smtClean="0">
                <a:latin typeface="Arial" pitchFamily="34" charset="0"/>
                <a:cs typeface="Arial" pitchFamily="34" charset="0"/>
                <a:hlinkClick r:id="rId2"/>
              </a:rPr>
              <a:t>Dohan</a:t>
            </a:r>
            <a:r>
              <a:rPr lang="en-US" sz="1050" u="sng" dirty="0" smtClean="0">
                <a:latin typeface="Arial" pitchFamily="34" charset="0"/>
                <a:cs typeface="Arial" pitchFamily="34" charset="0"/>
                <a:hlinkClick r:id="rId2"/>
              </a:rPr>
              <a:t> </a:t>
            </a:r>
            <a:r>
              <a:rPr lang="en-US" sz="1050" u="sng" dirty="0" err="1" smtClean="0">
                <a:latin typeface="Arial" pitchFamily="34" charset="0"/>
                <a:cs typeface="Arial" pitchFamily="34" charset="0"/>
                <a:hlinkClick r:id="rId2"/>
              </a:rPr>
              <a:t>Ehrenfest</a:t>
            </a:r>
            <a:r>
              <a:rPr lang="en-US" sz="1050" u="sng" dirty="0" smtClean="0">
                <a:latin typeface="Arial" pitchFamily="34" charset="0"/>
                <a:cs typeface="Arial" pitchFamily="34" charset="0"/>
                <a:hlinkClick r:id="rId2"/>
              </a:rPr>
              <a:t> DM</a:t>
            </a:r>
            <a:r>
              <a:rPr lang="en-US" sz="1050" dirty="0" smtClean="0">
                <a:latin typeface="Arial" pitchFamily="34" charset="0"/>
                <a:cs typeface="Arial" pitchFamily="34" charset="0"/>
              </a:rPr>
              <a:t>, </a:t>
            </a:r>
            <a:r>
              <a:rPr lang="en-US" sz="1050" u="sng" dirty="0" smtClean="0">
                <a:latin typeface="Arial" pitchFamily="34" charset="0"/>
                <a:cs typeface="Arial" pitchFamily="34" charset="0"/>
                <a:hlinkClick r:id="rId3"/>
              </a:rPr>
              <a:t>de </a:t>
            </a:r>
            <a:r>
              <a:rPr lang="en-US" sz="1050" u="sng" dirty="0" err="1" smtClean="0">
                <a:latin typeface="Arial" pitchFamily="34" charset="0"/>
                <a:cs typeface="Arial" pitchFamily="34" charset="0"/>
                <a:hlinkClick r:id="rId3"/>
              </a:rPr>
              <a:t>Peppo</a:t>
            </a:r>
            <a:r>
              <a:rPr lang="en-US" sz="1050" u="sng" dirty="0" smtClean="0">
                <a:latin typeface="Arial" pitchFamily="34" charset="0"/>
                <a:cs typeface="Arial" pitchFamily="34" charset="0"/>
                <a:hlinkClick r:id="rId3"/>
              </a:rPr>
              <a:t> GM</a:t>
            </a:r>
            <a:r>
              <a:rPr lang="en-US" sz="1050" dirty="0" smtClean="0">
                <a:latin typeface="Arial" pitchFamily="34" charset="0"/>
                <a:cs typeface="Arial" pitchFamily="34" charset="0"/>
              </a:rPr>
              <a:t>, </a:t>
            </a:r>
            <a:r>
              <a:rPr lang="en-US" sz="1050" u="sng" dirty="0" err="1" smtClean="0">
                <a:latin typeface="Arial" pitchFamily="34" charset="0"/>
                <a:cs typeface="Arial" pitchFamily="34" charset="0"/>
                <a:hlinkClick r:id="rId4"/>
              </a:rPr>
              <a:t>Doglioli</a:t>
            </a:r>
            <a:r>
              <a:rPr lang="en-US" sz="1050" u="sng" dirty="0" smtClean="0">
                <a:latin typeface="Arial" pitchFamily="34" charset="0"/>
                <a:cs typeface="Arial" pitchFamily="34" charset="0"/>
                <a:hlinkClick r:id="rId4"/>
              </a:rPr>
              <a:t> P</a:t>
            </a:r>
            <a:r>
              <a:rPr lang="en-US" sz="1050" dirty="0" smtClean="0">
                <a:latin typeface="Arial" pitchFamily="34" charset="0"/>
                <a:cs typeface="Arial" pitchFamily="34" charset="0"/>
              </a:rPr>
              <a:t>, </a:t>
            </a:r>
            <a:r>
              <a:rPr lang="en-US" sz="1050" u="sng" dirty="0" err="1" smtClean="0">
                <a:latin typeface="Arial" pitchFamily="34" charset="0"/>
                <a:cs typeface="Arial" pitchFamily="34" charset="0"/>
                <a:hlinkClick r:id="rId5"/>
              </a:rPr>
              <a:t>Sammartino</a:t>
            </a:r>
            <a:r>
              <a:rPr lang="en-US" sz="1050" u="sng" dirty="0" smtClean="0">
                <a:latin typeface="Arial" pitchFamily="34" charset="0"/>
                <a:cs typeface="Arial" pitchFamily="34" charset="0"/>
                <a:hlinkClick r:id="rId5"/>
              </a:rPr>
              <a:t> G</a:t>
            </a:r>
            <a:r>
              <a:rPr lang="en-US" sz="1050" dirty="0" smtClean="0">
                <a:latin typeface="Arial" pitchFamily="34" charset="0"/>
                <a:cs typeface="Arial" pitchFamily="34" charset="0"/>
              </a:rPr>
              <a:t>, </a:t>
            </a:r>
            <a:r>
              <a:rPr lang="en-US" sz="1050" b="1" dirty="0" smtClean="0">
                <a:latin typeface="Arial" pitchFamily="34" charset="0"/>
                <a:cs typeface="Arial" pitchFamily="34" charset="0"/>
              </a:rPr>
              <a:t>Slow release of growth factors and thromboposdin-1 in </a:t>
            </a:r>
            <a:r>
              <a:rPr lang="en-US" sz="1050" b="1" dirty="0" err="1" smtClean="0">
                <a:latin typeface="Arial" pitchFamily="34" charset="0"/>
                <a:cs typeface="Arial" pitchFamily="34" charset="0"/>
              </a:rPr>
              <a:t>Choukroun's</a:t>
            </a:r>
            <a:r>
              <a:rPr lang="en-US" sz="1050" b="1" dirty="0" smtClean="0">
                <a:latin typeface="Arial" pitchFamily="34" charset="0"/>
                <a:cs typeface="Arial" pitchFamily="34" charset="0"/>
              </a:rPr>
              <a:t> platelet-rich-fibrin (PRF): a gold standard to achieve for all surgical platelet concentrates technologies</a:t>
            </a:r>
            <a:r>
              <a:rPr lang="en-US" sz="1050" dirty="0" smtClean="0">
                <a:latin typeface="Arial" pitchFamily="34" charset="0"/>
                <a:cs typeface="Arial" pitchFamily="34" charset="0"/>
              </a:rPr>
              <a:t>, Growth Factors. 2009 Feb;27(1):63-9</a:t>
            </a:r>
            <a:endParaRPr lang="en-US" sz="1050" dirty="0"/>
          </a:p>
        </p:txBody>
      </p:sp>
      <p:pic>
        <p:nvPicPr>
          <p:cNvPr id="8" name="Picture 3" descr="http://www.scienceboard.net/community/perspectives/cyto_figure1_2002.gif"/>
          <p:cNvPicPr>
            <a:picLocks noChangeAspect="1" noChangeArrowheads="1"/>
          </p:cNvPicPr>
          <p:nvPr/>
        </p:nvPicPr>
        <p:blipFill>
          <a:blip r:embed="rId6" cstate="print"/>
          <a:srcRect/>
          <a:stretch>
            <a:fillRect/>
          </a:stretch>
        </p:blipFill>
        <p:spPr bwMode="auto">
          <a:xfrm>
            <a:off x="228600" y="2209800"/>
            <a:ext cx="2321169" cy="2743200"/>
          </a:xfrm>
          <a:prstGeom prst="rect">
            <a:avLst/>
          </a:prstGeom>
          <a:noFill/>
        </p:spPr>
      </p:pic>
    </p:spTree>
    <p:extLst>
      <p:ext uri="{BB962C8B-B14F-4D97-AF65-F5344CB8AC3E}">
        <p14:creationId xmlns:p14="http://schemas.microsoft.com/office/powerpoint/2010/main" val="330554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rmAutofit/>
          </a:bodyPr>
          <a:lstStyle/>
          <a:p>
            <a:r>
              <a:rPr lang="en-US" sz="4800" b="1" dirty="0" smtClean="0"/>
              <a:t>Platelets  Rich Fibrin</a:t>
            </a:r>
            <a:endParaRPr lang="en-US" sz="4800" b="1" dirty="0"/>
          </a:p>
        </p:txBody>
      </p:sp>
      <p:sp>
        <p:nvSpPr>
          <p:cNvPr id="4" name="Rectangle 3"/>
          <p:cNvSpPr/>
          <p:nvPr/>
        </p:nvSpPr>
        <p:spPr>
          <a:xfrm>
            <a:off x="1676400" y="1676400"/>
            <a:ext cx="5867400" cy="2523768"/>
          </a:xfrm>
          <a:prstGeom prst="rect">
            <a:avLst/>
          </a:prstGeom>
        </p:spPr>
        <p:txBody>
          <a:bodyPr wrap="square">
            <a:spAutoFit/>
          </a:bodyPr>
          <a:lstStyle/>
          <a:p>
            <a:r>
              <a:rPr lang="en-US" sz="2800" b="1" dirty="0" smtClean="0"/>
              <a:t>4 fundamental events of </a:t>
            </a:r>
            <a:r>
              <a:rPr lang="en-US" sz="2800" b="1" dirty="0" err="1" smtClean="0"/>
              <a:t>cicatrization</a:t>
            </a:r>
            <a:endParaRPr lang="en-US" sz="2800" b="1" dirty="0" smtClean="0"/>
          </a:p>
          <a:p>
            <a:endParaRPr lang="en-US" dirty="0" smtClean="0"/>
          </a:p>
          <a:p>
            <a:pPr marL="512763" indent="-512763">
              <a:buFont typeface="Arial" pitchFamily="34" charset="0"/>
              <a:buChar char="•"/>
            </a:pPr>
            <a:r>
              <a:rPr lang="en-US" sz="2800" dirty="0" smtClean="0"/>
              <a:t>angiogenesis </a:t>
            </a:r>
          </a:p>
          <a:p>
            <a:pPr marL="512763" indent="-512763">
              <a:buFont typeface="Arial" pitchFamily="34" charset="0"/>
              <a:buChar char="•"/>
            </a:pPr>
            <a:r>
              <a:rPr lang="en-US" sz="2800" dirty="0" smtClean="0"/>
              <a:t>immune control </a:t>
            </a:r>
          </a:p>
          <a:p>
            <a:pPr marL="512763" indent="-512763">
              <a:buFont typeface="Arial" pitchFamily="34" charset="0"/>
              <a:buChar char="•"/>
            </a:pPr>
            <a:r>
              <a:rPr lang="en-US" sz="2800" dirty="0" smtClean="0"/>
              <a:t>circulating stem cells trapping</a:t>
            </a:r>
          </a:p>
          <a:p>
            <a:pPr marL="512763" indent="-512763">
              <a:buFont typeface="Arial" pitchFamily="34" charset="0"/>
              <a:buChar char="•"/>
            </a:pPr>
            <a:r>
              <a:rPr lang="en-US" sz="2800" dirty="0" smtClean="0"/>
              <a:t>wound-covering </a:t>
            </a:r>
            <a:r>
              <a:rPr lang="en-US" sz="2800" dirty="0" err="1" smtClean="0"/>
              <a:t>epithelialization</a:t>
            </a:r>
            <a:endParaRPr lang="en-US" dirty="0"/>
          </a:p>
        </p:txBody>
      </p:sp>
      <p:sp>
        <p:nvSpPr>
          <p:cNvPr id="7" name="Rectangle 6"/>
          <p:cNvSpPr/>
          <p:nvPr/>
        </p:nvSpPr>
        <p:spPr>
          <a:xfrm>
            <a:off x="914400" y="5715000"/>
            <a:ext cx="8001000" cy="600164"/>
          </a:xfrm>
          <a:prstGeom prst="rect">
            <a:avLst/>
          </a:prstGeom>
        </p:spPr>
        <p:txBody>
          <a:bodyPr wrap="square">
            <a:spAutoFit/>
          </a:bodyPr>
          <a:lstStyle/>
          <a:p>
            <a:r>
              <a:rPr lang="en-US" sz="1100" u="sng" dirty="0" smtClean="0">
                <a:latin typeface="Arial" pitchFamily="34" charset="0"/>
                <a:cs typeface="Arial" pitchFamily="34" charset="0"/>
                <a:hlinkClick r:id="rId2" tooltip="Search for all articles by this author"/>
              </a:rPr>
              <a:t>Joseph </a:t>
            </a:r>
            <a:r>
              <a:rPr lang="en-US" sz="1100" u="sng" dirty="0" err="1" smtClean="0">
                <a:latin typeface="Arial" pitchFamily="34" charset="0"/>
                <a:cs typeface="Arial" pitchFamily="34" charset="0"/>
                <a:hlinkClick r:id="rId2" tooltip="Search for all articles by this author"/>
              </a:rPr>
              <a:t>Choukroun</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Antoine </a:t>
            </a:r>
            <a:r>
              <a:rPr lang="en-US" sz="1100" u="sng" dirty="0" err="1" smtClean="0">
                <a:latin typeface="Arial" pitchFamily="34" charset="0"/>
                <a:cs typeface="Arial" pitchFamily="34" charset="0"/>
                <a:hlinkClick r:id="rId2" tooltip="Search for all articles by this author"/>
              </a:rPr>
              <a:t>Diss</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Alain </a:t>
            </a:r>
            <a:r>
              <a:rPr lang="en-US" sz="1100" u="sng" dirty="0" err="1" smtClean="0">
                <a:latin typeface="Arial" pitchFamily="34" charset="0"/>
                <a:cs typeface="Arial" pitchFamily="34" charset="0"/>
                <a:hlinkClick r:id="rId2" tooltip="Search for all articles by this author"/>
              </a:rPr>
              <a:t>Simonpieri</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Marie-</a:t>
            </a:r>
            <a:r>
              <a:rPr lang="en-US" sz="1100" u="sng" dirty="0" err="1" smtClean="0">
                <a:latin typeface="Arial" pitchFamily="34" charset="0"/>
                <a:cs typeface="Arial" pitchFamily="34" charset="0"/>
                <a:hlinkClick r:id="rId2" tooltip="Search for all articles by this author"/>
              </a:rPr>
              <a:t>Odile</a:t>
            </a:r>
            <a:r>
              <a:rPr lang="en-US" sz="1100" u="sng" dirty="0" smtClean="0">
                <a:latin typeface="Arial" pitchFamily="34" charset="0"/>
                <a:cs typeface="Arial" pitchFamily="34" charset="0"/>
                <a:hlinkClick r:id="rId2" tooltip="Search for all articles by this author"/>
              </a:rPr>
              <a:t> Girard</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Christian </a:t>
            </a:r>
            <a:r>
              <a:rPr lang="en-US" sz="1100" u="sng" dirty="0" err="1" smtClean="0">
                <a:latin typeface="Arial" pitchFamily="34" charset="0"/>
                <a:cs typeface="Arial" pitchFamily="34" charset="0"/>
                <a:hlinkClick r:id="rId2" tooltip="Search for all articles by this author"/>
              </a:rPr>
              <a:t>Schoeffler</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Steve L. </a:t>
            </a:r>
            <a:r>
              <a:rPr lang="en-US" sz="1100" u="sng" dirty="0" err="1" smtClean="0">
                <a:latin typeface="Arial" pitchFamily="34" charset="0"/>
                <a:cs typeface="Arial" pitchFamily="34" charset="0"/>
                <a:hlinkClick r:id="rId2" tooltip="Search for all articles by this author"/>
              </a:rPr>
              <a:t>Dohan</a:t>
            </a:r>
            <a:r>
              <a:rPr lang="en-US" sz="1100" u="sng" dirty="0" err="1" smtClean="0">
                <a:latin typeface="Arial" pitchFamily="34" charset="0"/>
                <a:cs typeface="Arial" pitchFamily="34" charset="0"/>
                <a:hlinkClick r:id="rId2"/>
              </a:rPr>
              <a:t>d</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Anthony J.J. </a:t>
            </a:r>
            <a:r>
              <a:rPr lang="en-US" sz="1100" u="sng" dirty="0" err="1" smtClean="0">
                <a:latin typeface="Arial" pitchFamily="34" charset="0"/>
                <a:cs typeface="Arial" pitchFamily="34" charset="0"/>
                <a:hlinkClick r:id="rId2" tooltip="Search for all articles by this author"/>
              </a:rPr>
              <a:t>Dohan</a:t>
            </a:r>
            <a:r>
              <a:rPr lang="en-US" sz="1100" u="sng" dirty="0" err="1" smtClean="0">
                <a:latin typeface="Arial" pitchFamily="34" charset="0"/>
                <a:cs typeface="Arial" pitchFamily="34" charset="0"/>
                <a:hlinkClick r:id="rId2"/>
              </a:rPr>
              <a:t>e</a:t>
            </a:r>
            <a:r>
              <a:rPr lang="en-US" sz="1100" dirty="0" smtClean="0">
                <a:latin typeface="Arial" pitchFamily="34" charset="0"/>
                <a:cs typeface="Arial" pitchFamily="34" charset="0"/>
              </a:rPr>
              <a:t>, </a:t>
            </a:r>
            <a:r>
              <a:rPr lang="en-US" sz="1100" u="sng" dirty="0" err="1" smtClean="0">
                <a:latin typeface="Arial" pitchFamily="34" charset="0"/>
                <a:cs typeface="Arial" pitchFamily="34" charset="0"/>
                <a:hlinkClick r:id="rId2" tooltip="Search for all articles by this author"/>
              </a:rPr>
              <a:t>Jaafar</a:t>
            </a:r>
            <a:r>
              <a:rPr lang="en-US" sz="1100" u="sng" dirty="0" smtClean="0">
                <a:latin typeface="Arial" pitchFamily="34" charset="0"/>
                <a:cs typeface="Arial" pitchFamily="34" charset="0"/>
                <a:hlinkClick r:id="rId2" tooltip="Search for all articles by this author"/>
              </a:rPr>
              <a:t> </a:t>
            </a:r>
            <a:r>
              <a:rPr lang="en-US" sz="1100" u="sng" dirty="0" err="1" smtClean="0">
                <a:latin typeface="Arial" pitchFamily="34" charset="0"/>
                <a:cs typeface="Arial" pitchFamily="34" charset="0"/>
                <a:hlinkClick r:id="rId2" tooltip="Search for all articles by this author"/>
              </a:rPr>
              <a:t>Mouhyi</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David M. </a:t>
            </a:r>
            <a:r>
              <a:rPr lang="en-US" sz="1100" u="sng" dirty="0" err="1" smtClean="0">
                <a:latin typeface="Arial" pitchFamily="34" charset="0"/>
                <a:cs typeface="Arial" pitchFamily="34" charset="0"/>
                <a:hlinkClick r:id="rId2" tooltip="Search for all articles by this author"/>
              </a:rPr>
              <a:t>Dohan</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Platelet-rich fibrin (PRF): A second-generation platelet concentrate. Part IV: Clinical effects on tissue healing, </a:t>
            </a:r>
            <a:r>
              <a:rPr lang="en-US" sz="1100" dirty="0" smtClean="0">
                <a:latin typeface="Arial" pitchFamily="34" charset="0"/>
                <a:cs typeface="Arial" pitchFamily="34" charset="0"/>
              </a:rPr>
              <a:t>Oral and Maxillofacial Surgery ,</a:t>
            </a:r>
            <a:r>
              <a:rPr lang="en-US" sz="1100" u="sng" dirty="0" smtClean="0">
                <a:latin typeface="Arial" pitchFamily="34" charset="0"/>
                <a:cs typeface="Arial" pitchFamily="34" charset="0"/>
                <a:hlinkClick r:id="rId3"/>
              </a:rPr>
              <a:t>Volume 101</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4"/>
              </a:rPr>
              <a:t>Issue 3</a:t>
            </a:r>
            <a:r>
              <a:rPr lang="en-US" sz="1100" dirty="0" smtClean="0">
                <a:latin typeface="Arial" pitchFamily="34" charset="0"/>
                <a:cs typeface="Arial" pitchFamily="34" charset="0"/>
              </a:rPr>
              <a:t>, Pages e56-e60 (March 2006).</a:t>
            </a:r>
            <a:endParaRPr lang="en-US" sz="1100" dirty="0"/>
          </a:p>
        </p:txBody>
      </p:sp>
      <p:pic>
        <p:nvPicPr>
          <p:cNvPr id="5" name="Picture 2" descr="http://www.nano.org.uk/news/may2009/1874.jpg"/>
          <p:cNvPicPr>
            <a:picLocks noChangeAspect="1" noChangeArrowheads="1"/>
          </p:cNvPicPr>
          <p:nvPr/>
        </p:nvPicPr>
        <p:blipFill>
          <a:blip r:embed="rId5" cstate="print"/>
          <a:srcRect/>
          <a:stretch>
            <a:fillRect/>
          </a:stretch>
        </p:blipFill>
        <p:spPr bwMode="auto">
          <a:xfrm>
            <a:off x="0" y="0"/>
            <a:ext cx="1637944" cy="1752600"/>
          </a:xfrm>
          <a:prstGeom prst="rect">
            <a:avLst/>
          </a:prstGeom>
          <a:noFill/>
        </p:spPr>
      </p:pic>
    </p:spTree>
    <p:extLst>
      <p:ext uri="{BB962C8B-B14F-4D97-AF65-F5344CB8AC3E}">
        <p14:creationId xmlns:p14="http://schemas.microsoft.com/office/powerpoint/2010/main" val="2296418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rmAutofit/>
          </a:bodyPr>
          <a:lstStyle/>
          <a:p>
            <a:r>
              <a:rPr lang="en-US" b="1" dirty="0" smtClean="0"/>
              <a:t>Platelets  Rich Fibrin</a:t>
            </a:r>
            <a:endParaRPr lang="en-US" b="1" dirty="0"/>
          </a:p>
        </p:txBody>
      </p:sp>
      <p:sp>
        <p:nvSpPr>
          <p:cNvPr id="5" name="Rectangle 4"/>
          <p:cNvSpPr/>
          <p:nvPr/>
        </p:nvSpPr>
        <p:spPr>
          <a:xfrm>
            <a:off x="1828800" y="1600200"/>
            <a:ext cx="6400800" cy="3416320"/>
          </a:xfrm>
          <a:prstGeom prst="rect">
            <a:avLst/>
          </a:prstGeom>
        </p:spPr>
        <p:txBody>
          <a:bodyPr wrap="square">
            <a:spAutoFit/>
          </a:bodyPr>
          <a:lstStyle/>
          <a:p>
            <a:r>
              <a:rPr lang="en-US" sz="2400" dirty="0" smtClean="0"/>
              <a:t>All  known clinical applications of PRF highlight an </a:t>
            </a:r>
            <a:r>
              <a:rPr lang="en-US" sz="2400" b="1" dirty="0" smtClean="0"/>
              <a:t>accelerated tissue </a:t>
            </a:r>
            <a:r>
              <a:rPr lang="en-US" sz="2400" b="1" dirty="0" err="1" smtClean="0"/>
              <a:t>cicatrization</a:t>
            </a:r>
            <a:r>
              <a:rPr lang="en-US" sz="2400" dirty="0" smtClean="0"/>
              <a:t>.</a:t>
            </a:r>
          </a:p>
          <a:p>
            <a:endParaRPr lang="en-US" sz="2400" dirty="0" smtClean="0"/>
          </a:p>
          <a:p>
            <a:r>
              <a:rPr lang="en-US" sz="2400" dirty="0" smtClean="0"/>
              <a:t>This accelerated tissue </a:t>
            </a:r>
            <a:r>
              <a:rPr lang="en-US" sz="2400" dirty="0" err="1" smtClean="0"/>
              <a:t>cicatrization</a:t>
            </a:r>
            <a:r>
              <a:rPr lang="en-US" sz="2400" dirty="0" smtClean="0"/>
              <a:t> is due to:</a:t>
            </a:r>
          </a:p>
          <a:p>
            <a:endParaRPr lang="en-US" sz="2400" dirty="0" smtClean="0"/>
          </a:p>
          <a:p>
            <a:pPr marL="347663" indent="-347663">
              <a:buFont typeface="Arial" pitchFamily="34" charset="0"/>
              <a:buChar char="•"/>
            </a:pPr>
            <a:r>
              <a:rPr lang="en-US" sz="2400" b="1" dirty="0" smtClean="0"/>
              <a:t>An effective </a:t>
            </a:r>
            <a:r>
              <a:rPr lang="en-US" sz="2400" b="1" dirty="0" err="1" smtClean="0"/>
              <a:t>neovascularization</a:t>
            </a:r>
            <a:r>
              <a:rPr lang="en-US" sz="2400" b="1" dirty="0" smtClean="0"/>
              <a:t>, </a:t>
            </a:r>
          </a:p>
          <a:p>
            <a:pPr marL="347663" indent="-347663">
              <a:buFont typeface="Arial" pitchFamily="34" charset="0"/>
              <a:buChar char="•"/>
            </a:pPr>
            <a:r>
              <a:rPr lang="en-US" sz="2400" b="1" dirty="0" smtClean="0"/>
              <a:t>Accelerated wound closing </a:t>
            </a:r>
          </a:p>
          <a:p>
            <a:pPr marL="347663" indent="-347663">
              <a:buFont typeface="Arial" pitchFamily="34" charset="0"/>
              <a:buChar char="•"/>
            </a:pPr>
            <a:r>
              <a:rPr lang="en-US" sz="2400" b="1" dirty="0" smtClean="0"/>
              <a:t>Fast </a:t>
            </a:r>
            <a:r>
              <a:rPr lang="en-US" sz="2400" b="1" dirty="0" err="1" smtClean="0"/>
              <a:t>cicatricial</a:t>
            </a:r>
            <a:r>
              <a:rPr lang="en-US" sz="2400" b="1" dirty="0" smtClean="0"/>
              <a:t> tissue </a:t>
            </a:r>
            <a:r>
              <a:rPr lang="en-US" sz="2400" b="1" dirty="0" err="1" smtClean="0"/>
              <a:t>remodelling</a:t>
            </a:r>
            <a:endParaRPr lang="en-US" sz="2400" b="1" dirty="0" smtClean="0"/>
          </a:p>
          <a:p>
            <a:pPr marL="347663" indent="-347663">
              <a:buFont typeface="Arial" pitchFamily="34" charset="0"/>
              <a:buChar char="•"/>
            </a:pPr>
            <a:r>
              <a:rPr lang="en-US" sz="2400" b="1" dirty="0" smtClean="0"/>
              <a:t>Nearly total absence of infectious events</a:t>
            </a:r>
            <a:endParaRPr lang="en-US" sz="2400" b="1" dirty="0"/>
          </a:p>
        </p:txBody>
      </p:sp>
      <p:sp>
        <p:nvSpPr>
          <p:cNvPr id="7" name="Rectangle 6"/>
          <p:cNvSpPr/>
          <p:nvPr/>
        </p:nvSpPr>
        <p:spPr>
          <a:xfrm>
            <a:off x="838200" y="5791200"/>
            <a:ext cx="7924800" cy="600164"/>
          </a:xfrm>
          <a:prstGeom prst="rect">
            <a:avLst/>
          </a:prstGeom>
        </p:spPr>
        <p:txBody>
          <a:bodyPr wrap="square">
            <a:spAutoFit/>
          </a:bodyPr>
          <a:lstStyle/>
          <a:p>
            <a:r>
              <a:rPr lang="en-US" sz="1100" u="sng" dirty="0" smtClean="0">
                <a:latin typeface="Arial" pitchFamily="34" charset="0"/>
                <a:cs typeface="Arial" pitchFamily="34" charset="0"/>
                <a:hlinkClick r:id="rId2" tooltip="Search for all articles by this author"/>
              </a:rPr>
              <a:t>Joseph </a:t>
            </a:r>
            <a:r>
              <a:rPr lang="en-US" sz="1100" u="sng" dirty="0" err="1" smtClean="0">
                <a:latin typeface="Arial" pitchFamily="34" charset="0"/>
                <a:cs typeface="Arial" pitchFamily="34" charset="0"/>
                <a:hlinkClick r:id="rId2" tooltip="Search for all articles by this author"/>
              </a:rPr>
              <a:t>Choukroun</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Antoine </a:t>
            </a:r>
            <a:r>
              <a:rPr lang="en-US" sz="1100" u="sng" dirty="0" err="1" smtClean="0">
                <a:latin typeface="Arial" pitchFamily="34" charset="0"/>
                <a:cs typeface="Arial" pitchFamily="34" charset="0"/>
                <a:hlinkClick r:id="rId2" tooltip="Search for all articles by this author"/>
              </a:rPr>
              <a:t>Diss</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Alain </a:t>
            </a:r>
            <a:r>
              <a:rPr lang="en-US" sz="1100" u="sng" dirty="0" err="1" smtClean="0">
                <a:latin typeface="Arial" pitchFamily="34" charset="0"/>
                <a:cs typeface="Arial" pitchFamily="34" charset="0"/>
                <a:hlinkClick r:id="rId2" tooltip="Search for all articles by this author"/>
              </a:rPr>
              <a:t>Simonpieri</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Marie-</a:t>
            </a:r>
            <a:r>
              <a:rPr lang="en-US" sz="1100" u="sng" dirty="0" err="1" smtClean="0">
                <a:latin typeface="Arial" pitchFamily="34" charset="0"/>
                <a:cs typeface="Arial" pitchFamily="34" charset="0"/>
                <a:hlinkClick r:id="rId2" tooltip="Search for all articles by this author"/>
              </a:rPr>
              <a:t>Odile</a:t>
            </a:r>
            <a:r>
              <a:rPr lang="en-US" sz="1100" u="sng" dirty="0" smtClean="0">
                <a:latin typeface="Arial" pitchFamily="34" charset="0"/>
                <a:cs typeface="Arial" pitchFamily="34" charset="0"/>
                <a:hlinkClick r:id="rId2" tooltip="Search for all articles by this author"/>
              </a:rPr>
              <a:t> Girard</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Christian </a:t>
            </a:r>
            <a:r>
              <a:rPr lang="en-US" sz="1100" u="sng" dirty="0" err="1" smtClean="0">
                <a:latin typeface="Arial" pitchFamily="34" charset="0"/>
                <a:cs typeface="Arial" pitchFamily="34" charset="0"/>
                <a:hlinkClick r:id="rId2" tooltip="Search for all articles by this author"/>
              </a:rPr>
              <a:t>Schoeffler</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Steve L. </a:t>
            </a:r>
            <a:r>
              <a:rPr lang="en-US" sz="1100" u="sng" dirty="0" err="1" smtClean="0">
                <a:latin typeface="Arial" pitchFamily="34" charset="0"/>
                <a:cs typeface="Arial" pitchFamily="34" charset="0"/>
                <a:hlinkClick r:id="rId2" tooltip="Search for all articles by this author"/>
              </a:rPr>
              <a:t>Dohan</a:t>
            </a:r>
            <a:r>
              <a:rPr lang="en-US" sz="1100" u="sng" dirty="0" err="1" smtClean="0">
                <a:latin typeface="Arial" pitchFamily="34" charset="0"/>
                <a:cs typeface="Arial" pitchFamily="34" charset="0"/>
                <a:hlinkClick r:id="rId2"/>
              </a:rPr>
              <a:t>d</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Anthony J.J. </a:t>
            </a:r>
            <a:r>
              <a:rPr lang="en-US" sz="1100" u="sng" dirty="0" err="1" smtClean="0">
                <a:latin typeface="Arial" pitchFamily="34" charset="0"/>
                <a:cs typeface="Arial" pitchFamily="34" charset="0"/>
                <a:hlinkClick r:id="rId2" tooltip="Search for all articles by this author"/>
              </a:rPr>
              <a:t>Dohan</a:t>
            </a:r>
            <a:r>
              <a:rPr lang="en-US" sz="1100" u="sng" dirty="0" err="1" smtClean="0">
                <a:latin typeface="Arial" pitchFamily="34" charset="0"/>
                <a:cs typeface="Arial" pitchFamily="34" charset="0"/>
                <a:hlinkClick r:id="rId2"/>
              </a:rPr>
              <a:t>e</a:t>
            </a:r>
            <a:r>
              <a:rPr lang="en-US" sz="1100" dirty="0" smtClean="0">
                <a:latin typeface="Arial" pitchFamily="34" charset="0"/>
                <a:cs typeface="Arial" pitchFamily="34" charset="0"/>
              </a:rPr>
              <a:t>, </a:t>
            </a:r>
            <a:r>
              <a:rPr lang="en-US" sz="1100" u="sng" dirty="0" err="1" smtClean="0">
                <a:latin typeface="Arial" pitchFamily="34" charset="0"/>
                <a:cs typeface="Arial" pitchFamily="34" charset="0"/>
                <a:hlinkClick r:id="rId2" tooltip="Search for all articles by this author"/>
              </a:rPr>
              <a:t>Jaafar</a:t>
            </a:r>
            <a:r>
              <a:rPr lang="en-US" sz="1100" u="sng" dirty="0" smtClean="0">
                <a:latin typeface="Arial" pitchFamily="34" charset="0"/>
                <a:cs typeface="Arial" pitchFamily="34" charset="0"/>
                <a:hlinkClick r:id="rId2" tooltip="Search for all articles by this author"/>
              </a:rPr>
              <a:t> </a:t>
            </a:r>
            <a:r>
              <a:rPr lang="en-US" sz="1100" u="sng" dirty="0" err="1" smtClean="0">
                <a:latin typeface="Arial" pitchFamily="34" charset="0"/>
                <a:cs typeface="Arial" pitchFamily="34" charset="0"/>
                <a:hlinkClick r:id="rId2" tooltip="Search for all articles by this author"/>
              </a:rPr>
              <a:t>Mouhyi</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David M. </a:t>
            </a:r>
            <a:r>
              <a:rPr lang="en-US" sz="1100" u="sng" dirty="0" err="1" smtClean="0">
                <a:latin typeface="Arial" pitchFamily="34" charset="0"/>
                <a:cs typeface="Arial" pitchFamily="34" charset="0"/>
                <a:hlinkClick r:id="rId2" tooltip="Search for all articles by this author"/>
              </a:rPr>
              <a:t>Dohan</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Platelet-rich fibrin (PRF): A second-generation platelet concentrate. Part IV: Clinical effects on tissue healing, </a:t>
            </a:r>
            <a:r>
              <a:rPr lang="en-US" sz="1100" dirty="0" smtClean="0">
                <a:latin typeface="Arial" pitchFamily="34" charset="0"/>
                <a:cs typeface="Arial" pitchFamily="34" charset="0"/>
              </a:rPr>
              <a:t>Oral and Maxillofacial Surgery ,</a:t>
            </a:r>
            <a:r>
              <a:rPr lang="en-US" sz="1100" u="sng" dirty="0" smtClean="0">
                <a:latin typeface="Arial" pitchFamily="34" charset="0"/>
                <a:cs typeface="Arial" pitchFamily="34" charset="0"/>
                <a:hlinkClick r:id="rId3"/>
              </a:rPr>
              <a:t>Volume 101</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4"/>
              </a:rPr>
              <a:t>Issue 3</a:t>
            </a:r>
            <a:r>
              <a:rPr lang="en-US" sz="1100" dirty="0" smtClean="0">
                <a:latin typeface="Arial" pitchFamily="34" charset="0"/>
                <a:cs typeface="Arial" pitchFamily="34" charset="0"/>
              </a:rPr>
              <a:t>, Pages e56-e60 (March 2006).</a:t>
            </a:r>
            <a:endParaRPr lang="en-US" sz="1100" dirty="0"/>
          </a:p>
        </p:txBody>
      </p:sp>
      <p:pic>
        <p:nvPicPr>
          <p:cNvPr id="8" name="Picture 2" descr="File:Fibrin.png">
            <a:hlinkClick r:id="rId5"/>
          </p:cNvPr>
          <p:cNvPicPr>
            <a:picLocks noChangeAspect="1" noChangeArrowheads="1"/>
          </p:cNvPicPr>
          <p:nvPr/>
        </p:nvPicPr>
        <p:blipFill>
          <a:blip r:embed="rId6" cstate="print"/>
          <a:srcRect/>
          <a:stretch>
            <a:fillRect/>
          </a:stretch>
        </p:blipFill>
        <p:spPr bwMode="auto">
          <a:xfrm>
            <a:off x="152400" y="152400"/>
            <a:ext cx="1428750" cy="2667000"/>
          </a:xfrm>
          <a:prstGeom prst="rect">
            <a:avLst/>
          </a:prstGeom>
          <a:noFill/>
        </p:spPr>
      </p:pic>
    </p:spTree>
    <p:extLst>
      <p:ext uri="{BB962C8B-B14F-4D97-AF65-F5344CB8AC3E}">
        <p14:creationId xmlns:p14="http://schemas.microsoft.com/office/powerpoint/2010/main" val="3886504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ECL 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44575"/>
            <a:ext cx="54102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Text Box 3"/>
          <p:cNvSpPr txBox="1">
            <a:spLocks noChangeArrowheads="1"/>
          </p:cNvSpPr>
          <p:nvPr/>
        </p:nvSpPr>
        <p:spPr bwMode="auto">
          <a:xfrm>
            <a:off x="609600" y="228600"/>
            <a:ext cx="7924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4400" b="1" dirty="0">
                <a:latin typeface="Arial Narrow" panose="020B0606020202030204" pitchFamily="34" charset="0"/>
              </a:rPr>
              <a:t>Structure of the Biological Terrain</a:t>
            </a:r>
            <a:endParaRPr lang="en-US" sz="8000" b="1" dirty="0">
              <a:latin typeface="Arial Narrow" panose="020B0606020202030204" pitchFamily="34" charset="0"/>
            </a:endParaRPr>
          </a:p>
        </p:txBody>
      </p:sp>
      <p:sp>
        <p:nvSpPr>
          <p:cNvPr id="267268" name="Text Box 4"/>
          <p:cNvSpPr txBox="1">
            <a:spLocks noChangeArrowheads="1"/>
          </p:cNvSpPr>
          <p:nvPr/>
        </p:nvSpPr>
        <p:spPr bwMode="auto">
          <a:xfrm>
            <a:off x="6248400" y="16764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 Extracellular Fluid</a:t>
            </a:r>
          </a:p>
        </p:txBody>
      </p:sp>
      <p:sp>
        <p:nvSpPr>
          <p:cNvPr id="267269" name="Text Box 5"/>
          <p:cNvSpPr txBox="1">
            <a:spLocks noChangeArrowheads="1"/>
          </p:cNvSpPr>
          <p:nvPr/>
        </p:nvSpPr>
        <p:spPr bwMode="auto">
          <a:xfrm>
            <a:off x="6248400" y="48148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Intracellular Fluid</a:t>
            </a:r>
          </a:p>
        </p:txBody>
      </p:sp>
      <p:sp>
        <p:nvSpPr>
          <p:cNvPr id="267270" name="Line 6"/>
          <p:cNvSpPr>
            <a:spLocks noChangeShapeType="1"/>
          </p:cNvSpPr>
          <p:nvPr/>
        </p:nvSpPr>
        <p:spPr bwMode="auto">
          <a:xfrm flipH="1" flipV="1">
            <a:off x="4953000" y="4800600"/>
            <a:ext cx="1295400" cy="152400"/>
          </a:xfrm>
          <a:prstGeom prst="line">
            <a:avLst/>
          </a:prstGeom>
          <a:noFill/>
          <a:ln w="349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1" name="Line 7"/>
          <p:cNvSpPr>
            <a:spLocks noChangeShapeType="1"/>
          </p:cNvSpPr>
          <p:nvPr/>
        </p:nvSpPr>
        <p:spPr bwMode="auto">
          <a:xfrm flipH="1">
            <a:off x="3886200" y="1981200"/>
            <a:ext cx="2286000" cy="228600"/>
          </a:xfrm>
          <a:prstGeom prst="line">
            <a:avLst/>
          </a:prstGeom>
          <a:noFill/>
          <a:ln w="349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2" name="Text Box 8"/>
          <p:cNvSpPr txBox="1">
            <a:spLocks noChangeArrowheads="1"/>
          </p:cNvSpPr>
          <p:nvPr/>
        </p:nvSpPr>
        <p:spPr bwMode="auto">
          <a:xfrm>
            <a:off x="6324600" y="33670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Lipid Cell Wall</a:t>
            </a:r>
          </a:p>
        </p:txBody>
      </p:sp>
      <p:sp>
        <p:nvSpPr>
          <p:cNvPr id="267273" name="Text Box 9"/>
          <p:cNvSpPr txBox="1">
            <a:spLocks noChangeArrowheads="1"/>
          </p:cNvSpPr>
          <p:nvPr/>
        </p:nvSpPr>
        <p:spPr bwMode="auto">
          <a:xfrm>
            <a:off x="6324600" y="28336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Outside Cell</a:t>
            </a:r>
          </a:p>
        </p:txBody>
      </p:sp>
      <p:sp>
        <p:nvSpPr>
          <p:cNvPr id="267274" name="Text Box 10"/>
          <p:cNvSpPr txBox="1">
            <a:spLocks noChangeArrowheads="1"/>
          </p:cNvSpPr>
          <p:nvPr/>
        </p:nvSpPr>
        <p:spPr bwMode="auto">
          <a:xfrm>
            <a:off x="6324600" y="38862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Inside Cell</a:t>
            </a:r>
          </a:p>
        </p:txBody>
      </p:sp>
      <p:sp>
        <p:nvSpPr>
          <p:cNvPr id="267275" name="Line 11"/>
          <p:cNvSpPr>
            <a:spLocks noChangeShapeType="1"/>
          </p:cNvSpPr>
          <p:nvPr/>
        </p:nvSpPr>
        <p:spPr bwMode="auto">
          <a:xfrm flipH="1">
            <a:off x="5867400" y="3581400"/>
            <a:ext cx="457200" cy="228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6" name="Line 12"/>
          <p:cNvSpPr>
            <a:spLocks noChangeShapeType="1"/>
          </p:cNvSpPr>
          <p:nvPr/>
        </p:nvSpPr>
        <p:spPr bwMode="auto">
          <a:xfrm flipH="1">
            <a:off x="5867400" y="4191000"/>
            <a:ext cx="457200" cy="228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7" name="Line 13"/>
          <p:cNvSpPr>
            <a:spLocks noChangeShapeType="1"/>
          </p:cNvSpPr>
          <p:nvPr/>
        </p:nvSpPr>
        <p:spPr bwMode="auto">
          <a:xfrm flipH="1">
            <a:off x="5867400" y="3048000"/>
            <a:ext cx="457200" cy="228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17755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Extra Cellular Matrix </a:t>
            </a:r>
            <a:endParaRPr lang="en-US" b="1" dirty="0"/>
          </a:p>
        </p:txBody>
      </p:sp>
      <p:sp>
        <p:nvSpPr>
          <p:cNvPr id="5" name="Content Placeholder 4"/>
          <p:cNvSpPr>
            <a:spLocks noGrp="1"/>
          </p:cNvSpPr>
          <p:nvPr>
            <p:ph idx="1"/>
          </p:nvPr>
        </p:nvSpPr>
        <p:spPr>
          <a:xfrm>
            <a:off x="457200" y="1219200"/>
            <a:ext cx="8229600" cy="4906963"/>
          </a:xfrm>
        </p:spPr>
        <p:txBody>
          <a:bodyPr>
            <a:normAutofit fontScale="85000" lnSpcReduction="20000"/>
          </a:bodyPr>
          <a:lstStyle/>
          <a:p>
            <a:r>
              <a:rPr lang="en-US" dirty="0" smtClean="0"/>
              <a:t>Inorganic Matrix Approximately 65% </a:t>
            </a:r>
          </a:p>
          <a:p>
            <a:r>
              <a:rPr lang="en-US" dirty="0" smtClean="0"/>
              <a:t>Organic Matrix Approximately 22%</a:t>
            </a:r>
          </a:p>
          <a:p>
            <a:pPr lvl="1"/>
            <a:r>
              <a:rPr lang="en-US" dirty="0" smtClean="0"/>
              <a:t>Collagen at Approximately 90%</a:t>
            </a:r>
          </a:p>
          <a:p>
            <a:pPr lvl="1"/>
            <a:r>
              <a:rPr lang="en-US" dirty="0" smtClean="0"/>
              <a:t>Non Collagen Proteins Approximately 10% </a:t>
            </a:r>
          </a:p>
          <a:p>
            <a:pPr lvl="2"/>
            <a:r>
              <a:rPr lang="en-US" dirty="0" smtClean="0"/>
              <a:t>Insoluble Proteins</a:t>
            </a:r>
          </a:p>
          <a:p>
            <a:pPr lvl="3"/>
            <a:r>
              <a:rPr lang="en-US" dirty="0" err="1" smtClean="0"/>
              <a:t>Osteonectin</a:t>
            </a:r>
            <a:r>
              <a:rPr lang="en-US" dirty="0" smtClean="0"/>
              <a:t> – Most Abundant</a:t>
            </a:r>
          </a:p>
          <a:p>
            <a:pPr lvl="3"/>
            <a:r>
              <a:rPr lang="en-US" dirty="0" err="1" smtClean="0"/>
              <a:t>Osteopontin</a:t>
            </a:r>
            <a:r>
              <a:rPr lang="en-US" dirty="0" smtClean="0"/>
              <a:t>– Binding to ECM</a:t>
            </a:r>
          </a:p>
          <a:p>
            <a:pPr lvl="3"/>
            <a:r>
              <a:rPr lang="en-US" dirty="0" smtClean="0"/>
              <a:t>Bone </a:t>
            </a:r>
            <a:r>
              <a:rPr lang="en-US" dirty="0" err="1" smtClean="0"/>
              <a:t>Sialoprotein</a:t>
            </a:r>
            <a:r>
              <a:rPr lang="en-US" dirty="0" smtClean="0"/>
              <a:t>—Attachment Protein</a:t>
            </a:r>
          </a:p>
          <a:p>
            <a:pPr lvl="3"/>
            <a:r>
              <a:rPr lang="en-US" dirty="0" smtClean="0"/>
              <a:t>Osteoblasts Secrete </a:t>
            </a:r>
            <a:r>
              <a:rPr lang="en-US" dirty="0" err="1" smtClean="0"/>
              <a:t>Oseopontin</a:t>
            </a:r>
            <a:r>
              <a:rPr lang="en-US" dirty="0" smtClean="0"/>
              <a:t> and Bone </a:t>
            </a:r>
            <a:r>
              <a:rPr lang="en-US" dirty="0" err="1" smtClean="0"/>
              <a:t>Sialoprotein</a:t>
            </a:r>
            <a:r>
              <a:rPr lang="en-US" dirty="0" smtClean="0"/>
              <a:t> </a:t>
            </a:r>
          </a:p>
          <a:p>
            <a:pPr lvl="3"/>
            <a:r>
              <a:rPr lang="en-US" dirty="0" smtClean="0"/>
              <a:t>Fibronectin—Adhesion</a:t>
            </a:r>
          </a:p>
          <a:p>
            <a:pPr lvl="3"/>
            <a:r>
              <a:rPr lang="en-US" dirty="0" err="1" smtClean="0"/>
              <a:t>Osteocalcin</a:t>
            </a:r>
            <a:r>
              <a:rPr lang="en-US" dirty="0" smtClean="0"/>
              <a:t>—Mineralization of Bone</a:t>
            </a:r>
          </a:p>
          <a:p>
            <a:pPr lvl="3"/>
            <a:r>
              <a:rPr lang="en-US" dirty="0" smtClean="0"/>
              <a:t>Growth Factors </a:t>
            </a:r>
          </a:p>
          <a:p>
            <a:r>
              <a:rPr lang="en-US" dirty="0" smtClean="0"/>
              <a:t>Lipids and Macromolecules—</a:t>
            </a:r>
            <a:r>
              <a:rPr lang="en-US" dirty="0" err="1" smtClean="0"/>
              <a:t>Ca</a:t>
            </a:r>
            <a:r>
              <a:rPr lang="en-US" dirty="0" smtClean="0"/>
              <a:t>+, Po, Fe, K+ Approximately 4%</a:t>
            </a:r>
          </a:p>
          <a:p>
            <a:r>
              <a:rPr lang="en-US" dirty="0" smtClean="0"/>
              <a:t>Water Approximately 9%</a:t>
            </a:r>
          </a:p>
          <a:p>
            <a:pPr marL="1371600" lvl="3" indent="0">
              <a:buNone/>
            </a:pPr>
            <a:endParaRPr lang="en-US" dirty="0" smtClean="0"/>
          </a:p>
          <a:p>
            <a:pPr lvl="3"/>
            <a:endParaRPr lang="en-US" dirty="0" smtClean="0"/>
          </a:p>
          <a:p>
            <a:pPr lvl="3"/>
            <a:endParaRPr lang="en-US" dirty="0"/>
          </a:p>
        </p:txBody>
      </p:sp>
    </p:spTree>
    <p:extLst>
      <p:ext uri="{BB962C8B-B14F-4D97-AF65-F5344CB8AC3E}">
        <p14:creationId xmlns:p14="http://schemas.microsoft.com/office/powerpoint/2010/main" val="4261568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Platelet Alpha Granules</a:t>
            </a:r>
            <a:endParaRPr lang="en-US" b="1" dirty="0"/>
          </a:p>
        </p:txBody>
      </p:sp>
      <p:sp>
        <p:nvSpPr>
          <p:cNvPr id="5" name="Content Placeholder 4"/>
          <p:cNvSpPr>
            <a:spLocks noGrp="1"/>
          </p:cNvSpPr>
          <p:nvPr>
            <p:ph idx="1"/>
          </p:nvPr>
        </p:nvSpPr>
        <p:spPr/>
        <p:txBody>
          <a:bodyPr/>
          <a:lstStyle/>
          <a:p>
            <a:r>
              <a:rPr lang="en-US" dirty="0" smtClean="0"/>
              <a:t>Fibrinogen</a:t>
            </a:r>
            <a:r>
              <a:rPr lang="en-US" dirty="0" smtClean="0">
                <a:sym typeface="Wingdings" panose="05000000000000000000" pitchFamily="2" charset="2"/>
              </a:rPr>
              <a:t> </a:t>
            </a:r>
            <a:r>
              <a:rPr lang="en-US" dirty="0" smtClean="0"/>
              <a:t> Fibrin </a:t>
            </a:r>
            <a:r>
              <a:rPr lang="en-US" dirty="0" smtClean="0">
                <a:sym typeface="Wingdings" panose="05000000000000000000" pitchFamily="2" charset="2"/>
              </a:rPr>
              <a:t> Clot  Alpha Granules Release Growth Factors</a:t>
            </a:r>
          </a:p>
          <a:p>
            <a:r>
              <a:rPr lang="en-US" dirty="0" smtClean="0">
                <a:sym typeface="Wingdings" panose="05000000000000000000" pitchFamily="2" charset="2"/>
              </a:rPr>
              <a:t>Platelets are Derived From Megakaryocytes </a:t>
            </a:r>
          </a:p>
          <a:p>
            <a:endParaRPr lang="en-US" dirty="0"/>
          </a:p>
        </p:txBody>
      </p:sp>
    </p:spTree>
    <p:extLst>
      <p:ext uri="{BB962C8B-B14F-4D97-AF65-F5344CB8AC3E}">
        <p14:creationId xmlns:p14="http://schemas.microsoft.com/office/powerpoint/2010/main" val="2780908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Extra Cellular Matrix</a:t>
            </a:r>
            <a:endParaRPr lang="en-US" b="1" dirty="0"/>
          </a:p>
        </p:txBody>
      </p:sp>
      <p:sp>
        <p:nvSpPr>
          <p:cNvPr id="3" name="Content Placeholder 2"/>
          <p:cNvSpPr>
            <a:spLocks noGrp="1"/>
          </p:cNvSpPr>
          <p:nvPr>
            <p:ph idx="1"/>
          </p:nvPr>
        </p:nvSpPr>
        <p:spPr/>
        <p:txBody>
          <a:bodyPr/>
          <a:lstStyle/>
          <a:p>
            <a:r>
              <a:rPr lang="en-US" dirty="0" smtClean="0"/>
              <a:t>Plasma—Fibrin and Fibronectin </a:t>
            </a:r>
          </a:p>
          <a:p>
            <a:r>
              <a:rPr lang="en-US" dirty="0" smtClean="0"/>
              <a:t>Platelets– </a:t>
            </a:r>
            <a:r>
              <a:rPr lang="en-US" dirty="0" err="1" smtClean="0"/>
              <a:t>Vitronectin</a:t>
            </a:r>
            <a:endParaRPr lang="en-US" dirty="0" smtClean="0"/>
          </a:p>
          <a:p>
            <a:r>
              <a:rPr lang="en-US" dirty="0" smtClean="0"/>
              <a:t>Collagen  </a:t>
            </a:r>
            <a:endParaRPr lang="en-US" dirty="0"/>
          </a:p>
        </p:txBody>
      </p:sp>
    </p:spTree>
    <p:extLst>
      <p:ext uri="{BB962C8B-B14F-4D97-AF65-F5344CB8AC3E}">
        <p14:creationId xmlns:p14="http://schemas.microsoft.com/office/powerpoint/2010/main" val="2079980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rmAutofit/>
          </a:bodyPr>
          <a:lstStyle/>
          <a:p>
            <a:r>
              <a:rPr lang="en-US" b="1" dirty="0" smtClean="0"/>
              <a:t>Body Response </a:t>
            </a:r>
            <a:r>
              <a:rPr lang="en-US" b="1" dirty="0"/>
              <a:t>T</a:t>
            </a:r>
            <a:r>
              <a:rPr lang="en-US" b="1" dirty="0" smtClean="0"/>
              <a:t>o </a:t>
            </a:r>
            <a:r>
              <a:rPr lang="en-US" b="1" dirty="0"/>
              <a:t>T</a:t>
            </a:r>
            <a:r>
              <a:rPr lang="en-US" b="1" dirty="0" smtClean="0"/>
              <a:t>issue </a:t>
            </a:r>
            <a:r>
              <a:rPr lang="en-US" b="1" dirty="0"/>
              <a:t>I</a:t>
            </a:r>
            <a:r>
              <a:rPr lang="en-US" b="1" dirty="0" smtClean="0"/>
              <a:t>njury</a:t>
            </a:r>
            <a:endParaRPr lang="en-US" b="1" dirty="0"/>
          </a:p>
        </p:txBody>
      </p:sp>
      <p:sp>
        <p:nvSpPr>
          <p:cNvPr id="3" name="Content Placeholder 2"/>
          <p:cNvSpPr>
            <a:spLocks noGrp="1"/>
          </p:cNvSpPr>
          <p:nvPr>
            <p:ph idx="1"/>
          </p:nvPr>
        </p:nvSpPr>
        <p:spPr/>
        <p:txBody>
          <a:bodyPr>
            <a:normAutofit/>
          </a:bodyPr>
          <a:lstStyle/>
          <a:p>
            <a:r>
              <a:rPr lang="en-US" sz="3600" dirty="0" smtClean="0"/>
              <a:t>The surgical act of a bone fracture is an injury to tissues</a:t>
            </a:r>
          </a:p>
          <a:p>
            <a:r>
              <a:rPr lang="en-US" sz="3600" dirty="0" smtClean="0"/>
              <a:t>The injury triggers a body response cascade to generate healing:</a:t>
            </a:r>
          </a:p>
          <a:p>
            <a:pPr lvl="1"/>
            <a:r>
              <a:rPr lang="en-US" sz="3600" dirty="0" smtClean="0">
                <a:solidFill>
                  <a:srgbClr val="0000FF"/>
                </a:solidFill>
              </a:rPr>
              <a:t>Inflammatory Process</a:t>
            </a:r>
          </a:p>
          <a:p>
            <a:pPr lvl="1"/>
            <a:r>
              <a:rPr lang="en-US" sz="3600" dirty="0" smtClean="0">
                <a:solidFill>
                  <a:srgbClr val="0000FF"/>
                </a:solidFill>
              </a:rPr>
              <a:t>Healing Process</a:t>
            </a:r>
          </a:p>
          <a:p>
            <a:pPr lvl="1"/>
            <a:r>
              <a:rPr lang="en-US" sz="3600" dirty="0" smtClean="0">
                <a:solidFill>
                  <a:srgbClr val="0000FF"/>
                </a:solidFill>
              </a:rPr>
              <a:t>Angiogenesis Process</a:t>
            </a:r>
            <a:endParaRPr lang="en-US" sz="3600" dirty="0">
              <a:solidFill>
                <a:srgbClr val="0000FF"/>
              </a:solidFill>
            </a:endParaRPr>
          </a:p>
        </p:txBody>
      </p:sp>
    </p:spTree>
    <p:extLst>
      <p:ext uri="{BB962C8B-B14F-4D97-AF65-F5344CB8AC3E}">
        <p14:creationId xmlns:p14="http://schemas.microsoft.com/office/powerpoint/2010/main" val="37397823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rmAutofit/>
          </a:bodyPr>
          <a:lstStyle/>
          <a:p>
            <a:r>
              <a:rPr lang="en-US" sz="3600" b="1" dirty="0" smtClean="0"/>
              <a:t>Immunological Characteristics of L-PRF</a:t>
            </a:r>
            <a:endParaRPr lang="en-US" sz="3600" b="1" dirty="0"/>
          </a:p>
        </p:txBody>
      </p:sp>
      <p:sp>
        <p:nvSpPr>
          <p:cNvPr id="3" name="Content Placeholder 2"/>
          <p:cNvSpPr>
            <a:spLocks noGrp="1"/>
          </p:cNvSpPr>
          <p:nvPr>
            <p:ph idx="1"/>
          </p:nvPr>
        </p:nvSpPr>
        <p:spPr>
          <a:xfrm>
            <a:off x="1447800" y="1295400"/>
            <a:ext cx="6781800" cy="4525963"/>
          </a:xfrm>
        </p:spPr>
        <p:txBody>
          <a:bodyPr>
            <a:normAutofit fontScale="92500" lnSpcReduction="10000"/>
          </a:bodyPr>
          <a:lstStyle/>
          <a:p>
            <a:pPr>
              <a:buNone/>
            </a:pPr>
            <a:r>
              <a:rPr lang="en-US" dirty="0" smtClean="0"/>
              <a:t>L-PRF contains immunologic elements:</a:t>
            </a:r>
          </a:p>
          <a:p>
            <a:pPr>
              <a:buNone/>
            </a:pPr>
            <a:r>
              <a:rPr lang="en-US" dirty="0" smtClean="0"/>
              <a:t>    5 cellular mediators:</a:t>
            </a:r>
          </a:p>
          <a:p>
            <a:pPr lvl="1"/>
            <a:r>
              <a:rPr lang="en-US" dirty="0" smtClean="0">
                <a:solidFill>
                  <a:srgbClr val="0000FF"/>
                </a:solidFill>
              </a:rPr>
              <a:t>3 pro-inflammatory cytokines</a:t>
            </a:r>
          </a:p>
          <a:p>
            <a:pPr lvl="2"/>
            <a:r>
              <a:rPr lang="en-US" dirty="0" smtClean="0"/>
              <a:t>Interleukin 1ß (IL-1ß)</a:t>
            </a:r>
          </a:p>
          <a:p>
            <a:pPr lvl="2"/>
            <a:r>
              <a:rPr lang="en-US" dirty="0" smtClean="0"/>
              <a:t>Interleukin 6 (IL-6)</a:t>
            </a:r>
          </a:p>
          <a:p>
            <a:pPr lvl="2"/>
            <a:r>
              <a:rPr lang="en-US" dirty="0" smtClean="0"/>
              <a:t>Tissue Necrosis Factor </a:t>
            </a:r>
            <a:r>
              <a:rPr lang="el-GR" dirty="0" smtClean="0"/>
              <a:t>α</a:t>
            </a:r>
            <a:r>
              <a:rPr lang="en-US" dirty="0" smtClean="0"/>
              <a:t> (TNF-</a:t>
            </a:r>
            <a:r>
              <a:rPr lang="el-GR" dirty="0" smtClean="0"/>
              <a:t>α</a:t>
            </a:r>
            <a:r>
              <a:rPr lang="en-US" dirty="0" smtClean="0"/>
              <a:t>)</a:t>
            </a:r>
          </a:p>
          <a:p>
            <a:pPr lvl="1"/>
            <a:r>
              <a:rPr lang="en-US" dirty="0" smtClean="0">
                <a:solidFill>
                  <a:srgbClr val="0000FF"/>
                </a:solidFill>
              </a:rPr>
              <a:t>1 Inflammatory cytokine:</a:t>
            </a:r>
          </a:p>
          <a:p>
            <a:pPr lvl="2"/>
            <a:r>
              <a:rPr lang="en-US" dirty="0" smtClean="0"/>
              <a:t>Interleukin 4 (IL-4)</a:t>
            </a:r>
          </a:p>
          <a:p>
            <a:pPr lvl="1"/>
            <a:r>
              <a:rPr lang="en-US" dirty="0" smtClean="0">
                <a:solidFill>
                  <a:srgbClr val="0000FF"/>
                </a:solidFill>
              </a:rPr>
              <a:t>1 Angiogenesis Promoter</a:t>
            </a:r>
          </a:p>
          <a:p>
            <a:pPr lvl="2"/>
            <a:r>
              <a:rPr lang="en-US" dirty="0" smtClean="0"/>
              <a:t>Vascular Endothelial Growth Factor (VEGF)</a:t>
            </a:r>
            <a:endParaRPr lang="en-US" dirty="0"/>
          </a:p>
          <a:p>
            <a:pPr lvl="3"/>
            <a:endParaRPr lang="en-US" dirty="0" smtClean="0"/>
          </a:p>
          <a:p>
            <a:pPr lvl="5"/>
            <a:endParaRPr lang="en-US" dirty="0" smtClean="0"/>
          </a:p>
          <a:p>
            <a:endParaRPr lang="en-US" dirty="0" smtClean="0"/>
          </a:p>
        </p:txBody>
      </p:sp>
      <p:sp>
        <p:nvSpPr>
          <p:cNvPr id="4" name="TextBox 3"/>
          <p:cNvSpPr txBox="1"/>
          <p:nvPr/>
        </p:nvSpPr>
        <p:spPr>
          <a:xfrm>
            <a:off x="533400" y="6019800"/>
            <a:ext cx="8001000" cy="600164"/>
          </a:xfrm>
          <a:prstGeom prst="rect">
            <a:avLst/>
          </a:prstGeom>
          <a:noFill/>
        </p:spPr>
        <p:txBody>
          <a:bodyPr wrap="square" rtlCol="0">
            <a:spAutoFit/>
          </a:bodyPr>
          <a:lstStyle/>
          <a:p>
            <a:r>
              <a:rPr lang="en-US" sz="1100" u="sng" dirty="0" smtClean="0">
                <a:latin typeface="Arial" pitchFamily="34" charset="0"/>
                <a:cs typeface="Arial" pitchFamily="34" charset="0"/>
                <a:hlinkClick r:id="rId2" tooltip="Search for all articles by this author"/>
              </a:rPr>
              <a:t>David M. </a:t>
            </a:r>
            <a:r>
              <a:rPr lang="en-US" sz="1100" u="sng" dirty="0" err="1" smtClean="0">
                <a:latin typeface="Arial" pitchFamily="34" charset="0"/>
                <a:cs typeface="Arial" pitchFamily="34" charset="0"/>
                <a:hlinkClick r:id="rId2" tooltip="Search for all articles by this author"/>
              </a:rPr>
              <a:t>Dohan</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Joseph </a:t>
            </a:r>
            <a:r>
              <a:rPr lang="en-US" sz="1100" u="sng" dirty="0" err="1" smtClean="0">
                <a:latin typeface="Arial" pitchFamily="34" charset="0"/>
                <a:cs typeface="Arial" pitchFamily="34" charset="0"/>
                <a:hlinkClick r:id="rId2" tooltip="Search for all articles by this author"/>
              </a:rPr>
              <a:t>Choukroun</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Antoine </a:t>
            </a:r>
            <a:r>
              <a:rPr lang="en-US" sz="1100" u="sng" dirty="0" err="1" smtClean="0">
                <a:latin typeface="Arial" pitchFamily="34" charset="0"/>
                <a:cs typeface="Arial" pitchFamily="34" charset="0"/>
                <a:hlinkClick r:id="rId2" tooltip="Search for all articles by this author"/>
              </a:rPr>
              <a:t>Diss</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Steve L. </a:t>
            </a:r>
            <a:r>
              <a:rPr lang="en-US" sz="1100" u="sng" dirty="0" err="1" smtClean="0">
                <a:latin typeface="Arial" pitchFamily="34" charset="0"/>
                <a:cs typeface="Arial" pitchFamily="34" charset="0"/>
                <a:hlinkClick r:id="rId2" tooltip="Search for all articles by this author"/>
              </a:rPr>
              <a:t>Dohan</a:t>
            </a:r>
            <a:r>
              <a:rPr lang="en-US" sz="1100" u="sng" dirty="0" err="1" smtClean="0">
                <a:latin typeface="Arial" pitchFamily="34" charset="0"/>
                <a:cs typeface="Arial" pitchFamily="34" charset="0"/>
                <a:hlinkClick r:id="rId2"/>
              </a:rPr>
              <a:t>d</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Anthony J.J. </a:t>
            </a:r>
            <a:r>
              <a:rPr lang="en-US" sz="1100" u="sng" dirty="0" err="1" smtClean="0">
                <a:latin typeface="Arial" pitchFamily="34" charset="0"/>
                <a:cs typeface="Arial" pitchFamily="34" charset="0"/>
                <a:hlinkClick r:id="rId2" tooltip="Search for all articles by this author"/>
              </a:rPr>
              <a:t>Dohan</a:t>
            </a:r>
            <a:r>
              <a:rPr lang="en-US" sz="1100" u="sng" dirty="0" err="1" smtClean="0">
                <a:latin typeface="Arial" pitchFamily="34" charset="0"/>
                <a:cs typeface="Arial" pitchFamily="34" charset="0"/>
                <a:hlinkClick r:id="rId2"/>
              </a:rPr>
              <a:t>e</a:t>
            </a:r>
            <a:r>
              <a:rPr lang="en-US" sz="1100" dirty="0" smtClean="0">
                <a:latin typeface="Arial" pitchFamily="34" charset="0"/>
                <a:cs typeface="Arial" pitchFamily="34" charset="0"/>
              </a:rPr>
              <a:t>, </a:t>
            </a:r>
            <a:r>
              <a:rPr lang="en-US" sz="1100" u="sng" dirty="0" err="1" smtClean="0">
                <a:latin typeface="Arial" pitchFamily="34" charset="0"/>
                <a:cs typeface="Arial" pitchFamily="34" charset="0"/>
                <a:hlinkClick r:id="rId2" tooltip="Search for all articles by this author"/>
              </a:rPr>
              <a:t>Jaafar</a:t>
            </a:r>
            <a:r>
              <a:rPr lang="en-US" sz="1100" u="sng" dirty="0" smtClean="0">
                <a:latin typeface="Arial" pitchFamily="34" charset="0"/>
                <a:cs typeface="Arial" pitchFamily="34" charset="0"/>
                <a:hlinkClick r:id="rId2" tooltip="Search for all articles by this author"/>
              </a:rPr>
              <a:t> </a:t>
            </a:r>
            <a:r>
              <a:rPr lang="en-US" sz="1100" u="sng" dirty="0" err="1" smtClean="0">
                <a:latin typeface="Arial" pitchFamily="34" charset="0"/>
                <a:cs typeface="Arial" pitchFamily="34" charset="0"/>
                <a:hlinkClick r:id="rId2" tooltip="Search for all articles by this author"/>
              </a:rPr>
              <a:t>Mouhyi</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2" tooltip="Search for all articles by this author"/>
              </a:rPr>
              <a:t>Bruno </a:t>
            </a:r>
            <a:r>
              <a:rPr lang="en-US" sz="1100" u="sng" dirty="0" err="1" smtClean="0">
                <a:latin typeface="Arial" pitchFamily="34" charset="0"/>
                <a:cs typeface="Arial" pitchFamily="34" charset="0"/>
                <a:hlinkClick r:id="rId2" tooltip="Search for all articles by this author"/>
              </a:rPr>
              <a:t>Gogly</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Platelet-rich fibrin (PRF): A second-generation platelet concentrate. Part III: </a:t>
            </a:r>
            <a:r>
              <a:rPr lang="en-US" sz="1100" b="1" dirty="0" err="1" smtClean="0">
                <a:latin typeface="Arial" pitchFamily="34" charset="0"/>
                <a:cs typeface="Arial" pitchFamily="34" charset="0"/>
              </a:rPr>
              <a:t>Leucocyte</a:t>
            </a:r>
            <a:r>
              <a:rPr lang="en-US" sz="1100" b="1" dirty="0" smtClean="0">
                <a:latin typeface="Arial" pitchFamily="34" charset="0"/>
                <a:cs typeface="Arial" pitchFamily="34" charset="0"/>
              </a:rPr>
              <a:t> activation: A new feature for platelet concentrates?</a:t>
            </a:r>
            <a:r>
              <a:rPr lang="en-US" sz="1100" dirty="0" smtClean="0">
                <a:latin typeface="Arial" pitchFamily="34" charset="0"/>
                <a:cs typeface="Arial" pitchFamily="34" charset="0"/>
              </a:rPr>
              <a:t>,  Oral and Maxillofacial Surgery ,</a:t>
            </a:r>
            <a:r>
              <a:rPr lang="en-US" sz="1100" u="sng" dirty="0" smtClean="0">
                <a:latin typeface="Arial" pitchFamily="34" charset="0"/>
                <a:cs typeface="Arial" pitchFamily="34" charset="0"/>
                <a:hlinkClick r:id="rId3"/>
              </a:rPr>
              <a:t>Volume 101</a:t>
            </a:r>
            <a:r>
              <a:rPr lang="en-US" sz="1100" dirty="0" smtClean="0">
                <a:latin typeface="Arial" pitchFamily="34" charset="0"/>
                <a:cs typeface="Arial" pitchFamily="34" charset="0"/>
              </a:rPr>
              <a:t>, </a:t>
            </a:r>
            <a:r>
              <a:rPr lang="en-US" sz="1100" u="sng" dirty="0" smtClean="0">
                <a:latin typeface="Arial" pitchFamily="34" charset="0"/>
                <a:cs typeface="Arial" pitchFamily="34" charset="0"/>
                <a:hlinkClick r:id="rId4"/>
              </a:rPr>
              <a:t>Issue 3</a:t>
            </a:r>
            <a:r>
              <a:rPr lang="en-US" sz="1100" dirty="0" smtClean="0">
                <a:latin typeface="Arial" pitchFamily="34" charset="0"/>
                <a:cs typeface="Arial" pitchFamily="34" charset="0"/>
              </a:rPr>
              <a:t>, Pages e51-e55 (March 2006).</a:t>
            </a:r>
            <a:endParaRPr lang="en-US" sz="1100" dirty="0"/>
          </a:p>
        </p:txBody>
      </p:sp>
    </p:spTree>
    <p:extLst>
      <p:ext uri="{BB962C8B-B14F-4D97-AF65-F5344CB8AC3E}">
        <p14:creationId xmlns:p14="http://schemas.microsoft.com/office/powerpoint/2010/main" val="1450614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b="1" dirty="0" smtClean="0"/>
              <a:t>Acknowledgements</a:t>
            </a:r>
            <a:endParaRPr lang="en-US" b="1" dirty="0"/>
          </a:p>
        </p:txBody>
      </p:sp>
      <p:sp>
        <p:nvSpPr>
          <p:cNvPr id="3" name="Subtitle 2"/>
          <p:cNvSpPr>
            <a:spLocks noGrp="1"/>
          </p:cNvSpPr>
          <p:nvPr>
            <p:ph type="subTitle" idx="1"/>
          </p:nvPr>
        </p:nvSpPr>
        <p:spPr>
          <a:xfrm>
            <a:off x="228600" y="1676400"/>
            <a:ext cx="8763000" cy="4953000"/>
          </a:xfrm>
        </p:spPr>
        <p:txBody>
          <a:bodyPr>
            <a:normAutofit fontScale="77500" lnSpcReduction="20000"/>
          </a:bodyPr>
          <a:lstStyle/>
          <a:p>
            <a:pPr algn="l"/>
            <a:r>
              <a:rPr lang="en-US" sz="4100" dirty="0">
                <a:solidFill>
                  <a:schemeClr val="tx1"/>
                </a:solidFill>
                <a:latin typeface="Arial Narrow" panose="020B0606020202030204" pitchFamily="34" charset="0"/>
              </a:rPr>
              <a:t>Dr. </a:t>
            </a:r>
            <a:r>
              <a:rPr lang="en-US" sz="4100" dirty="0" smtClean="0">
                <a:solidFill>
                  <a:schemeClr val="tx1"/>
                </a:solidFill>
                <a:latin typeface="Arial Narrow" panose="020B0606020202030204" pitchFamily="34" charset="0"/>
              </a:rPr>
              <a:t>Eduardo </a:t>
            </a:r>
            <a:r>
              <a:rPr lang="en-US" sz="4100" dirty="0" err="1" smtClean="0">
                <a:solidFill>
                  <a:schemeClr val="tx1"/>
                </a:solidFill>
                <a:latin typeface="Arial Narrow" panose="020B0606020202030204" pitchFamily="34" charset="0"/>
              </a:rPr>
              <a:t>Anitua</a:t>
            </a:r>
            <a:endParaRPr lang="en-US" sz="4100" dirty="0" smtClean="0">
              <a:solidFill>
                <a:schemeClr val="tx1"/>
              </a:solidFill>
              <a:latin typeface="Arial Narrow" panose="020B0606020202030204" pitchFamily="34" charset="0"/>
            </a:endParaRPr>
          </a:p>
          <a:p>
            <a:pPr algn="l"/>
            <a:r>
              <a:rPr lang="en-US" sz="4100" dirty="0" smtClean="0">
                <a:solidFill>
                  <a:schemeClr val="tx1"/>
                </a:solidFill>
                <a:latin typeface="Arial Narrow" panose="020B0606020202030204" pitchFamily="34" charset="0"/>
              </a:rPr>
              <a:t>Dr. Jerry </a:t>
            </a:r>
            <a:r>
              <a:rPr lang="en-US" sz="4100" dirty="0">
                <a:solidFill>
                  <a:schemeClr val="tx1"/>
                </a:solidFill>
                <a:latin typeface="Arial Narrow" panose="020B0606020202030204" pitchFamily="34" charset="0"/>
              </a:rPr>
              <a:t>E. </a:t>
            </a:r>
            <a:r>
              <a:rPr lang="en-US" sz="4100" dirty="0" err="1" smtClean="0">
                <a:solidFill>
                  <a:schemeClr val="tx1"/>
                </a:solidFill>
                <a:latin typeface="Arial Narrow" panose="020B0606020202030204" pitchFamily="34" charset="0"/>
              </a:rPr>
              <a:t>Bouquot</a:t>
            </a:r>
            <a:endParaRPr lang="en-US" sz="4100" dirty="0" smtClean="0">
              <a:solidFill>
                <a:schemeClr val="tx1"/>
              </a:solidFill>
              <a:latin typeface="Arial Narrow" panose="020B0606020202030204" pitchFamily="34" charset="0"/>
            </a:endParaRPr>
          </a:p>
          <a:p>
            <a:pPr algn="l"/>
            <a:r>
              <a:rPr lang="en-US" sz="4100" dirty="0" smtClean="0">
                <a:solidFill>
                  <a:schemeClr val="tx1"/>
                </a:solidFill>
                <a:latin typeface="Arial Narrow" panose="020B0606020202030204" pitchFamily="34" charset="0"/>
              </a:rPr>
              <a:t>Dr. Nathan Bryan </a:t>
            </a:r>
          </a:p>
          <a:p>
            <a:pPr algn="l"/>
            <a:r>
              <a:rPr lang="en-US" sz="4100" dirty="0" smtClean="0">
                <a:solidFill>
                  <a:schemeClr val="tx1"/>
                </a:solidFill>
                <a:latin typeface="Arial Narrow" panose="020B0606020202030204" pitchFamily="34" charset="0"/>
              </a:rPr>
              <a:t>Dr. Joseph </a:t>
            </a:r>
            <a:r>
              <a:rPr lang="en-US" sz="4100" dirty="0" err="1" smtClean="0">
                <a:solidFill>
                  <a:schemeClr val="tx1"/>
                </a:solidFill>
                <a:latin typeface="Arial Narrow" panose="020B0606020202030204" pitchFamily="34" charset="0"/>
              </a:rPr>
              <a:t>Choukroun</a:t>
            </a:r>
            <a:r>
              <a:rPr lang="en-US" sz="4100" dirty="0" smtClean="0">
                <a:solidFill>
                  <a:schemeClr val="tx1"/>
                </a:solidFill>
                <a:latin typeface="Arial Narrow" panose="020B0606020202030204" pitchFamily="34" charset="0"/>
              </a:rPr>
              <a:t> </a:t>
            </a:r>
          </a:p>
          <a:p>
            <a:pPr algn="l"/>
            <a:r>
              <a:rPr lang="en-US" sz="4100" dirty="0" smtClean="0">
                <a:solidFill>
                  <a:schemeClr val="tx1"/>
                </a:solidFill>
                <a:latin typeface="Arial Narrow" panose="020B0606020202030204" pitchFamily="34" charset="0"/>
              </a:rPr>
              <a:t>Dr. Boyd E. Haley </a:t>
            </a:r>
            <a:endParaRPr lang="en-US" sz="4100" dirty="0">
              <a:solidFill>
                <a:schemeClr val="tx1"/>
              </a:solidFill>
              <a:latin typeface="Arial Narrow" panose="020B0606020202030204" pitchFamily="34" charset="0"/>
            </a:endParaRPr>
          </a:p>
          <a:p>
            <a:pPr algn="l"/>
            <a:r>
              <a:rPr lang="en-US" sz="4100" dirty="0" smtClean="0">
                <a:solidFill>
                  <a:schemeClr val="tx1"/>
                </a:solidFill>
                <a:latin typeface="Arial Narrow" panose="020B0606020202030204" pitchFamily="34" charset="0"/>
              </a:rPr>
              <a:t>Dr. </a:t>
            </a:r>
            <a:r>
              <a:rPr lang="en-US" sz="4100" dirty="0" err="1" smtClean="0">
                <a:solidFill>
                  <a:schemeClr val="tx1"/>
                </a:solidFill>
                <a:latin typeface="Arial Narrow" panose="020B0606020202030204" pitchFamily="34" charset="0"/>
              </a:rPr>
              <a:t>Dietrick</a:t>
            </a:r>
            <a:r>
              <a:rPr lang="en-US" sz="4100" dirty="0" smtClean="0">
                <a:solidFill>
                  <a:schemeClr val="tx1"/>
                </a:solidFill>
                <a:latin typeface="Arial Narrow" panose="020B0606020202030204" pitchFamily="34" charset="0"/>
              </a:rPr>
              <a:t> </a:t>
            </a:r>
            <a:r>
              <a:rPr lang="en-US" sz="4100" dirty="0" err="1" smtClean="0">
                <a:solidFill>
                  <a:schemeClr val="tx1"/>
                </a:solidFill>
                <a:latin typeface="Arial Narrow" panose="020B0606020202030204" pitchFamily="34" charset="0"/>
              </a:rPr>
              <a:t>Klinghardt</a:t>
            </a:r>
            <a:endParaRPr lang="en-US" sz="4100" dirty="0" smtClean="0">
              <a:solidFill>
                <a:schemeClr val="tx1"/>
              </a:solidFill>
              <a:latin typeface="Arial Narrow" panose="020B0606020202030204" pitchFamily="34" charset="0"/>
            </a:endParaRPr>
          </a:p>
          <a:p>
            <a:pPr algn="l"/>
            <a:r>
              <a:rPr lang="en-US" sz="4100" dirty="0" smtClean="0">
                <a:solidFill>
                  <a:schemeClr val="tx1"/>
                </a:solidFill>
                <a:latin typeface="Arial Narrow" panose="020B0606020202030204" pitchFamily="34" charset="0"/>
              </a:rPr>
              <a:t>Dr. Christopher Shade </a:t>
            </a:r>
            <a:endParaRPr lang="en-US" sz="4100" dirty="0">
              <a:solidFill>
                <a:schemeClr val="tx1"/>
              </a:solidFill>
              <a:latin typeface="Arial Narrow" panose="020B0606020202030204" pitchFamily="34" charset="0"/>
            </a:endParaRPr>
          </a:p>
          <a:p>
            <a:pPr algn="l"/>
            <a:r>
              <a:rPr lang="en-US" sz="4100" dirty="0" smtClean="0">
                <a:solidFill>
                  <a:schemeClr val="tx1"/>
                </a:solidFill>
                <a:latin typeface="Arial Narrow" panose="020B0606020202030204" pitchFamily="34" charset="0"/>
              </a:rPr>
              <a:t>Dr. Frank </a:t>
            </a:r>
            <a:r>
              <a:rPr lang="en-US" sz="4100" dirty="0" err="1" smtClean="0">
                <a:solidFill>
                  <a:schemeClr val="tx1"/>
                </a:solidFill>
                <a:latin typeface="Arial Narrow" panose="020B0606020202030204" pitchFamily="34" charset="0"/>
              </a:rPr>
              <a:t>Shallenberger</a:t>
            </a:r>
            <a:endParaRPr lang="en-US" sz="4100" dirty="0" smtClean="0">
              <a:solidFill>
                <a:schemeClr val="tx1"/>
              </a:solidFill>
              <a:latin typeface="Arial Narrow" panose="020B0606020202030204" pitchFamily="34" charset="0"/>
            </a:endParaRPr>
          </a:p>
          <a:p>
            <a:pPr algn="l"/>
            <a:r>
              <a:rPr lang="en-US" sz="4100" dirty="0" smtClean="0">
                <a:solidFill>
                  <a:schemeClr val="tx1"/>
                </a:solidFill>
                <a:latin typeface="Arial Narrow" panose="020B0606020202030204" pitchFamily="34" charset="0"/>
              </a:rPr>
              <a:t>Dr. Jerry Tennant </a:t>
            </a:r>
          </a:p>
          <a:p>
            <a:pPr algn="l"/>
            <a:r>
              <a:rPr lang="en-US" dirty="0" smtClean="0">
                <a:solidFill>
                  <a:schemeClr val="tx1"/>
                </a:solidFill>
              </a:rPr>
              <a:t> </a:t>
            </a:r>
          </a:p>
        </p:txBody>
      </p:sp>
    </p:spTree>
    <p:extLst>
      <p:ext uri="{BB962C8B-B14F-4D97-AF65-F5344CB8AC3E}">
        <p14:creationId xmlns:p14="http://schemas.microsoft.com/office/powerpoint/2010/main" val="34614596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Process® Centrifuge</a:t>
            </a:r>
            <a:endParaRPr lang="en-US" b="1" dirty="0"/>
          </a:p>
        </p:txBody>
      </p:sp>
      <p:pic>
        <p:nvPicPr>
          <p:cNvPr id="1026" name="Picture 2"/>
          <p:cNvPicPr>
            <a:picLocks noChangeAspect="1" noChangeArrowheads="1"/>
          </p:cNvPicPr>
          <p:nvPr/>
        </p:nvPicPr>
        <p:blipFill>
          <a:blip r:embed="rId2" cstate="print"/>
          <a:srcRect/>
          <a:stretch>
            <a:fillRect/>
          </a:stretch>
        </p:blipFill>
        <p:spPr bwMode="auto">
          <a:xfrm>
            <a:off x="762000" y="1524000"/>
            <a:ext cx="3505200" cy="469883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5800" y="2057400"/>
            <a:ext cx="4314825" cy="3219450"/>
          </a:xfrm>
          <a:prstGeom prst="rect">
            <a:avLst/>
          </a:prstGeom>
          <a:noFill/>
          <a:ln w="9525">
            <a:noFill/>
            <a:miter lim="800000"/>
            <a:headEnd/>
            <a:tailEnd/>
          </a:ln>
        </p:spPr>
      </p:pic>
    </p:spTree>
    <p:extLst>
      <p:ext uri="{BB962C8B-B14F-4D97-AF65-F5344CB8AC3E}">
        <p14:creationId xmlns:p14="http://schemas.microsoft.com/office/powerpoint/2010/main" val="2467900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b="1" dirty="0" smtClean="0"/>
              <a:t>Centrifuge </a:t>
            </a:r>
            <a:endParaRPr lang="en-US" sz="4800" b="1" dirty="0"/>
          </a:p>
        </p:txBody>
      </p:sp>
      <p:sp>
        <p:nvSpPr>
          <p:cNvPr id="4" name="Content Placeholder 3"/>
          <p:cNvSpPr>
            <a:spLocks noGrp="1"/>
          </p:cNvSpPr>
          <p:nvPr>
            <p:ph idx="1"/>
          </p:nvPr>
        </p:nvSpPr>
        <p:spPr/>
        <p:txBody>
          <a:bodyPr/>
          <a:lstStyle/>
          <a:p>
            <a:r>
              <a:rPr lang="en-US" dirty="0" smtClean="0"/>
              <a:t>G Forces—150g to 400g</a:t>
            </a:r>
          </a:p>
          <a:p>
            <a:r>
              <a:rPr lang="en-US" dirty="0" smtClean="0"/>
              <a:t>Spin Speed—1,300rpm to 4,000rpm</a:t>
            </a:r>
          </a:p>
          <a:p>
            <a:r>
              <a:rPr lang="en-US" dirty="0" smtClean="0"/>
              <a:t>Time—4 to 18 minutes</a:t>
            </a:r>
          </a:p>
          <a:p>
            <a:r>
              <a:rPr lang="en-US" dirty="0" smtClean="0"/>
              <a:t>Temperature—As </a:t>
            </a:r>
            <a:r>
              <a:rPr lang="en-US" dirty="0"/>
              <a:t>C</a:t>
            </a:r>
            <a:r>
              <a:rPr lang="en-US" dirty="0" smtClean="0"/>
              <a:t>lose to Body </a:t>
            </a:r>
            <a:r>
              <a:rPr lang="en-US" dirty="0"/>
              <a:t>T</a:t>
            </a:r>
            <a:r>
              <a:rPr lang="en-US" dirty="0" smtClean="0"/>
              <a:t>emperature 32 to 37 C</a:t>
            </a:r>
          </a:p>
          <a:p>
            <a:r>
              <a:rPr lang="en-US" dirty="0" smtClean="0"/>
              <a:t>Angulation—Fixed 40-45 degrees or 90 degrees</a:t>
            </a:r>
          </a:p>
          <a:p>
            <a:r>
              <a:rPr lang="en-US" dirty="0" smtClean="0"/>
              <a:t>Tubes—10ml </a:t>
            </a:r>
            <a:r>
              <a:rPr lang="en-US" dirty="0"/>
              <a:t>R</a:t>
            </a:r>
            <a:r>
              <a:rPr lang="en-US" dirty="0" smtClean="0"/>
              <a:t>ed </a:t>
            </a:r>
            <a:r>
              <a:rPr lang="en-US" dirty="0"/>
              <a:t>T</a:t>
            </a:r>
            <a:r>
              <a:rPr lang="en-US" dirty="0" smtClean="0"/>
              <a:t>op </a:t>
            </a:r>
            <a:r>
              <a:rPr lang="en-US" dirty="0"/>
              <a:t>S</a:t>
            </a:r>
            <a:r>
              <a:rPr lang="en-US" dirty="0" smtClean="0"/>
              <a:t>terile Glass</a:t>
            </a:r>
            <a:endParaRPr lang="en-US" dirty="0"/>
          </a:p>
        </p:txBody>
      </p:sp>
    </p:spTree>
    <p:extLst>
      <p:ext uri="{BB962C8B-B14F-4D97-AF65-F5344CB8AC3E}">
        <p14:creationId xmlns:p14="http://schemas.microsoft.com/office/powerpoint/2010/main" val="2657354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 Collection Kit</a:t>
            </a:r>
            <a:endParaRPr lang="en-US" b="1" dirty="0"/>
          </a:p>
        </p:txBody>
      </p:sp>
      <p:pic>
        <p:nvPicPr>
          <p:cNvPr id="2050" name="Picture 2"/>
          <p:cNvPicPr>
            <a:picLocks noChangeAspect="1" noChangeArrowheads="1"/>
          </p:cNvPicPr>
          <p:nvPr/>
        </p:nvPicPr>
        <p:blipFill>
          <a:blip r:embed="rId2" cstate="print"/>
          <a:srcRect/>
          <a:stretch>
            <a:fillRect/>
          </a:stretch>
        </p:blipFill>
        <p:spPr bwMode="auto">
          <a:xfrm>
            <a:off x="1704975" y="1557338"/>
            <a:ext cx="5734050" cy="3743325"/>
          </a:xfrm>
          <a:prstGeom prst="rect">
            <a:avLst/>
          </a:prstGeom>
          <a:noFill/>
          <a:ln w="9525">
            <a:noFill/>
            <a:miter lim="800000"/>
            <a:headEnd/>
            <a:tailEnd/>
          </a:ln>
        </p:spPr>
      </p:pic>
      <p:sp>
        <p:nvSpPr>
          <p:cNvPr id="5" name="TextBox 4"/>
          <p:cNvSpPr txBox="1"/>
          <p:nvPr/>
        </p:nvSpPr>
        <p:spPr>
          <a:xfrm>
            <a:off x="1600200" y="5486400"/>
            <a:ext cx="6019800" cy="707886"/>
          </a:xfrm>
          <a:prstGeom prst="rect">
            <a:avLst/>
          </a:prstGeom>
          <a:noFill/>
        </p:spPr>
        <p:txBody>
          <a:bodyPr wrap="square" rtlCol="0">
            <a:spAutoFit/>
          </a:bodyPr>
          <a:lstStyle/>
          <a:p>
            <a:pPr algn="ctr"/>
            <a:r>
              <a:rPr lang="en-US" sz="2000" b="1" dirty="0" smtClean="0"/>
              <a:t>PRF Collection Kit including 24 gauge butterfly needle and 9 ml blood collection tube.</a:t>
            </a:r>
            <a:endParaRPr lang="en-US" sz="2000" b="1" dirty="0"/>
          </a:p>
        </p:txBody>
      </p:sp>
    </p:spTree>
    <p:extLst>
      <p:ext uri="{BB962C8B-B14F-4D97-AF65-F5344CB8AC3E}">
        <p14:creationId xmlns:p14="http://schemas.microsoft.com/office/powerpoint/2010/main" val="1691258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 Collection Kit</a:t>
            </a:r>
            <a:endParaRPr lang="en-US" b="1" dirty="0"/>
          </a:p>
        </p:txBody>
      </p:sp>
      <p:sp>
        <p:nvSpPr>
          <p:cNvPr id="5" name="TextBox 4"/>
          <p:cNvSpPr txBox="1"/>
          <p:nvPr/>
        </p:nvSpPr>
        <p:spPr>
          <a:xfrm>
            <a:off x="1524000" y="1676400"/>
            <a:ext cx="6781800" cy="3539430"/>
          </a:xfrm>
          <a:prstGeom prst="rect">
            <a:avLst/>
          </a:prstGeom>
          <a:noFill/>
        </p:spPr>
        <p:txBody>
          <a:bodyPr wrap="square" rtlCol="0">
            <a:spAutoFit/>
          </a:bodyPr>
          <a:lstStyle/>
          <a:p>
            <a:r>
              <a:rPr lang="en-US" sz="3200" b="1" dirty="0" smtClean="0"/>
              <a:t>Suggested Sample Collection Kit:</a:t>
            </a:r>
          </a:p>
          <a:p>
            <a:endParaRPr lang="en-US" sz="3200" dirty="0"/>
          </a:p>
          <a:p>
            <a:pPr marL="284163" indent="-284163">
              <a:buFont typeface="Arial" pitchFamily="34" charset="0"/>
              <a:buChar char="•"/>
            </a:pPr>
            <a:r>
              <a:rPr lang="en-US" sz="3200" dirty="0" smtClean="0"/>
              <a:t>Red Top </a:t>
            </a:r>
            <a:r>
              <a:rPr lang="en-US" sz="3200" dirty="0" err="1" smtClean="0"/>
              <a:t>Vacutainer</a:t>
            </a:r>
            <a:r>
              <a:rPr lang="en-US" sz="3200" dirty="0" smtClean="0"/>
              <a:t>® 10 ml</a:t>
            </a:r>
          </a:p>
          <a:p>
            <a:pPr marL="284163" indent="-284163">
              <a:buFont typeface="Arial" pitchFamily="34" charset="0"/>
              <a:buChar char="•"/>
            </a:pPr>
            <a:r>
              <a:rPr lang="en-US" sz="3200" dirty="0" smtClean="0"/>
              <a:t>21 gauge Butterfly® needle/holder</a:t>
            </a:r>
          </a:p>
          <a:p>
            <a:pPr marL="284163" indent="-284163">
              <a:buFont typeface="Arial" pitchFamily="34" charset="0"/>
              <a:buChar char="•"/>
            </a:pPr>
            <a:r>
              <a:rPr lang="en-US" sz="3200" dirty="0" smtClean="0"/>
              <a:t>Alcohol Swap</a:t>
            </a:r>
          </a:p>
          <a:p>
            <a:pPr marL="284163" indent="-284163">
              <a:buFont typeface="Arial" pitchFamily="34" charset="0"/>
              <a:buChar char="•"/>
            </a:pPr>
            <a:r>
              <a:rPr lang="en-US" sz="3200" dirty="0" smtClean="0"/>
              <a:t>2x2 inches sterile gauze</a:t>
            </a:r>
          </a:p>
          <a:p>
            <a:pPr marL="284163" indent="-284163">
              <a:buFont typeface="Arial" pitchFamily="34" charset="0"/>
              <a:buChar char="•"/>
            </a:pPr>
            <a:r>
              <a:rPr lang="en-US" sz="3200" dirty="0" smtClean="0"/>
              <a:t>Band-Aid®</a:t>
            </a:r>
            <a:endParaRPr lang="en-US" sz="3200" dirty="0"/>
          </a:p>
        </p:txBody>
      </p:sp>
    </p:spTree>
    <p:extLst>
      <p:ext uri="{BB962C8B-B14F-4D97-AF65-F5344CB8AC3E}">
        <p14:creationId xmlns:p14="http://schemas.microsoft.com/office/powerpoint/2010/main" val="3583843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 Cellular Separation</a:t>
            </a:r>
            <a:endParaRPr lang="en-US" b="1" dirty="0"/>
          </a:p>
        </p:txBody>
      </p:sp>
      <p:pic>
        <p:nvPicPr>
          <p:cNvPr id="38914" name="Picture 2"/>
          <p:cNvPicPr>
            <a:picLocks noChangeAspect="1" noChangeArrowheads="1"/>
          </p:cNvPicPr>
          <p:nvPr/>
        </p:nvPicPr>
        <p:blipFill>
          <a:blip r:embed="rId2" cstate="print"/>
          <a:srcRect/>
          <a:stretch>
            <a:fillRect/>
          </a:stretch>
        </p:blipFill>
        <p:spPr bwMode="auto">
          <a:xfrm>
            <a:off x="1905000" y="1447800"/>
            <a:ext cx="1554654" cy="5133975"/>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3657600" y="2362200"/>
            <a:ext cx="1905000" cy="3594199"/>
          </a:xfrm>
          <a:prstGeom prst="rect">
            <a:avLst/>
          </a:prstGeom>
          <a:noFill/>
          <a:ln w="9525">
            <a:noFill/>
            <a:miter lim="800000"/>
            <a:headEnd/>
            <a:tailEnd/>
          </a:ln>
        </p:spPr>
      </p:pic>
      <p:pic>
        <p:nvPicPr>
          <p:cNvPr id="38916" name="Picture 4"/>
          <p:cNvPicPr>
            <a:picLocks noChangeAspect="1" noChangeArrowheads="1"/>
          </p:cNvPicPr>
          <p:nvPr/>
        </p:nvPicPr>
        <p:blipFill>
          <a:blip r:embed="rId4" cstate="print"/>
          <a:srcRect/>
          <a:stretch>
            <a:fillRect/>
          </a:stretch>
        </p:blipFill>
        <p:spPr bwMode="auto">
          <a:xfrm>
            <a:off x="4419600" y="4114800"/>
            <a:ext cx="4591050" cy="1057275"/>
          </a:xfrm>
          <a:prstGeom prst="rect">
            <a:avLst/>
          </a:prstGeom>
          <a:noFill/>
          <a:ln w="9525">
            <a:noFill/>
            <a:miter lim="800000"/>
            <a:headEnd/>
            <a:tailEnd/>
          </a:ln>
        </p:spPr>
      </p:pic>
    </p:spTree>
    <p:extLst>
      <p:ext uri="{BB962C8B-B14F-4D97-AF65-F5344CB8AC3E}">
        <p14:creationId xmlns:p14="http://schemas.microsoft.com/office/powerpoint/2010/main" val="11968114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Sample Separated</a:t>
            </a:r>
            <a:endParaRPr lang="en-US" b="1" dirty="0"/>
          </a:p>
        </p:txBody>
      </p:sp>
      <p:pic>
        <p:nvPicPr>
          <p:cNvPr id="39938" name="Picture 2"/>
          <p:cNvPicPr>
            <a:picLocks noChangeAspect="1" noChangeArrowheads="1"/>
          </p:cNvPicPr>
          <p:nvPr/>
        </p:nvPicPr>
        <p:blipFill>
          <a:blip r:embed="rId2" cstate="print"/>
          <a:srcRect/>
          <a:stretch>
            <a:fillRect/>
          </a:stretch>
        </p:blipFill>
        <p:spPr bwMode="auto">
          <a:xfrm>
            <a:off x="2414588" y="1809750"/>
            <a:ext cx="4314825" cy="3238500"/>
          </a:xfrm>
          <a:prstGeom prst="rect">
            <a:avLst/>
          </a:prstGeom>
          <a:noFill/>
          <a:ln w="9525">
            <a:noFill/>
            <a:miter lim="800000"/>
            <a:headEnd/>
            <a:tailEnd/>
          </a:ln>
        </p:spPr>
      </p:pic>
    </p:spTree>
    <p:extLst>
      <p:ext uri="{BB962C8B-B14F-4D97-AF65-F5344CB8AC3E}">
        <p14:creationId xmlns:p14="http://schemas.microsoft.com/office/powerpoint/2010/main" val="24187313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Centrifugation</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2057400" y="1676400"/>
            <a:ext cx="5000625" cy="3713089"/>
          </a:xfrm>
          <a:prstGeom prst="rect">
            <a:avLst/>
          </a:prstGeom>
          <a:noFill/>
          <a:ln w="9525">
            <a:noFill/>
            <a:miter lim="800000"/>
            <a:headEnd/>
            <a:tailEnd/>
          </a:ln>
        </p:spPr>
      </p:pic>
      <p:sp>
        <p:nvSpPr>
          <p:cNvPr id="7" name="TextBox 6"/>
          <p:cNvSpPr txBox="1"/>
          <p:nvPr/>
        </p:nvSpPr>
        <p:spPr>
          <a:xfrm>
            <a:off x="1600200" y="5486400"/>
            <a:ext cx="5867400" cy="1015663"/>
          </a:xfrm>
          <a:prstGeom prst="rect">
            <a:avLst/>
          </a:prstGeom>
          <a:noFill/>
        </p:spPr>
        <p:txBody>
          <a:bodyPr wrap="square" rtlCol="0">
            <a:spAutoFit/>
          </a:bodyPr>
          <a:lstStyle/>
          <a:p>
            <a:pPr algn="ctr"/>
            <a:r>
              <a:rPr lang="en-US" sz="2000" b="1" dirty="0" smtClean="0"/>
              <a:t>Single spin produces 3 layers: top is platelet poor plasma, middle is PRF, and bottom layer contains red cells (RBC’s)</a:t>
            </a:r>
            <a:endParaRPr lang="en-US" sz="2000" b="1" dirty="0"/>
          </a:p>
        </p:txBody>
      </p:sp>
    </p:spTree>
    <p:extLst>
      <p:ext uri="{BB962C8B-B14F-4D97-AF65-F5344CB8AC3E}">
        <p14:creationId xmlns:p14="http://schemas.microsoft.com/office/powerpoint/2010/main" val="22411699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Sterile Sample Extraction</a:t>
            </a:r>
            <a:endParaRPr lang="en-US" b="1" dirty="0"/>
          </a:p>
        </p:txBody>
      </p:sp>
      <p:pic>
        <p:nvPicPr>
          <p:cNvPr id="4098" name="Picture 2"/>
          <p:cNvPicPr>
            <a:picLocks noChangeAspect="1" noChangeArrowheads="1"/>
          </p:cNvPicPr>
          <p:nvPr/>
        </p:nvPicPr>
        <p:blipFill>
          <a:blip r:embed="rId2" cstate="print"/>
          <a:srcRect/>
          <a:stretch>
            <a:fillRect/>
          </a:stretch>
        </p:blipFill>
        <p:spPr bwMode="auto">
          <a:xfrm>
            <a:off x="2133600" y="1447800"/>
            <a:ext cx="4191000" cy="3995745"/>
          </a:xfrm>
          <a:prstGeom prst="rect">
            <a:avLst/>
          </a:prstGeom>
          <a:noFill/>
          <a:ln w="9525">
            <a:noFill/>
            <a:miter lim="800000"/>
            <a:headEnd/>
            <a:tailEnd/>
          </a:ln>
        </p:spPr>
      </p:pic>
      <p:sp>
        <p:nvSpPr>
          <p:cNvPr id="6" name="TextBox 5"/>
          <p:cNvSpPr txBox="1"/>
          <p:nvPr/>
        </p:nvSpPr>
        <p:spPr>
          <a:xfrm>
            <a:off x="1219200" y="5562600"/>
            <a:ext cx="6553200" cy="707886"/>
          </a:xfrm>
          <a:prstGeom prst="rect">
            <a:avLst/>
          </a:prstGeom>
          <a:noFill/>
        </p:spPr>
        <p:txBody>
          <a:bodyPr wrap="square" rtlCol="0">
            <a:spAutoFit/>
          </a:bodyPr>
          <a:lstStyle/>
          <a:p>
            <a:pPr algn="ctr"/>
            <a:r>
              <a:rPr lang="en-US" sz="2000" b="1" dirty="0" smtClean="0"/>
              <a:t>Tweezers are inserted into tube to gently grab fibrin clot with attached RBC’s</a:t>
            </a:r>
            <a:endParaRPr lang="en-US" sz="2000" b="1" dirty="0"/>
          </a:p>
        </p:txBody>
      </p:sp>
    </p:spTree>
    <p:extLst>
      <p:ext uri="{BB962C8B-B14F-4D97-AF65-F5344CB8AC3E}">
        <p14:creationId xmlns:p14="http://schemas.microsoft.com/office/powerpoint/2010/main" val="1136102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1143000"/>
          </a:xfrm>
        </p:spPr>
        <p:txBody>
          <a:bodyPr>
            <a:normAutofit/>
          </a:bodyPr>
          <a:lstStyle/>
          <a:p>
            <a:r>
              <a:rPr lang="en-US" b="1" dirty="0" smtClean="0"/>
              <a:t>Physical Separation of Fibrin Clot</a:t>
            </a:r>
            <a:endParaRPr lang="en-US" b="1" dirty="0"/>
          </a:p>
        </p:txBody>
      </p:sp>
      <p:pic>
        <p:nvPicPr>
          <p:cNvPr id="40962" name="Picture 2"/>
          <p:cNvPicPr>
            <a:picLocks noChangeAspect="1" noChangeArrowheads="1"/>
          </p:cNvPicPr>
          <p:nvPr/>
        </p:nvPicPr>
        <p:blipFill>
          <a:blip r:embed="rId2" cstate="print"/>
          <a:srcRect/>
          <a:stretch>
            <a:fillRect/>
          </a:stretch>
        </p:blipFill>
        <p:spPr bwMode="auto">
          <a:xfrm>
            <a:off x="2428875" y="1828800"/>
            <a:ext cx="4286250" cy="3200400"/>
          </a:xfrm>
          <a:prstGeom prst="rect">
            <a:avLst/>
          </a:prstGeom>
          <a:noFill/>
          <a:ln w="9525">
            <a:noFill/>
            <a:miter lim="800000"/>
            <a:headEnd/>
            <a:tailEnd/>
          </a:ln>
        </p:spPr>
      </p:pic>
      <p:sp>
        <p:nvSpPr>
          <p:cNvPr id="4" name="TextBox 3"/>
          <p:cNvSpPr txBox="1"/>
          <p:nvPr/>
        </p:nvSpPr>
        <p:spPr>
          <a:xfrm>
            <a:off x="1752600" y="5181600"/>
            <a:ext cx="5486400" cy="707886"/>
          </a:xfrm>
          <a:prstGeom prst="rect">
            <a:avLst/>
          </a:prstGeom>
          <a:noFill/>
        </p:spPr>
        <p:txBody>
          <a:bodyPr wrap="square" rtlCol="0">
            <a:spAutoFit/>
          </a:bodyPr>
          <a:lstStyle/>
          <a:p>
            <a:pPr algn="ctr"/>
            <a:r>
              <a:rPr lang="en-US" sz="2000" b="1" dirty="0" smtClean="0"/>
              <a:t>Scissors cut the PRF Clot while separating the red clot from the PRF section</a:t>
            </a:r>
            <a:endParaRPr lang="en-US" sz="2000" b="1" dirty="0"/>
          </a:p>
        </p:txBody>
      </p:sp>
    </p:spTree>
    <p:extLst>
      <p:ext uri="{BB962C8B-B14F-4D97-AF65-F5344CB8AC3E}">
        <p14:creationId xmlns:p14="http://schemas.microsoft.com/office/powerpoint/2010/main" val="24549476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1143000"/>
          </a:xfrm>
        </p:spPr>
        <p:txBody>
          <a:bodyPr>
            <a:normAutofit/>
          </a:bodyPr>
          <a:lstStyle/>
          <a:p>
            <a:r>
              <a:rPr lang="en-US" b="1" dirty="0" smtClean="0"/>
              <a:t>Red Cell are Separated from Fibrin</a:t>
            </a:r>
            <a:endParaRPr lang="en-US" b="1" dirty="0"/>
          </a:p>
        </p:txBody>
      </p:sp>
      <p:pic>
        <p:nvPicPr>
          <p:cNvPr id="5122" name="Picture 2"/>
          <p:cNvPicPr>
            <a:picLocks noChangeAspect="1" noChangeArrowheads="1"/>
          </p:cNvPicPr>
          <p:nvPr/>
        </p:nvPicPr>
        <p:blipFill>
          <a:blip r:embed="rId2" cstate="print"/>
          <a:srcRect/>
          <a:stretch>
            <a:fillRect/>
          </a:stretch>
        </p:blipFill>
        <p:spPr bwMode="auto">
          <a:xfrm>
            <a:off x="1704975" y="1381125"/>
            <a:ext cx="5734050" cy="4095750"/>
          </a:xfrm>
          <a:prstGeom prst="rect">
            <a:avLst/>
          </a:prstGeom>
          <a:noFill/>
          <a:ln w="9525">
            <a:noFill/>
            <a:miter lim="800000"/>
            <a:headEnd/>
            <a:tailEnd/>
          </a:ln>
        </p:spPr>
      </p:pic>
      <p:sp>
        <p:nvSpPr>
          <p:cNvPr id="6" name="TextBox 5"/>
          <p:cNvSpPr txBox="1"/>
          <p:nvPr/>
        </p:nvSpPr>
        <p:spPr>
          <a:xfrm>
            <a:off x="1295400" y="5638800"/>
            <a:ext cx="6477000" cy="707886"/>
          </a:xfrm>
          <a:prstGeom prst="rect">
            <a:avLst/>
          </a:prstGeom>
          <a:noFill/>
        </p:spPr>
        <p:txBody>
          <a:bodyPr wrap="square" rtlCol="0">
            <a:spAutoFit/>
          </a:bodyPr>
          <a:lstStyle/>
          <a:p>
            <a:pPr algn="ctr"/>
            <a:r>
              <a:rPr lang="en-US" sz="2000" b="1" dirty="0" smtClean="0"/>
              <a:t>Fibrin clots are transferred to sterile metal surface and RBC’s are gently scraped away and discarded</a:t>
            </a:r>
            <a:endParaRPr lang="en-US" sz="2000" b="1" dirty="0"/>
          </a:p>
        </p:txBody>
      </p:sp>
    </p:spTree>
    <p:extLst>
      <p:ext uri="{BB962C8B-B14F-4D97-AF65-F5344CB8AC3E}">
        <p14:creationId xmlns:p14="http://schemas.microsoft.com/office/powerpoint/2010/main" val="2533838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Truth Seekers / Speakers Motivation</a:t>
            </a:r>
            <a:endParaRPr lang="en-US" b="1" dirty="0"/>
          </a:p>
        </p:txBody>
      </p:sp>
      <p:sp>
        <p:nvSpPr>
          <p:cNvPr id="3" name="Content Placeholder 2"/>
          <p:cNvSpPr>
            <a:spLocks noGrp="1"/>
          </p:cNvSpPr>
          <p:nvPr>
            <p:ph idx="1"/>
          </p:nvPr>
        </p:nvSpPr>
        <p:spPr>
          <a:xfrm>
            <a:off x="457200" y="1295400"/>
            <a:ext cx="8229600" cy="5181600"/>
          </a:xfrm>
        </p:spPr>
        <p:txBody>
          <a:bodyPr>
            <a:normAutofit fontScale="70000" lnSpcReduction="20000"/>
          </a:bodyPr>
          <a:lstStyle/>
          <a:p>
            <a:pPr marL="0" indent="0" fontAlgn="base">
              <a:buNone/>
            </a:pPr>
            <a:r>
              <a:rPr lang="en-US" b="1" dirty="0" smtClean="0">
                <a:latin typeface="Arial Narrow" panose="020B0606020202030204" pitchFamily="34" charset="0"/>
              </a:rPr>
              <a:t>Proverbs 4</a:t>
            </a:r>
          </a:p>
          <a:p>
            <a:pPr fontAlgn="base"/>
            <a:r>
              <a:rPr lang="en-US" b="1" dirty="0" smtClean="0">
                <a:latin typeface="Arial Narrow" panose="020B0606020202030204" pitchFamily="34" charset="0"/>
              </a:rPr>
              <a:t>7 </a:t>
            </a:r>
            <a:r>
              <a:rPr lang="en-US" dirty="0" smtClean="0">
                <a:latin typeface="Arial Narrow" panose="020B0606020202030204" pitchFamily="34" charset="0"/>
              </a:rPr>
              <a:t> Wisdom </a:t>
            </a:r>
            <a:r>
              <a:rPr lang="en-US" i="1" dirty="0" smtClean="0">
                <a:latin typeface="Arial Narrow" panose="020B0606020202030204" pitchFamily="34" charset="0"/>
              </a:rPr>
              <a:t>is</a:t>
            </a:r>
            <a:r>
              <a:rPr lang="en-US" dirty="0">
                <a:latin typeface="Arial Narrow" panose="020B0606020202030204" pitchFamily="34" charset="0"/>
              </a:rPr>
              <a:t> the principal thing; </a:t>
            </a:r>
            <a:r>
              <a:rPr lang="en-US" i="1" dirty="0">
                <a:latin typeface="Arial Narrow" panose="020B0606020202030204" pitchFamily="34" charset="0"/>
              </a:rPr>
              <a:t>therefore</a:t>
            </a:r>
            <a:r>
              <a:rPr lang="en-US" dirty="0">
                <a:latin typeface="Arial Narrow" panose="020B0606020202030204" pitchFamily="34" charset="0"/>
              </a:rPr>
              <a:t> get wisdom: and with all thy getting </a:t>
            </a:r>
            <a:r>
              <a:rPr lang="en-US" dirty="0" smtClean="0">
                <a:latin typeface="Arial Narrow" panose="020B0606020202030204" pitchFamily="34" charset="0"/>
              </a:rPr>
              <a:t>get understanding.</a:t>
            </a:r>
          </a:p>
          <a:p>
            <a:pPr marL="0" indent="0" fontAlgn="base">
              <a:buNone/>
            </a:pPr>
            <a:r>
              <a:rPr lang="en-US" b="1" dirty="0" smtClean="0">
                <a:latin typeface="Arial Narrow" panose="020B0606020202030204" pitchFamily="34" charset="0"/>
              </a:rPr>
              <a:t>Proverbs 15</a:t>
            </a:r>
          </a:p>
          <a:p>
            <a:pPr fontAlgn="base"/>
            <a:r>
              <a:rPr lang="en-US" b="1" dirty="0" smtClean="0">
                <a:latin typeface="Arial Narrow" panose="020B0606020202030204" pitchFamily="34" charset="0"/>
              </a:rPr>
              <a:t>33</a:t>
            </a:r>
            <a:r>
              <a:rPr lang="en-US" dirty="0" smtClean="0">
                <a:latin typeface="Arial Narrow" panose="020B0606020202030204" pitchFamily="34" charset="0"/>
              </a:rPr>
              <a:t> The reverence of the Lord is the instruction for wisdom and before honor comes humility.</a:t>
            </a:r>
            <a:endParaRPr lang="en-US" dirty="0">
              <a:latin typeface="Arial Narrow" panose="020B0606020202030204" pitchFamily="34" charset="0"/>
            </a:endParaRPr>
          </a:p>
          <a:p>
            <a:pPr marL="0" indent="0">
              <a:buNone/>
            </a:pPr>
            <a:r>
              <a:rPr lang="en-US" dirty="0">
                <a:latin typeface="Arial Narrow" panose="020B0606020202030204" pitchFamily="34" charset="0"/>
              </a:rPr>
              <a:t/>
            </a:r>
            <a:br>
              <a:rPr lang="en-US" dirty="0">
                <a:latin typeface="Arial Narrow" panose="020B0606020202030204" pitchFamily="34" charset="0"/>
              </a:rPr>
            </a:br>
            <a:r>
              <a:rPr lang="en-US" b="1" dirty="0">
                <a:latin typeface="Arial Narrow" panose="020B0606020202030204" pitchFamily="34" charset="0"/>
              </a:rPr>
              <a:t>Proverbs </a:t>
            </a:r>
            <a:r>
              <a:rPr lang="en-US" b="1" dirty="0" smtClean="0">
                <a:latin typeface="Arial Narrow" panose="020B0606020202030204" pitchFamily="34" charset="0"/>
              </a:rPr>
              <a:t>16</a:t>
            </a:r>
          </a:p>
          <a:p>
            <a:pPr fontAlgn="base"/>
            <a:r>
              <a:rPr lang="en-US" b="1" dirty="0" smtClean="0">
                <a:latin typeface="Arial Narrow" panose="020B0606020202030204" pitchFamily="34" charset="0"/>
              </a:rPr>
              <a:t>1</a:t>
            </a:r>
            <a:r>
              <a:rPr lang="en-US" dirty="0">
                <a:latin typeface="Arial Narrow" panose="020B0606020202030204" pitchFamily="34" charset="0"/>
              </a:rPr>
              <a:t> </a:t>
            </a:r>
            <a:r>
              <a:rPr lang="en-US" dirty="0" smtClean="0">
                <a:latin typeface="Arial Narrow" panose="020B0606020202030204" pitchFamily="34" charset="0"/>
              </a:rPr>
              <a:t>The plans</a:t>
            </a:r>
            <a:r>
              <a:rPr lang="en-US" dirty="0">
                <a:latin typeface="Arial Narrow" panose="020B0606020202030204" pitchFamily="34" charset="0"/>
              </a:rPr>
              <a:t> of the heart </a:t>
            </a:r>
            <a:r>
              <a:rPr lang="en-US" dirty="0" smtClean="0">
                <a:latin typeface="Arial Narrow" panose="020B0606020202030204" pitchFamily="34" charset="0"/>
              </a:rPr>
              <a:t>belong to </a:t>
            </a:r>
            <a:r>
              <a:rPr lang="en-US" dirty="0">
                <a:latin typeface="Arial Narrow" panose="020B0606020202030204" pitchFamily="34" charset="0"/>
              </a:rPr>
              <a:t>man, </a:t>
            </a:r>
            <a:r>
              <a:rPr lang="en-US" dirty="0" smtClean="0">
                <a:latin typeface="Arial Narrow" panose="020B0606020202030204" pitchFamily="34" charset="0"/>
              </a:rPr>
              <a:t>but </a:t>
            </a:r>
            <a:r>
              <a:rPr lang="en-US" dirty="0">
                <a:latin typeface="Arial Narrow" panose="020B0606020202030204" pitchFamily="34" charset="0"/>
              </a:rPr>
              <a:t>the answer of </a:t>
            </a:r>
            <a:r>
              <a:rPr lang="en-US" dirty="0" smtClean="0">
                <a:latin typeface="Arial Narrow" panose="020B0606020202030204" pitchFamily="34" charset="0"/>
              </a:rPr>
              <a:t>the tongue,</a:t>
            </a:r>
            <a:r>
              <a:rPr lang="en-US" dirty="0">
                <a:latin typeface="Arial Narrow" panose="020B0606020202030204" pitchFamily="34" charset="0"/>
              </a:rPr>
              <a:t> </a:t>
            </a:r>
            <a:r>
              <a:rPr lang="en-US" i="1" dirty="0">
                <a:latin typeface="Arial Narrow" panose="020B0606020202030204" pitchFamily="34" charset="0"/>
              </a:rPr>
              <a:t>is</a:t>
            </a:r>
            <a:r>
              <a:rPr lang="en-US" dirty="0">
                <a:latin typeface="Arial Narrow" panose="020B0606020202030204" pitchFamily="34" charset="0"/>
              </a:rPr>
              <a:t> from the </a:t>
            </a:r>
            <a:r>
              <a:rPr lang="en-US" cap="small" dirty="0">
                <a:latin typeface="Arial Narrow" panose="020B0606020202030204" pitchFamily="34" charset="0"/>
              </a:rPr>
              <a:t>Lord</a:t>
            </a:r>
            <a:r>
              <a:rPr lang="en-US" dirty="0">
                <a:latin typeface="Arial Narrow" panose="020B0606020202030204" pitchFamily="34" charset="0"/>
              </a:rPr>
              <a:t>.</a:t>
            </a:r>
          </a:p>
          <a:p>
            <a:pPr fontAlgn="base"/>
            <a:r>
              <a:rPr lang="en-US" b="1" dirty="0" smtClean="0">
                <a:latin typeface="Arial Narrow" panose="020B0606020202030204" pitchFamily="34" charset="0"/>
              </a:rPr>
              <a:t>2 </a:t>
            </a:r>
            <a:r>
              <a:rPr lang="en-US" dirty="0">
                <a:latin typeface="Arial Narrow" panose="020B0606020202030204" pitchFamily="34" charset="0"/>
              </a:rPr>
              <a:t> All the ways of a man </a:t>
            </a:r>
            <a:r>
              <a:rPr lang="en-US" i="1" dirty="0" smtClean="0">
                <a:latin typeface="Arial Narrow" panose="020B0606020202030204" pitchFamily="34" charset="0"/>
              </a:rPr>
              <a:t>are clean</a:t>
            </a:r>
            <a:r>
              <a:rPr lang="en-US" dirty="0">
                <a:latin typeface="Arial Narrow" panose="020B0606020202030204" pitchFamily="34" charset="0"/>
              </a:rPr>
              <a:t> in </a:t>
            </a:r>
            <a:r>
              <a:rPr lang="en-US" dirty="0" smtClean="0">
                <a:latin typeface="Arial Narrow" panose="020B0606020202030204" pitchFamily="34" charset="0"/>
              </a:rPr>
              <a:t>his own sight; </a:t>
            </a:r>
            <a:r>
              <a:rPr lang="en-US" dirty="0">
                <a:latin typeface="Arial Narrow" panose="020B0606020202030204" pitchFamily="34" charset="0"/>
              </a:rPr>
              <a:t>but the </a:t>
            </a:r>
            <a:r>
              <a:rPr lang="en-US" cap="small" dirty="0" smtClean="0">
                <a:latin typeface="Arial Narrow" panose="020B0606020202030204" pitchFamily="34" charset="0"/>
              </a:rPr>
              <a:t>Lord </a:t>
            </a:r>
            <a:r>
              <a:rPr lang="en-US" dirty="0" smtClean="0">
                <a:latin typeface="Arial Narrow" panose="020B0606020202030204" pitchFamily="34" charset="0"/>
              </a:rPr>
              <a:t>weighs the motives.</a:t>
            </a:r>
          </a:p>
          <a:p>
            <a:pPr fontAlgn="base"/>
            <a:r>
              <a:rPr lang="en-US" b="1" dirty="0" smtClean="0">
                <a:latin typeface="Arial Narrow" panose="020B0606020202030204" pitchFamily="34" charset="0"/>
              </a:rPr>
              <a:t>3 </a:t>
            </a:r>
            <a:r>
              <a:rPr lang="en-US" dirty="0" smtClean="0">
                <a:latin typeface="Arial Narrow" panose="020B0606020202030204" pitchFamily="34" charset="0"/>
              </a:rPr>
              <a:t> Commit your works to the Lord and your plans will be established.</a:t>
            </a:r>
            <a:endParaRPr lang="en-US" dirty="0">
              <a:latin typeface="Arial Narrow" panose="020B0606020202030204" pitchFamily="34" charset="0"/>
            </a:endParaRPr>
          </a:p>
          <a:p>
            <a:r>
              <a:rPr lang="en-US" b="1" dirty="0" smtClean="0">
                <a:latin typeface="Arial Narrow" panose="020B0606020202030204" pitchFamily="34" charset="0"/>
              </a:rPr>
              <a:t>24</a:t>
            </a:r>
            <a:r>
              <a:rPr lang="en-US" dirty="0">
                <a:latin typeface="Arial Narrow" panose="020B0606020202030204" pitchFamily="34" charset="0"/>
              </a:rPr>
              <a:t> Pleasant words </a:t>
            </a:r>
            <a:r>
              <a:rPr lang="en-US" i="1" dirty="0">
                <a:latin typeface="Arial Narrow" panose="020B0606020202030204" pitchFamily="34" charset="0"/>
              </a:rPr>
              <a:t>are as</a:t>
            </a:r>
            <a:r>
              <a:rPr lang="en-US" dirty="0">
                <a:latin typeface="Arial Narrow" panose="020B0606020202030204" pitchFamily="34" charset="0"/>
              </a:rPr>
              <a:t> an honeycomb, sweet to the soul, and health to the bones</a:t>
            </a:r>
          </a:p>
        </p:txBody>
      </p:sp>
    </p:spTree>
    <p:extLst>
      <p:ext uri="{BB962C8B-B14F-4D97-AF65-F5344CB8AC3E}">
        <p14:creationId xmlns:p14="http://schemas.microsoft.com/office/powerpoint/2010/main" val="10698363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1143000"/>
          </a:xfrm>
        </p:spPr>
        <p:txBody>
          <a:bodyPr/>
          <a:lstStyle/>
          <a:p>
            <a:r>
              <a:rPr lang="en-US" b="1" dirty="0" smtClean="0"/>
              <a:t>PRF Box for Sample Processing</a:t>
            </a:r>
            <a:endParaRPr lang="en-US" b="1" dirty="0"/>
          </a:p>
        </p:txBody>
      </p:sp>
      <p:pic>
        <p:nvPicPr>
          <p:cNvPr id="7170" name="Picture 2"/>
          <p:cNvPicPr>
            <a:picLocks noChangeAspect="1" noChangeArrowheads="1"/>
          </p:cNvPicPr>
          <p:nvPr/>
        </p:nvPicPr>
        <p:blipFill>
          <a:blip r:embed="rId2" cstate="print"/>
          <a:srcRect/>
          <a:stretch>
            <a:fillRect/>
          </a:stretch>
        </p:blipFill>
        <p:spPr bwMode="auto">
          <a:xfrm>
            <a:off x="1681163" y="1357313"/>
            <a:ext cx="5781675" cy="414337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2590800" y="5562600"/>
            <a:ext cx="3829050" cy="323850"/>
          </a:xfrm>
          <a:prstGeom prst="rect">
            <a:avLst/>
          </a:prstGeom>
          <a:noFill/>
          <a:ln w="9525">
            <a:noFill/>
            <a:miter lim="800000"/>
            <a:headEnd/>
            <a:tailEnd/>
          </a:ln>
        </p:spPr>
      </p:pic>
      <p:sp>
        <p:nvSpPr>
          <p:cNvPr id="5" name="Rectangle 4"/>
          <p:cNvSpPr/>
          <p:nvPr/>
        </p:nvSpPr>
        <p:spPr>
          <a:xfrm>
            <a:off x="2438400" y="5562600"/>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6822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lstStyle/>
          <a:p>
            <a:r>
              <a:rPr lang="en-US" b="1" dirty="0" smtClean="0"/>
              <a:t>PRF Box Allows Clot to Drain</a:t>
            </a:r>
            <a:endParaRPr lang="en-US" b="1" dirty="0"/>
          </a:p>
        </p:txBody>
      </p:sp>
      <p:pic>
        <p:nvPicPr>
          <p:cNvPr id="6146" name="Picture 2"/>
          <p:cNvPicPr>
            <a:picLocks noChangeAspect="1" noChangeArrowheads="1"/>
          </p:cNvPicPr>
          <p:nvPr/>
        </p:nvPicPr>
        <p:blipFill>
          <a:blip r:embed="rId2" cstate="print"/>
          <a:srcRect/>
          <a:stretch>
            <a:fillRect/>
          </a:stretch>
        </p:blipFill>
        <p:spPr bwMode="auto">
          <a:xfrm rot="5400000">
            <a:off x="2553643" y="418157"/>
            <a:ext cx="4038600" cy="6097886"/>
          </a:xfrm>
          <a:prstGeom prst="rect">
            <a:avLst/>
          </a:prstGeom>
          <a:noFill/>
          <a:ln w="9525">
            <a:noFill/>
            <a:miter lim="800000"/>
            <a:headEnd/>
            <a:tailEnd/>
          </a:ln>
        </p:spPr>
      </p:pic>
      <p:sp>
        <p:nvSpPr>
          <p:cNvPr id="5" name="Rectangle 4"/>
          <p:cNvSpPr/>
          <p:nvPr/>
        </p:nvSpPr>
        <p:spPr>
          <a:xfrm>
            <a:off x="1905000" y="5562600"/>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47800" y="5638800"/>
            <a:ext cx="6096000" cy="369332"/>
          </a:xfrm>
          <a:prstGeom prst="rect">
            <a:avLst/>
          </a:prstGeom>
          <a:noFill/>
        </p:spPr>
        <p:txBody>
          <a:bodyPr wrap="square" rtlCol="0">
            <a:spAutoFit/>
          </a:bodyPr>
          <a:lstStyle/>
          <a:p>
            <a:pPr algn="ctr"/>
            <a:r>
              <a:rPr lang="es-ES_tradnl" dirty="0" smtClean="0"/>
              <a:t>PRF </a:t>
            </a:r>
            <a:r>
              <a:rPr lang="es-ES_tradnl" dirty="0" err="1" smtClean="0"/>
              <a:t>clot</a:t>
            </a:r>
            <a:r>
              <a:rPr lang="es-ES_tradnl" dirty="0" smtClean="0"/>
              <a:t> </a:t>
            </a:r>
            <a:r>
              <a:rPr lang="es-ES_tradnl" dirty="0" err="1" smtClean="0"/>
              <a:t>is</a:t>
            </a:r>
            <a:r>
              <a:rPr lang="es-ES_tradnl" dirty="0" smtClean="0"/>
              <a:t> placed </a:t>
            </a:r>
            <a:r>
              <a:rPr lang="es-ES_tradnl" dirty="0" err="1" smtClean="0"/>
              <a:t>on</a:t>
            </a:r>
            <a:r>
              <a:rPr lang="es-ES_tradnl" dirty="0" smtClean="0"/>
              <a:t> </a:t>
            </a:r>
            <a:r>
              <a:rPr lang="es-ES_tradnl" dirty="0" err="1" smtClean="0"/>
              <a:t>grid</a:t>
            </a:r>
            <a:r>
              <a:rPr lang="es-ES_tradnl" dirty="0" smtClean="0"/>
              <a:t> </a:t>
            </a:r>
            <a:r>
              <a:rPr lang="es-ES_tradnl" dirty="0" err="1" smtClean="0"/>
              <a:t>of</a:t>
            </a:r>
            <a:r>
              <a:rPr lang="es-ES_tradnl" dirty="0" smtClean="0"/>
              <a:t> PRF Box® </a:t>
            </a:r>
            <a:endParaRPr lang="es-ES_tradnl" dirty="0"/>
          </a:p>
        </p:txBody>
      </p:sp>
    </p:spTree>
    <p:extLst>
      <p:ext uri="{BB962C8B-B14F-4D97-AF65-F5344CB8AC3E}">
        <p14:creationId xmlns:p14="http://schemas.microsoft.com/office/powerpoint/2010/main" val="15636385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 Box with Drained Samples</a:t>
            </a:r>
            <a:endParaRPr lang="en-US" b="1" dirty="0"/>
          </a:p>
        </p:txBody>
      </p:sp>
      <p:pic>
        <p:nvPicPr>
          <p:cNvPr id="8194" name="Picture 2"/>
          <p:cNvPicPr>
            <a:picLocks noChangeAspect="1" noChangeArrowheads="1"/>
          </p:cNvPicPr>
          <p:nvPr/>
        </p:nvPicPr>
        <p:blipFill>
          <a:blip r:embed="rId2" cstate="print"/>
          <a:srcRect/>
          <a:stretch>
            <a:fillRect/>
          </a:stretch>
        </p:blipFill>
        <p:spPr bwMode="auto">
          <a:xfrm rot="5400000">
            <a:off x="2367263" y="386063"/>
            <a:ext cx="4257074" cy="6248400"/>
          </a:xfrm>
          <a:prstGeom prst="rect">
            <a:avLst/>
          </a:prstGeom>
          <a:noFill/>
          <a:ln w="9525">
            <a:noFill/>
            <a:miter lim="800000"/>
            <a:headEnd/>
            <a:tailEnd/>
          </a:ln>
        </p:spPr>
      </p:pic>
      <p:sp>
        <p:nvSpPr>
          <p:cNvPr id="6" name="TextBox 5"/>
          <p:cNvSpPr txBox="1"/>
          <p:nvPr/>
        </p:nvSpPr>
        <p:spPr>
          <a:xfrm>
            <a:off x="1295400" y="5791200"/>
            <a:ext cx="6324600" cy="707886"/>
          </a:xfrm>
          <a:prstGeom prst="rect">
            <a:avLst/>
          </a:prstGeom>
          <a:noFill/>
        </p:spPr>
        <p:txBody>
          <a:bodyPr wrap="square" rtlCol="0">
            <a:spAutoFit/>
          </a:bodyPr>
          <a:lstStyle/>
          <a:p>
            <a:pPr algn="ctr"/>
            <a:r>
              <a:rPr lang="en-US" sz="2000" b="1" dirty="0" smtClean="0"/>
              <a:t>PRF Box is used to create PRF membranes. Serum </a:t>
            </a:r>
            <a:r>
              <a:rPr lang="en-US" sz="2000" b="1" dirty="0" err="1" smtClean="0"/>
              <a:t>exudate</a:t>
            </a:r>
            <a:r>
              <a:rPr lang="en-US" sz="2000" b="1" dirty="0" smtClean="0"/>
              <a:t> collects in the bottom of the box beneath the grid.</a:t>
            </a:r>
            <a:endParaRPr lang="en-US" sz="2000" b="1" dirty="0"/>
          </a:p>
        </p:txBody>
      </p:sp>
    </p:spTree>
    <p:extLst>
      <p:ext uri="{BB962C8B-B14F-4D97-AF65-F5344CB8AC3E}">
        <p14:creationId xmlns:p14="http://schemas.microsoft.com/office/powerpoint/2010/main" val="542367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457200" y="914400"/>
            <a:ext cx="8516918" cy="4572000"/>
          </a:xfrm>
          <a:prstGeom prst="rect">
            <a:avLst/>
          </a:prstGeom>
          <a:noFill/>
          <a:ln w="9525">
            <a:noFill/>
            <a:miter lim="800000"/>
            <a:headEnd/>
            <a:tailEnd/>
          </a:ln>
        </p:spPr>
      </p:pic>
      <p:sp>
        <p:nvSpPr>
          <p:cNvPr id="3" name="TextBox 2"/>
          <p:cNvSpPr txBox="1"/>
          <p:nvPr/>
        </p:nvSpPr>
        <p:spPr>
          <a:xfrm>
            <a:off x="533400" y="5791200"/>
            <a:ext cx="8305800" cy="461665"/>
          </a:xfrm>
          <a:prstGeom prst="rect">
            <a:avLst/>
          </a:prstGeom>
          <a:noFill/>
        </p:spPr>
        <p:txBody>
          <a:bodyPr wrap="square" rtlCol="0">
            <a:spAutoFit/>
          </a:bodyPr>
          <a:lstStyle/>
          <a:p>
            <a:r>
              <a:rPr lang="en-US" sz="2400" dirty="0" smtClean="0"/>
              <a:t>Plugs of </a:t>
            </a:r>
            <a:r>
              <a:rPr lang="en-US" sz="2400" b="1" dirty="0" smtClean="0"/>
              <a:t>L-PRF matrix </a:t>
            </a:r>
            <a:r>
              <a:rPr lang="en-US" sz="2400" dirty="0" smtClean="0"/>
              <a:t>to be made to protect extraction sockets </a:t>
            </a:r>
            <a:endParaRPr lang="en-US" sz="2400" dirty="0"/>
          </a:p>
        </p:txBody>
      </p:sp>
    </p:spTree>
    <p:extLst>
      <p:ext uri="{BB962C8B-B14F-4D97-AF65-F5344CB8AC3E}">
        <p14:creationId xmlns:p14="http://schemas.microsoft.com/office/powerpoint/2010/main" val="2554082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t>PRF Clot Being Pressed Into Membrane</a:t>
            </a:r>
            <a:endParaRPr lang="en-US" b="1" dirty="0"/>
          </a:p>
        </p:txBody>
      </p:sp>
      <p:pic>
        <p:nvPicPr>
          <p:cNvPr id="18435" name="Picture 3"/>
          <p:cNvPicPr>
            <a:picLocks noChangeAspect="1" noChangeArrowheads="1"/>
          </p:cNvPicPr>
          <p:nvPr/>
        </p:nvPicPr>
        <p:blipFill>
          <a:blip r:embed="rId2" cstate="print"/>
          <a:srcRect/>
          <a:stretch>
            <a:fillRect/>
          </a:stretch>
        </p:blipFill>
        <p:spPr bwMode="auto">
          <a:xfrm>
            <a:off x="1719263" y="1481138"/>
            <a:ext cx="5705475" cy="3895725"/>
          </a:xfrm>
          <a:prstGeom prst="rect">
            <a:avLst/>
          </a:prstGeom>
          <a:noFill/>
          <a:ln w="9525">
            <a:noFill/>
            <a:miter lim="800000"/>
            <a:headEnd/>
            <a:tailEnd/>
          </a:ln>
        </p:spPr>
      </p:pic>
      <p:sp>
        <p:nvSpPr>
          <p:cNvPr id="3" name="TextBox 2"/>
          <p:cNvSpPr txBox="1"/>
          <p:nvPr/>
        </p:nvSpPr>
        <p:spPr>
          <a:xfrm>
            <a:off x="838200" y="5715000"/>
            <a:ext cx="7696200" cy="646331"/>
          </a:xfrm>
          <a:prstGeom prst="rect">
            <a:avLst/>
          </a:prstGeom>
          <a:noFill/>
        </p:spPr>
        <p:txBody>
          <a:bodyPr wrap="square" rtlCol="0">
            <a:spAutoFit/>
          </a:bodyPr>
          <a:lstStyle/>
          <a:p>
            <a:pPr algn="ctr"/>
            <a:r>
              <a:rPr lang="en-US" dirty="0" smtClean="0"/>
              <a:t>Piston is inserted and PRF is pressed until top of cylinder is flush with rim of container</a:t>
            </a:r>
            <a:endParaRPr lang="en-US" dirty="0"/>
          </a:p>
        </p:txBody>
      </p:sp>
    </p:spTree>
    <p:extLst>
      <p:ext uri="{BB962C8B-B14F-4D97-AF65-F5344CB8AC3E}">
        <p14:creationId xmlns:p14="http://schemas.microsoft.com/office/powerpoint/2010/main" val="38249792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smtClean="0"/>
              <a:t>PRF Clot Conversion Into Plugs</a:t>
            </a:r>
            <a:endParaRPr lang="en-US" b="1" dirty="0"/>
          </a:p>
        </p:txBody>
      </p:sp>
      <p:pic>
        <p:nvPicPr>
          <p:cNvPr id="17410" name="Picture 2"/>
          <p:cNvPicPr>
            <a:picLocks noChangeAspect="1" noChangeArrowheads="1"/>
          </p:cNvPicPr>
          <p:nvPr/>
        </p:nvPicPr>
        <p:blipFill>
          <a:blip r:embed="rId2" cstate="print"/>
          <a:srcRect/>
          <a:stretch>
            <a:fillRect/>
          </a:stretch>
        </p:blipFill>
        <p:spPr bwMode="auto">
          <a:xfrm>
            <a:off x="1724025" y="1390650"/>
            <a:ext cx="5695950" cy="4076700"/>
          </a:xfrm>
          <a:prstGeom prst="rect">
            <a:avLst/>
          </a:prstGeom>
          <a:noFill/>
          <a:ln w="9525">
            <a:noFill/>
            <a:miter lim="800000"/>
            <a:headEnd/>
            <a:tailEnd/>
          </a:ln>
        </p:spPr>
      </p:pic>
      <p:sp>
        <p:nvSpPr>
          <p:cNvPr id="7" name="TextBox 6"/>
          <p:cNvSpPr txBox="1"/>
          <p:nvPr/>
        </p:nvSpPr>
        <p:spPr>
          <a:xfrm>
            <a:off x="1295400" y="5715000"/>
            <a:ext cx="6477000" cy="400110"/>
          </a:xfrm>
          <a:prstGeom prst="rect">
            <a:avLst/>
          </a:prstGeom>
          <a:noFill/>
        </p:spPr>
        <p:txBody>
          <a:bodyPr wrap="square" rtlCol="0">
            <a:spAutoFit/>
          </a:bodyPr>
          <a:lstStyle/>
          <a:p>
            <a:pPr algn="ctr"/>
            <a:r>
              <a:rPr lang="en-US" sz="2000" b="1" dirty="0" smtClean="0"/>
              <a:t>PRF placed into cylinders in the PRF Box</a:t>
            </a:r>
            <a:endParaRPr lang="en-US" sz="2000" b="1" dirty="0"/>
          </a:p>
        </p:txBody>
      </p:sp>
    </p:spTree>
    <p:extLst>
      <p:ext uri="{BB962C8B-B14F-4D97-AF65-F5344CB8AC3E}">
        <p14:creationId xmlns:p14="http://schemas.microsoft.com/office/powerpoint/2010/main" val="34122964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381000" y="1066800"/>
            <a:ext cx="8578486" cy="5029200"/>
          </a:xfrm>
          <a:prstGeom prst="rect">
            <a:avLst/>
          </a:prstGeom>
          <a:noFill/>
          <a:ln w="9525">
            <a:noFill/>
            <a:miter lim="800000"/>
            <a:headEnd/>
            <a:tailEnd/>
          </a:ln>
        </p:spPr>
      </p:pic>
      <p:sp>
        <p:nvSpPr>
          <p:cNvPr id="3" name="TextBox 2"/>
          <p:cNvSpPr txBox="1"/>
          <p:nvPr/>
        </p:nvSpPr>
        <p:spPr>
          <a:xfrm>
            <a:off x="457200" y="6167735"/>
            <a:ext cx="8534400" cy="461665"/>
          </a:xfrm>
          <a:prstGeom prst="rect">
            <a:avLst/>
          </a:prstGeom>
          <a:noFill/>
        </p:spPr>
        <p:txBody>
          <a:bodyPr wrap="square" rtlCol="0">
            <a:spAutoFit/>
          </a:bodyPr>
          <a:lstStyle/>
          <a:p>
            <a:r>
              <a:rPr lang="en-US" sz="2400" dirty="0" smtClean="0"/>
              <a:t>Plugs of </a:t>
            </a:r>
            <a:r>
              <a:rPr lang="en-US" sz="2400" b="1" dirty="0" smtClean="0"/>
              <a:t>L-PRF matrix </a:t>
            </a:r>
            <a:r>
              <a:rPr lang="en-US" sz="2400" dirty="0" smtClean="0"/>
              <a:t>ready to be inserted into extraction sockets </a:t>
            </a:r>
            <a:endParaRPr lang="en-US" sz="2400" dirty="0"/>
          </a:p>
        </p:txBody>
      </p:sp>
    </p:spTree>
    <p:extLst>
      <p:ext uri="{BB962C8B-B14F-4D97-AF65-F5344CB8AC3E}">
        <p14:creationId xmlns:p14="http://schemas.microsoft.com/office/powerpoint/2010/main" val="30303151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smtClean="0"/>
              <a:t>Compression Creates PRF Membrane</a:t>
            </a:r>
            <a:endParaRPr lang="en-US" b="1" dirty="0"/>
          </a:p>
        </p:txBody>
      </p:sp>
      <p:pic>
        <p:nvPicPr>
          <p:cNvPr id="19458" name="Picture 2"/>
          <p:cNvPicPr>
            <a:picLocks noChangeAspect="1" noChangeArrowheads="1"/>
          </p:cNvPicPr>
          <p:nvPr/>
        </p:nvPicPr>
        <p:blipFill>
          <a:blip r:embed="rId2" cstate="print"/>
          <a:srcRect/>
          <a:stretch>
            <a:fillRect/>
          </a:stretch>
        </p:blipFill>
        <p:spPr bwMode="auto">
          <a:xfrm>
            <a:off x="1714500" y="1476375"/>
            <a:ext cx="5715000" cy="3905250"/>
          </a:xfrm>
          <a:prstGeom prst="rect">
            <a:avLst/>
          </a:prstGeom>
          <a:noFill/>
          <a:ln w="9525">
            <a:noFill/>
            <a:miter lim="800000"/>
            <a:headEnd/>
            <a:tailEnd/>
          </a:ln>
        </p:spPr>
      </p:pic>
      <p:sp>
        <p:nvSpPr>
          <p:cNvPr id="6" name="TextBox 5"/>
          <p:cNvSpPr txBox="1"/>
          <p:nvPr/>
        </p:nvSpPr>
        <p:spPr>
          <a:xfrm>
            <a:off x="1600200" y="5562600"/>
            <a:ext cx="5867400" cy="400110"/>
          </a:xfrm>
          <a:prstGeom prst="rect">
            <a:avLst/>
          </a:prstGeom>
          <a:noFill/>
        </p:spPr>
        <p:txBody>
          <a:bodyPr wrap="square" rtlCol="0">
            <a:spAutoFit/>
          </a:bodyPr>
          <a:lstStyle/>
          <a:p>
            <a:pPr algn="ctr"/>
            <a:r>
              <a:rPr lang="en-US" sz="2000" b="1" dirty="0" smtClean="0"/>
              <a:t>Compression results in the formation of a PRF plug.</a:t>
            </a:r>
            <a:endParaRPr lang="en-US" sz="2000" b="1" dirty="0"/>
          </a:p>
        </p:txBody>
      </p:sp>
    </p:spTree>
    <p:extLst>
      <p:ext uri="{BB962C8B-B14F-4D97-AF65-F5344CB8AC3E}">
        <p14:creationId xmlns:p14="http://schemas.microsoft.com/office/powerpoint/2010/main" val="7262567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Regular Fibrin Clot</a:t>
            </a:r>
            <a:endParaRPr lang="en-US" sz="4800" b="1" dirty="0"/>
          </a:p>
        </p:txBody>
      </p:sp>
      <p:pic>
        <p:nvPicPr>
          <p:cNvPr id="43010" name="Picture 2"/>
          <p:cNvPicPr>
            <a:picLocks noChangeAspect="1" noChangeArrowheads="1"/>
          </p:cNvPicPr>
          <p:nvPr/>
        </p:nvPicPr>
        <p:blipFill>
          <a:blip r:embed="rId2" cstate="print"/>
          <a:srcRect/>
          <a:stretch>
            <a:fillRect/>
          </a:stretch>
        </p:blipFill>
        <p:spPr bwMode="auto">
          <a:xfrm>
            <a:off x="2419350" y="1819275"/>
            <a:ext cx="4305300" cy="3219450"/>
          </a:xfrm>
          <a:prstGeom prst="rect">
            <a:avLst/>
          </a:prstGeom>
          <a:noFill/>
          <a:ln w="9525">
            <a:noFill/>
            <a:miter lim="800000"/>
            <a:headEnd/>
            <a:tailEnd/>
          </a:ln>
        </p:spPr>
      </p:pic>
      <p:sp>
        <p:nvSpPr>
          <p:cNvPr id="5" name="Rectangle 4"/>
          <p:cNvSpPr/>
          <p:nvPr/>
        </p:nvSpPr>
        <p:spPr>
          <a:xfrm>
            <a:off x="1828800" y="5257800"/>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4400" y="5410200"/>
            <a:ext cx="7315200" cy="1015663"/>
          </a:xfrm>
          <a:prstGeom prst="rect">
            <a:avLst/>
          </a:prstGeom>
          <a:noFill/>
        </p:spPr>
        <p:txBody>
          <a:bodyPr wrap="square" rtlCol="0">
            <a:spAutoFit/>
          </a:bodyPr>
          <a:lstStyle/>
          <a:p>
            <a:pPr algn="ctr"/>
            <a:r>
              <a:rPr lang="en-US" sz="2000" b="1" dirty="0" smtClean="0"/>
              <a:t>Theoretical computer modeling of condensed tetra-molecular or bilateral fibrin branch junctions. Note the rigidity of this architecture</a:t>
            </a:r>
            <a:endParaRPr lang="en-US" sz="2000" b="1" dirty="0"/>
          </a:p>
        </p:txBody>
      </p:sp>
    </p:spTree>
    <p:extLst>
      <p:ext uri="{BB962C8B-B14F-4D97-AF65-F5344CB8AC3E}">
        <p14:creationId xmlns:p14="http://schemas.microsoft.com/office/powerpoint/2010/main" val="134020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Fibrin Clot from Centrifugation</a:t>
            </a:r>
            <a:endParaRPr lang="en-US" sz="4800" b="1" dirty="0"/>
          </a:p>
        </p:txBody>
      </p:sp>
      <p:pic>
        <p:nvPicPr>
          <p:cNvPr id="44034" name="Picture 2"/>
          <p:cNvPicPr>
            <a:picLocks noChangeAspect="1" noChangeArrowheads="1"/>
          </p:cNvPicPr>
          <p:nvPr/>
        </p:nvPicPr>
        <p:blipFill>
          <a:blip r:embed="rId2" cstate="print"/>
          <a:srcRect/>
          <a:stretch>
            <a:fillRect/>
          </a:stretch>
        </p:blipFill>
        <p:spPr bwMode="auto">
          <a:xfrm>
            <a:off x="2419350" y="1809750"/>
            <a:ext cx="4305300" cy="3238500"/>
          </a:xfrm>
          <a:prstGeom prst="rect">
            <a:avLst/>
          </a:prstGeom>
          <a:noFill/>
          <a:ln w="9525">
            <a:noFill/>
            <a:miter lim="800000"/>
            <a:headEnd/>
            <a:tailEnd/>
          </a:ln>
        </p:spPr>
      </p:pic>
      <p:sp>
        <p:nvSpPr>
          <p:cNvPr id="5" name="Rectangle 4"/>
          <p:cNvSpPr/>
          <p:nvPr/>
        </p:nvSpPr>
        <p:spPr>
          <a:xfrm>
            <a:off x="1905000" y="5181600"/>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5410200"/>
            <a:ext cx="7315200" cy="707886"/>
          </a:xfrm>
          <a:prstGeom prst="rect">
            <a:avLst/>
          </a:prstGeom>
          <a:noFill/>
        </p:spPr>
        <p:txBody>
          <a:bodyPr wrap="square" rtlCol="0">
            <a:spAutoFit/>
          </a:bodyPr>
          <a:lstStyle/>
          <a:p>
            <a:pPr algn="ctr"/>
            <a:r>
              <a:rPr lang="en-US" sz="2000" b="1" dirty="0" smtClean="0"/>
              <a:t>Theoretical computer </a:t>
            </a:r>
            <a:r>
              <a:rPr lang="en-US" sz="2000" b="1" dirty="0" err="1" smtClean="0"/>
              <a:t>modelling</a:t>
            </a:r>
            <a:r>
              <a:rPr lang="en-US" sz="2000" b="1" dirty="0" smtClean="0"/>
              <a:t> of tri-molecular or equilateral fibrin branch junctions. Note the flexibility  of this net architecture</a:t>
            </a:r>
            <a:endParaRPr lang="en-US" sz="2000" b="1" dirty="0"/>
          </a:p>
        </p:txBody>
      </p:sp>
    </p:spTree>
    <p:extLst>
      <p:ext uri="{BB962C8B-B14F-4D97-AF65-F5344CB8AC3E}">
        <p14:creationId xmlns:p14="http://schemas.microsoft.com/office/powerpoint/2010/main" val="2949765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4800" b="1" dirty="0" smtClean="0"/>
              <a:t>Presentation Objectives</a:t>
            </a:r>
            <a:endParaRPr lang="en-US" sz="4800" b="1" dirty="0"/>
          </a:p>
        </p:txBody>
      </p:sp>
      <p:sp>
        <p:nvSpPr>
          <p:cNvPr id="3" name="Content Placeholder 2"/>
          <p:cNvSpPr>
            <a:spLocks noGrp="1"/>
          </p:cNvSpPr>
          <p:nvPr>
            <p:ph idx="1"/>
          </p:nvPr>
        </p:nvSpPr>
        <p:spPr>
          <a:xfrm>
            <a:off x="228600" y="1219200"/>
            <a:ext cx="8610600" cy="5562600"/>
          </a:xfrm>
        </p:spPr>
        <p:txBody>
          <a:bodyPr>
            <a:normAutofit fontScale="62500" lnSpcReduction="20000"/>
          </a:bodyPr>
          <a:lstStyle/>
          <a:p>
            <a:pPr marL="0" indent="0">
              <a:buNone/>
            </a:pPr>
            <a:r>
              <a:rPr lang="en-US" sz="3400" dirty="0" smtClean="0">
                <a:latin typeface="Arial Narrow" panose="020B0606020202030204" pitchFamily="34" charset="0"/>
              </a:rPr>
              <a:t>1</a:t>
            </a:r>
            <a:r>
              <a:rPr lang="en-US" sz="3400" dirty="0">
                <a:latin typeface="Arial Narrow" panose="020B0606020202030204" pitchFamily="34" charset="0"/>
              </a:rPr>
              <a:t>.  </a:t>
            </a:r>
            <a:r>
              <a:rPr lang="en-US" sz="3400" dirty="0" smtClean="0">
                <a:latin typeface="Arial Narrow" panose="020B0606020202030204" pitchFamily="34" charset="0"/>
              </a:rPr>
              <a:t>To understand why the field of regeneration may be important to you and to the patients you serve.  </a:t>
            </a:r>
          </a:p>
          <a:p>
            <a:pPr marL="0" indent="0">
              <a:buNone/>
            </a:pPr>
            <a:endParaRPr lang="en-US" sz="3400" dirty="0">
              <a:latin typeface="Arial Narrow" panose="020B0606020202030204" pitchFamily="34" charset="0"/>
            </a:endParaRPr>
          </a:p>
          <a:p>
            <a:pPr marL="0" indent="0">
              <a:buNone/>
            </a:pPr>
            <a:r>
              <a:rPr lang="en-US" sz="3400" dirty="0" smtClean="0">
                <a:latin typeface="Arial Narrow" panose="020B0606020202030204" pitchFamily="34" charset="0"/>
              </a:rPr>
              <a:t>2. To </a:t>
            </a:r>
            <a:r>
              <a:rPr lang="en-US" sz="3400" dirty="0">
                <a:latin typeface="Arial Narrow" panose="020B0606020202030204" pitchFamily="34" charset="0"/>
              </a:rPr>
              <a:t>understand the critical complexities of a thorough chronological patient </a:t>
            </a:r>
            <a:r>
              <a:rPr lang="en-US" sz="3400" dirty="0" smtClean="0">
                <a:latin typeface="Arial Narrow" panose="020B0606020202030204" pitchFamily="34" charset="0"/>
              </a:rPr>
              <a:t>history and “listening” to what is important to the patient.</a:t>
            </a:r>
          </a:p>
          <a:p>
            <a:pPr marL="0" indent="0">
              <a:buNone/>
            </a:pPr>
            <a:endParaRPr lang="en-US" sz="3400" dirty="0">
              <a:latin typeface="Arial Narrow" panose="020B0606020202030204" pitchFamily="34" charset="0"/>
            </a:endParaRPr>
          </a:p>
          <a:p>
            <a:pPr marL="0" indent="0">
              <a:buNone/>
            </a:pPr>
            <a:r>
              <a:rPr lang="en-US" sz="3400" dirty="0">
                <a:latin typeface="Arial Narrow" panose="020B0606020202030204" pitchFamily="34" charset="0"/>
              </a:rPr>
              <a:t>3</a:t>
            </a:r>
            <a:r>
              <a:rPr lang="en-US" sz="3400" dirty="0" smtClean="0">
                <a:latin typeface="Arial Narrow" panose="020B0606020202030204" pitchFamily="34" charset="0"/>
              </a:rPr>
              <a:t>.</a:t>
            </a:r>
            <a:r>
              <a:rPr lang="en-US" sz="3400" dirty="0">
                <a:latin typeface="Arial Narrow" panose="020B0606020202030204" pitchFamily="34" charset="0"/>
              </a:rPr>
              <a:t>  </a:t>
            </a:r>
            <a:r>
              <a:rPr lang="en-US" sz="3400" dirty="0" smtClean="0">
                <a:latin typeface="Arial Narrow" panose="020B0606020202030204" pitchFamily="34" charset="0"/>
              </a:rPr>
              <a:t>Understanding that PRF as a significant therapy for healing and regeneration of hard and soft tissue--Focus on Oral/Available for </a:t>
            </a:r>
            <a:r>
              <a:rPr lang="en-US" sz="3400" dirty="0">
                <a:latin typeface="Arial Narrow" panose="020B0606020202030204" pitchFamily="34" charset="0"/>
              </a:rPr>
              <a:t>O</a:t>
            </a:r>
            <a:r>
              <a:rPr lang="en-US" sz="3400" dirty="0" smtClean="0">
                <a:latin typeface="Arial Narrow" panose="020B0606020202030204" pitchFamily="34" charset="0"/>
              </a:rPr>
              <a:t>ther Options</a:t>
            </a:r>
          </a:p>
          <a:p>
            <a:pPr marL="0" indent="0">
              <a:buNone/>
            </a:pPr>
            <a:endParaRPr lang="en-US" sz="3400" dirty="0">
              <a:latin typeface="Arial Narrow" panose="020B0606020202030204" pitchFamily="34" charset="0"/>
            </a:endParaRPr>
          </a:p>
          <a:p>
            <a:pPr marL="0" indent="0">
              <a:buNone/>
            </a:pPr>
            <a:r>
              <a:rPr lang="en-US" sz="3400" dirty="0">
                <a:latin typeface="Arial Narrow" panose="020B0606020202030204" pitchFamily="34" charset="0"/>
              </a:rPr>
              <a:t>4</a:t>
            </a:r>
            <a:r>
              <a:rPr lang="en-US" sz="3400" dirty="0" smtClean="0">
                <a:latin typeface="Arial Narrow" panose="020B0606020202030204" pitchFamily="34" charset="0"/>
              </a:rPr>
              <a:t>. To </a:t>
            </a:r>
            <a:r>
              <a:rPr lang="en-US" sz="3400" dirty="0">
                <a:latin typeface="Arial Narrow" panose="020B0606020202030204" pitchFamily="34" charset="0"/>
              </a:rPr>
              <a:t>understand the relationship of </a:t>
            </a:r>
            <a:r>
              <a:rPr lang="en-US" sz="3400" dirty="0" smtClean="0">
                <a:latin typeface="Arial Narrow" panose="020B0606020202030204" pitchFamily="34" charset="0"/>
              </a:rPr>
              <a:t>systemic whole body health.  The oral environment is a caldron of problems and potential beginning place of healing. </a:t>
            </a:r>
          </a:p>
          <a:p>
            <a:pPr marL="0" indent="0">
              <a:buNone/>
            </a:pPr>
            <a:endParaRPr lang="en-US" sz="3400" dirty="0">
              <a:latin typeface="Arial Narrow" panose="020B0606020202030204" pitchFamily="34" charset="0"/>
            </a:endParaRPr>
          </a:p>
          <a:p>
            <a:pPr marL="0" indent="0">
              <a:buNone/>
            </a:pPr>
            <a:r>
              <a:rPr lang="en-US" sz="3400" dirty="0">
                <a:latin typeface="Arial Narrow" panose="020B0606020202030204" pitchFamily="34" charset="0"/>
              </a:rPr>
              <a:t>5</a:t>
            </a:r>
            <a:r>
              <a:rPr lang="en-US" sz="3400" dirty="0" smtClean="0">
                <a:latin typeface="Arial Narrow" panose="020B0606020202030204" pitchFamily="34" charset="0"/>
              </a:rPr>
              <a:t>.</a:t>
            </a:r>
            <a:r>
              <a:rPr lang="en-US" sz="3400" dirty="0">
                <a:latin typeface="Arial Narrow" panose="020B0606020202030204" pitchFamily="34" charset="0"/>
              </a:rPr>
              <a:t>  </a:t>
            </a:r>
            <a:r>
              <a:rPr lang="en-US" sz="3400" dirty="0" smtClean="0">
                <a:latin typeface="Arial Narrow" panose="020B0606020202030204" pitchFamily="34" charset="0"/>
              </a:rPr>
              <a:t>Coordinating and Integrating the </a:t>
            </a:r>
            <a:r>
              <a:rPr lang="en-US" sz="3400" dirty="0">
                <a:latin typeface="Arial Narrow" panose="020B0606020202030204" pitchFamily="34" charset="0"/>
              </a:rPr>
              <a:t>treatment </a:t>
            </a:r>
            <a:r>
              <a:rPr lang="en-US" sz="3400" dirty="0" smtClean="0">
                <a:latin typeface="Arial Narrow" panose="020B0606020202030204" pitchFamily="34" charset="0"/>
              </a:rPr>
              <a:t>priorities of the patient, medical and dental team; including pre and post parameters/therapies </a:t>
            </a:r>
            <a:r>
              <a:rPr lang="en-US" sz="3400" dirty="0">
                <a:latin typeface="Arial Narrow" panose="020B0606020202030204" pitchFamily="34" charset="0"/>
              </a:rPr>
              <a:t>to optimize clinical </a:t>
            </a:r>
            <a:r>
              <a:rPr lang="en-US" sz="3400" dirty="0" smtClean="0">
                <a:latin typeface="Arial Narrow" panose="020B0606020202030204" pitchFamily="34" charset="0"/>
              </a:rPr>
              <a:t>outcomes.</a:t>
            </a:r>
          </a:p>
          <a:p>
            <a:pPr marL="0" indent="0">
              <a:buNone/>
            </a:pPr>
            <a:endParaRPr lang="en-US" sz="3400" dirty="0">
              <a:latin typeface="Arial Narrow" panose="020B0606020202030204" pitchFamily="34" charset="0"/>
            </a:endParaRPr>
          </a:p>
          <a:p>
            <a:pPr marL="0" indent="0">
              <a:buNone/>
            </a:pPr>
            <a:r>
              <a:rPr lang="en-US" sz="3400" dirty="0" smtClean="0">
                <a:latin typeface="Arial Narrow" panose="020B0606020202030204" pitchFamily="34" charset="0"/>
              </a:rPr>
              <a:t>6.  Provide Resources for Further Research and Development </a:t>
            </a:r>
            <a:endParaRPr lang="en-US" sz="3400" dirty="0">
              <a:latin typeface="Arial Narrow" panose="020B0606020202030204" pitchFamily="34" charset="0"/>
            </a:endParaRPr>
          </a:p>
          <a:p>
            <a:endParaRPr lang="en-US" dirty="0"/>
          </a:p>
        </p:txBody>
      </p:sp>
    </p:spTree>
    <p:extLst>
      <p:ext uri="{BB962C8B-B14F-4D97-AF65-F5344CB8AC3E}">
        <p14:creationId xmlns:p14="http://schemas.microsoft.com/office/powerpoint/2010/main" val="35337854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err="1" smtClean="0"/>
              <a:t>Fibrin</a:t>
            </a:r>
            <a:r>
              <a:rPr lang="es-ES_tradnl" b="1" dirty="0" smtClean="0"/>
              <a:t> Matrix </a:t>
            </a:r>
            <a:r>
              <a:rPr lang="es-ES_tradnl" b="1" dirty="0" err="1" smtClean="0"/>
              <a:t>Diagram</a:t>
            </a:r>
            <a:endParaRPr lang="es-ES_tradnl" b="1" dirty="0"/>
          </a:p>
        </p:txBody>
      </p:sp>
      <p:pic>
        <p:nvPicPr>
          <p:cNvPr id="3" name="Picture 2"/>
          <p:cNvPicPr>
            <a:picLocks noChangeAspect="1"/>
          </p:cNvPicPr>
          <p:nvPr/>
        </p:nvPicPr>
        <p:blipFill>
          <a:blip r:embed="rId2" cstate="print"/>
          <a:stretch>
            <a:fillRect/>
          </a:stretch>
        </p:blipFill>
        <p:spPr>
          <a:xfrm>
            <a:off x="685800" y="2133600"/>
            <a:ext cx="7969988" cy="3556000"/>
          </a:xfrm>
          <a:prstGeom prst="rect">
            <a:avLst/>
          </a:prstGeom>
        </p:spPr>
      </p:pic>
    </p:spTree>
    <p:extLst>
      <p:ext uri="{BB962C8B-B14F-4D97-AF65-F5344CB8AC3E}">
        <p14:creationId xmlns:p14="http://schemas.microsoft.com/office/powerpoint/2010/main" val="15722300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s-ES_tradnl" b="1" dirty="0" smtClean="0"/>
              <a:t>HE Stain</a:t>
            </a:r>
            <a:endParaRPr lang="es-ES_tradnl" b="1" dirty="0"/>
          </a:p>
        </p:txBody>
      </p:sp>
      <p:pic>
        <p:nvPicPr>
          <p:cNvPr id="3" name="Picture 2"/>
          <p:cNvPicPr>
            <a:picLocks noChangeAspect="1"/>
          </p:cNvPicPr>
          <p:nvPr/>
        </p:nvPicPr>
        <p:blipFill>
          <a:blip r:embed="rId2" cstate="print"/>
          <a:stretch>
            <a:fillRect/>
          </a:stretch>
        </p:blipFill>
        <p:spPr>
          <a:xfrm>
            <a:off x="2971800" y="4419600"/>
            <a:ext cx="3524250" cy="1572428"/>
          </a:xfrm>
          <a:prstGeom prst="rect">
            <a:avLst/>
          </a:prstGeom>
        </p:spPr>
      </p:pic>
      <p:pic>
        <p:nvPicPr>
          <p:cNvPr id="4" name="Picture 3"/>
          <p:cNvPicPr>
            <a:picLocks noChangeAspect="1"/>
          </p:cNvPicPr>
          <p:nvPr/>
        </p:nvPicPr>
        <p:blipFill>
          <a:blip r:embed="rId3" cstate="print"/>
          <a:stretch>
            <a:fillRect/>
          </a:stretch>
        </p:blipFill>
        <p:spPr>
          <a:xfrm>
            <a:off x="533400" y="1371600"/>
            <a:ext cx="8166463" cy="3073400"/>
          </a:xfrm>
          <a:prstGeom prst="rect">
            <a:avLst/>
          </a:prstGeom>
        </p:spPr>
      </p:pic>
      <p:sp>
        <p:nvSpPr>
          <p:cNvPr id="7" name="TextBox 6"/>
          <p:cNvSpPr txBox="1"/>
          <p:nvPr/>
        </p:nvSpPr>
        <p:spPr>
          <a:xfrm>
            <a:off x="762000" y="5867400"/>
            <a:ext cx="8001000" cy="923330"/>
          </a:xfrm>
          <a:prstGeom prst="rect">
            <a:avLst/>
          </a:prstGeom>
          <a:noFill/>
        </p:spPr>
        <p:txBody>
          <a:bodyPr wrap="square" rtlCol="0">
            <a:spAutoFit/>
          </a:bodyPr>
          <a:lstStyle/>
          <a:p>
            <a:r>
              <a:rPr lang="es-ES_tradnl" dirty="0" smtClean="0"/>
              <a:t>Light </a:t>
            </a:r>
            <a:r>
              <a:rPr lang="es-ES_tradnl" dirty="0" err="1" smtClean="0"/>
              <a:t>microscopy</a:t>
            </a:r>
            <a:r>
              <a:rPr lang="es-ES_tradnl" dirty="0" smtClean="0"/>
              <a:t>  </a:t>
            </a:r>
            <a:r>
              <a:rPr lang="es-ES_tradnl" dirty="0" err="1" smtClean="0"/>
              <a:t>analysis</a:t>
            </a:r>
            <a:r>
              <a:rPr lang="es-ES_tradnl" dirty="0" smtClean="0"/>
              <a:t> off PRF </a:t>
            </a:r>
            <a:r>
              <a:rPr lang="es-ES_tradnl" dirty="0" err="1" smtClean="0"/>
              <a:t>clots</a:t>
            </a:r>
            <a:r>
              <a:rPr lang="es-ES_tradnl" dirty="0" smtClean="0"/>
              <a:t>. </a:t>
            </a:r>
            <a:r>
              <a:rPr lang="es-ES_tradnl" b="1" dirty="0" smtClean="0"/>
              <a:t>A</a:t>
            </a:r>
            <a:r>
              <a:rPr lang="es-ES_tradnl" dirty="0" smtClean="0"/>
              <a:t> and </a:t>
            </a:r>
            <a:r>
              <a:rPr lang="es-ES_tradnl" b="1" dirty="0" smtClean="0"/>
              <a:t>B</a:t>
            </a:r>
            <a:r>
              <a:rPr lang="es-ES_tradnl" dirty="0" smtClean="0"/>
              <a:t>) </a:t>
            </a:r>
            <a:r>
              <a:rPr lang="es-ES_tradnl" dirty="0" err="1" smtClean="0"/>
              <a:t>The</a:t>
            </a:r>
            <a:r>
              <a:rPr lang="es-ES_tradnl" dirty="0" smtClean="0"/>
              <a:t> </a:t>
            </a:r>
            <a:r>
              <a:rPr lang="es-ES_tradnl" dirty="0" err="1" smtClean="0"/>
              <a:t>hematoxilin</a:t>
            </a:r>
            <a:r>
              <a:rPr lang="es-ES_tradnl" dirty="0" smtClean="0"/>
              <a:t> and </a:t>
            </a:r>
            <a:r>
              <a:rPr lang="es-ES_tradnl" dirty="0" err="1" smtClean="0"/>
              <a:t>eosin</a:t>
            </a:r>
            <a:r>
              <a:rPr lang="es-ES_tradnl" dirty="0" smtClean="0"/>
              <a:t> </a:t>
            </a:r>
            <a:r>
              <a:rPr lang="es-ES_tradnl" dirty="0" err="1" smtClean="0"/>
              <a:t>staining</a:t>
            </a:r>
            <a:r>
              <a:rPr lang="es-ES_tradnl" dirty="0" smtClean="0"/>
              <a:t> </a:t>
            </a:r>
            <a:r>
              <a:rPr lang="es-ES_tradnl" dirty="0" err="1" smtClean="0"/>
              <a:t>were</a:t>
            </a:r>
            <a:r>
              <a:rPr lang="es-ES_tradnl" dirty="0" smtClean="0"/>
              <a:t> </a:t>
            </a:r>
            <a:r>
              <a:rPr lang="es-ES_tradnl" dirty="0" err="1" smtClean="0"/>
              <a:t>not</a:t>
            </a:r>
            <a:r>
              <a:rPr lang="es-ES_tradnl" dirty="0" smtClean="0"/>
              <a:t> </a:t>
            </a:r>
            <a:r>
              <a:rPr lang="es-ES_tradnl" dirty="0" err="1" smtClean="0"/>
              <a:t>sufficient</a:t>
            </a:r>
            <a:r>
              <a:rPr lang="es-ES_tradnl" dirty="0" smtClean="0"/>
              <a:t> </a:t>
            </a:r>
            <a:r>
              <a:rPr lang="es-ES_tradnl" dirty="0" err="1" smtClean="0"/>
              <a:t>to</a:t>
            </a:r>
            <a:r>
              <a:rPr lang="es-ES_tradnl" dirty="0" smtClean="0"/>
              <a:t> </a:t>
            </a:r>
            <a:r>
              <a:rPr lang="es-ES_tradnl" dirty="0" err="1" smtClean="0"/>
              <a:t>correctly</a:t>
            </a:r>
            <a:r>
              <a:rPr lang="es-ES_tradnl" dirty="0" smtClean="0"/>
              <a:t> </a:t>
            </a:r>
            <a:r>
              <a:rPr lang="es-ES_tradnl" dirty="0" err="1" smtClean="0"/>
              <a:t>distinguish</a:t>
            </a:r>
            <a:r>
              <a:rPr lang="es-ES_tradnl" dirty="0" smtClean="0"/>
              <a:t> </a:t>
            </a:r>
            <a:r>
              <a:rPr lang="es-ES_tradnl" dirty="0" err="1" smtClean="0"/>
              <a:t>the</a:t>
            </a:r>
            <a:r>
              <a:rPr lang="es-ES_tradnl" dirty="0" smtClean="0"/>
              <a:t> </a:t>
            </a:r>
            <a:r>
              <a:rPr lang="es-ES_tradnl" dirty="0" err="1" smtClean="0"/>
              <a:t>various</a:t>
            </a:r>
            <a:r>
              <a:rPr lang="es-ES_tradnl" dirty="0" smtClean="0"/>
              <a:t> </a:t>
            </a:r>
            <a:r>
              <a:rPr lang="es-ES_tradnl" dirty="0" err="1" smtClean="0"/>
              <a:t>cell</a:t>
            </a:r>
            <a:r>
              <a:rPr lang="es-ES_tradnl" dirty="0" smtClean="0"/>
              <a:t> </a:t>
            </a:r>
            <a:r>
              <a:rPr lang="es-ES_tradnl" dirty="0" err="1" smtClean="0"/>
              <a:t>bodies</a:t>
            </a:r>
            <a:r>
              <a:rPr lang="es-ES_tradnl" dirty="0" smtClean="0"/>
              <a:t> </a:t>
            </a:r>
            <a:r>
              <a:rPr lang="es-ES_tradnl" dirty="0" err="1" smtClean="0"/>
              <a:t>trapped</a:t>
            </a:r>
            <a:r>
              <a:rPr lang="es-ES_tradnl" dirty="0" smtClean="0"/>
              <a:t> in </a:t>
            </a:r>
            <a:r>
              <a:rPr lang="es-ES_tradnl" dirty="0" err="1" smtClean="0"/>
              <a:t>the</a:t>
            </a:r>
            <a:r>
              <a:rPr lang="es-ES_tradnl" dirty="0" smtClean="0"/>
              <a:t> </a:t>
            </a:r>
            <a:r>
              <a:rPr lang="es-ES_tradnl" dirty="0" err="1" smtClean="0"/>
              <a:t>fibrin</a:t>
            </a:r>
            <a:r>
              <a:rPr lang="es-ES_tradnl" dirty="0" smtClean="0"/>
              <a:t> </a:t>
            </a:r>
            <a:r>
              <a:rPr lang="es-ES_tradnl" dirty="0" err="1" smtClean="0"/>
              <a:t>matrix</a:t>
            </a:r>
            <a:r>
              <a:rPr lang="es-ES_tradnl" dirty="0" smtClean="0"/>
              <a:t>.</a:t>
            </a:r>
            <a:endParaRPr lang="es-ES_tradnl" dirty="0"/>
          </a:p>
        </p:txBody>
      </p:sp>
    </p:spTree>
    <p:extLst>
      <p:ext uri="{BB962C8B-B14F-4D97-AF65-F5344CB8AC3E}">
        <p14:creationId xmlns:p14="http://schemas.microsoft.com/office/powerpoint/2010/main" val="16900117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err="1" smtClean="0"/>
              <a:t>Masson’s</a:t>
            </a:r>
            <a:r>
              <a:rPr lang="es-ES_tradnl" b="1" dirty="0" smtClean="0"/>
              <a:t> </a:t>
            </a:r>
            <a:r>
              <a:rPr lang="es-ES_tradnl" b="1" dirty="0" err="1" smtClean="0"/>
              <a:t>Trichrome</a:t>
            </a:r>
            <a:r>
              <a:rPr lang="es-ES_tradnl" b="1" dirty="0" smtClean="0"/>
              <a:t> Stain</a:t>
            </a:r>
            <a:endParaRPr lang="es-ES_tradnl" b="1" dirty="0"/>
          </a:p>
        </p:txBody>
      </p:sp>
      <p:pic>
        <p:nvPicPr>
          <p:cNvPr id="4" name="Picture 3"/>
          <p:cNvPicPr>
            <a:picLocks noChangeAspect="1"/>
          </p:cNvPicPr>
          <p:nvPr/>
        </p:nvPicPr>
        <p:blipFill>
          <a:blip r:embed="rId2" cstate="print"/>
          <a:stretch>
            <a:fillRect/>
          </a:stretch>
        </p:blipFill>
        <p:spPr>
          <a:xfrm>
            <a:off x="2895600" y="1219200"/>
            <a:ext cx="3524250" cy="1572428"/>
          </a:xfrm>
          <a:prstGeom prst="rect">
            <a:avLst/>
          </a:prstGeom>
        </p:spPr>
      </p:pic>
      <p:pic>
        <p:nvPicPr>
          <p:cNvPr id="3" name="Picture 2"/>
          <p:cNvPicPr>
            <a:picLocks noChangeAspect="1"/>
          </p:cNvPicPr>
          <p:nvPr/>
        </p:nvPicPr>
        <p:blipFill>
          <a:blip r:embed="rId3" cstate="print"/>
          <a:stretch>
            <a:fillRect/>
          </a:stretch>
        </p:blipFill>
        <p:spPr>
          <a:xfrm>
            <a:off x="2286000" y="2667000"/>
            <a:ext cx="4743450" cy="3110337"/>
          </a:xfrm>
          <a:prstGeom prst="rect">
            <a:avLst/>
          </a:prstGeom>
        </p:spPr>
      </p:pic>
      <p:sp>
        <p:nvSpPr>
          <p:cNvPr id="6" name="TextBox 5"/>
          <p:cNvSpPr txBox="1"/>
          <p:nvPr/>
        </p:nvSpPr>
        <p:spPr>
          <a:xfrm>
            <a:off x="762000" y="5782270"/>
            <a:ext cx="8001000" cy="923330"/>
          </a:xfrm>
          <a:prstGeom prst="rect">
            <a:avLst/>
          </a:prstGeom>
          <a:noFill/>
        </p:spPr>
        <p:txBody>
          <a:bodyPr wrap="square" rtlCol="0">
            <a:spAutoFit/>
          </a:bodyPr>
          <a:lstStyle/>
          <a:p>
            <a:r>
              <a:rPr lang="es-ES_tradnl" dirty="0" smtClean="0"/>
              <a:t>Light </a:t>
            </a:r>
            <a:r>
              <a:rPr lang="es-ES_tradnl" dirty="0" err="1" smtClean="0"/>
              <a:t>microscopy</a:t>
            </a:r>
            <a:r>
              <a:rPr lang="es-ES_tradnl" dirty="0" smtClean="0"/>
              <a:t>  </a:t>
            </a:r>
            <a:r>
              <a:rPr lang="es-ES_tradnl" dirty="0" err="1" smtClean="0"/>
              <a:t>analysis</a:t>
            </a:r>
            <a:r>
              <a:rPr lang="es-ES_tradnl" dirty="0" smtClean="0"/>
              <a:t> off PRF </a:t>
            </a:r>
            <a:r>
              <a:rPr lang="es-ES_tradnl" dirty="0" err="1" smtClean="0"/>
              <a:t>clots</a:t>
            </a:r>
            <a:r>
              <a:rPr lang="es-ES_tradnl" dirty="0" smtClean="0"/>
              <a:t>. </a:t>
            </a:r>
            <a:r>
              <a:rPr lang="es-ES_tradnl" b="1" dirty="0" smtClean="0"/>
              <a:t>C</a:t>
            </a:r>
            <a:r>
              <a:rPr lang="es-ES_tradnl" dirty="0" smtClean="0"/>
              <a:t> </a:t>
            </a:r>
            <a:r>
              <a:rPr lang="es-ES_tradnl" dirty="0" err="1" smtClean="0"/>
              <a:t>and</a:t>
            </a:r>
            <a:r>
              <a:rPr lang="es-ES_tradnl" dirty="0" smtClean="0"/>
              <a:t> </a:t>
            </a:r>
            <a:r>
              <a:rPr lang="es-ES_tradnl" b="1" dirty="0" smtClean="0"/>
              <a:t>D</a:t>
            </a:r>
            <a:r>
              <a:rPr lang="es-ES_tradnl" dirty="0" smtClean="0"/>
              <a:t>) </a:t>
            </a:r>
            <a:r>
              <a:rPr lang="es-ES_tradnl" dirty="0" err="1" smtClean="0"/>
              <a:t>Using</a:t>
            </a:r>
            <a:r>
              <a:rPr lang="es-ES_tradnl" dirty="0" smtClean="0"/>
              <a:t> </a:t>
            </a:r>
            <a:r>
              <a:rPr lang="es-ES_tradnl" dirty="0" err="1" smtClean="0"/>
              <a:t>Masson’s</a:t>
            </a:r>
            <a:r>
              <a:rPr lang="es-ES_tradnl" dirty="0" smtClean="0"/>
              <a:t> </a:t>
            </a:r>
            <a:r>
              <a:rPr lang="es-ES_tradnl" dirty="0" err="1" smtClean="0"/>
              <a:t>trichrome</a:t>
            </a:r>
            <a:r>
              <a:rPr lang="es-ES_tradnl" dirty="0" smtClean="0"/>
              <a:t> </a:t>
            </a:r>
            <a:r>
              <a:rPr lang="es-ES_tradnl" dirty="0" err="1" smtClean="0"/>
              <a:t>staining</a:t>
            </a:r>
            <a:r>
              <a:rPr lang="es-ES_tradnl" dirty="0" smtClean="0"/>
              <a:t> </a:t>
            </a:r>
            <a:r>
              <a:rPr lang="es-ES_tradnl" dirty="0" err="1" smtClean="0"/>
              <a:t>it</a:t>
            </a:r>
            <a:r>
              <a:rPr lang="es-ES_tradnl" dirty="0" smtClean="0"/>
              <a:t> </a:t>
            </a:r>
            <a:r>
              <a:rPr lang="es-ES_tradnl" dirty="0" err="1" smtClean="0"/>
              <a:t>was</a:t>
            </a:r>
            <a:r>
              <a:rPr lang="es-ES_tradnl" dirty="0" smtClean="0"/>
              <a:t> </a:t>
            </a:r>
            <a:r>
              <a:rPr lang="es-ES_tradnl" dirty="0" err="1" smtClean="0"/>
              <a:t>possible</a:t>
            </a:r>
            <a:r>
              <a:rPr lang="es-ES_tradnl" dirty="0" smtClean="0"/>
              <a:t> </a:t>
            </a:r>
            <a:r>
              <a:rPr lang="es-ES_tradnl" dirty="0" err="1" smtClean="0"/>
              <a:t>to</a:t>
            </a:r>
            <a:r>
              <a:rPr lang="es-ES_tradnl" dirty="0" smtClean="0"/>
              <a:t> more </a:t>
            </a:r>
            <a:r>
              <a:rPr lang="es-ES_tradnl" dirty="0" err="1" smtClean="0"/>
              <a:t>easily</a:t>
            </a:r>
            <a:r>
              <a:rPr lang="es-ES_tradnl" dirty="0" smtClean="0"/>
              <a:t> </a:t>
            </a:r>
            <a:r>
              <a:rPr lang="es-ES_tradnl" dirty="0" err="1" smtClean="0"/>
              <a:t>separate</a:t>
            </a:r>
            <a:r>
              <a:rPr lang="es-ES_tradnl" dirty="0" smtClean="0"/>
              <a:t> </a:t>
            </a:r>
            <a:r>
              <a:rPr lang="es-ES_tradnl" dirty="0" err="1" smtClean="0"/>
              <a:t>platelet</a:t>
            </a:r>
            <a:r>
              <a:rPr lang="es-ES_tradnl" dirty="0" smtClean="0"/>
              <a:t> </a:t>
            </a:r>
            <a:r>
              <a:rPr lang="es-ES_tradnl" dirty="0" err="1" smtClean="0"/>
              <a:t>aggregares</a:t>
            </a:r>
            <a:r>
              <a:rPr lang="es-ES_tradnl" dirty="0" smtClean="0"/>
              <a:t> </a:t>
            </a:r>
            <a:r>
              <a:rPr lang="es-ES_tradnl" dirty="0" err="1" smtClean="0"/>
              <a:t>and</a:t>
            </a:r>
            <a:r>
              <a:rPr lang="es-ES_tradnl" dirty="0" smtClean="0"/>
              <a:t> </a:t>
            </a:r>
            <a:r>
              <a:rPr lang="es-ES_tradnl" dirty="0" err="1" smtClean="0"/>
              <a:t>leukocytes</a:t>
            </a:r>
            <a:r>
              <a:rPr lang="es-ES_tradnl" dirty="0" smtClean="0"/>
              <a:t> (</a:t>
            </a:r>
            <a:r>
              <a:rPr lang="es-ES_tradnl" dirty="0" err="1" smtClean="0"/>
              <a:t>dark</a:t>
            </a:r>
            <a:r>
              <a:rPr lang="es-ES_tradnl" dirty="0" smtClean="0"/>
              <a:t> blue) </a:t>
            </a:r>
            <a:r>
              <a:rPr lang="es-ES_tradnl" dirty="0" err="1" smtClean="0"/>
              <a:t>from</a:t>
            </a:r>
            <a:r>
              <a:rPr lang="es-ES_tradnl" dirty="0" smtClean="0"/>
              <a:t> </a:t>
            </a:r>
            <a:r>
              <a:rPr lang="es-ES_tradnl" dirty="0" err="1" smtClean="0"/>
              <a:t>RBCs</a:t>
            </a:r>
            <a:r>
              <a:rPr lang="es-ES_tradnl" dirty="0" smtClean="0"/>
              <a:t> (red). </a:t>
            </a:r>
            <a:r>
              <a:rPr lang="es-ES_tradnl" dirty="0" err="1" smtClean="0"/>
              <a:t>Magnifications</a:t>
            </a:r>
            <a:r>
              <a:rPr lang="es-ES_tradnl" dirty="0" smtClean="0"/>
              <a:t> (G) are </a:t>
            </a:r>
            <a:r>
              <a:rPr lang="es-ES_tradnl" dirty="0" err="1" smtClean="0"/>
              <a:t>indicated</a:t>
            </a:r>
            <a:r>
              <a:rPr lang="es-ES_tradnl" dirty="0" smtClean="0"/>
              <a:t> in </a:t>
            </a:r>
            <a:r>
              <a:rPr lang="es-ES_tradnl" dirty="0" err="1" smtClean="0"/>
              <a:t>each</a:t>
            </a:r>
            <a:r>
              <a:rPr lang="es-ES_tradnl" dirty="0" smtClean="0"/>
              <a:t> panel</a:t>
            </a:r>
            <a:endParaRPr lang="es-ES_tradnl" dirty="0"/>
          </a:p>
        </p:txBody>
      </p:sp>
    </p:spTree>
    <p:extLst>
      <p:ext uri="{BB962C8B-B14F-4D97-AF65-F5344CB8AC3E}">
        <p14:creationId xmlns:p14="http://schemas.microsoft.com/office/powerpoint/2010/main" val="28849567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Benefits </a:t>
            </a:r>
            <a:endParaRPr lang="en-US" sz="6000" b="1" dirty="0"/>
          </a:p>
        </p:txBody>
      </p:sp>
      <p:sp>
        <p:nvSpPr>
          <p:cNvPr id="3" name="Content Placeholder 2"/>
          <p:cNvSpPr>
            <a:spLocks noGrp="1"/>
          </p:cNvSpPr>
          <p:nvPr>
            <p:ph idx="1"/>
          </p:nvPr>
        </p:nvSpPr>
        <p:spPr/>
        <p:txBody>
          <a:bodyPr/>
          <a:lstStyle/>
          <a:p>
            <a:r>
              <a:rPr lang="en-US" dirty="0" smtClean="0"/>
              <a:t>Excellent Graft Retention</a:t>
            </a:r>
          </a:p>
          <a:p>
            <a:r>
              <a:rPr lang="en-US" dirty="0" smtClean="0"/>
              <a:t>Excellent Potential for New Bone Formation</a:t>
            </a:r>
          </a:p>
          <a:p>
            <a:r>
              <a:rPr lang="en-US" dirty="0" smtClean="0"/>
              <a:t>Excellent Clinical Outcomes</a:t>
            </a:r>
          </a:p>
          <a:p>
            <a:r>
              <a:rPr lang="en-US" dirty="0" smtClean="0"/>
              <a:t>Easy for Staff Manipulation</a:t>
            </a:r>
          </a:p>
          <a:p>
            <a:r>
              <a:rPr lang="en-US" dirty="0" smtClean="0"/>
              <a:t>Economical </a:t>
            </a:r>
          </a:p>
          <a:p>
            <a:r>
              <a:rPr lang="en-US" dirty="0" smtClean="0"/>
              <a:t>Autologous Biological Membranes </a:t>
            </a:r>
            <a:endParaRPr lang="en-US" dirty="0"/>
          </a:p>
        </p:txBody>
      </p:sp>
    </p:spTree>
    <p:extLst>
      <p:ext uri="{BB962C8B-B14F-4D97-AF65-F5344CB8AC3E}">
        <p14:creationId xmlns:p14="http://schemas.microsoft.com/office/powerpoint/2010/main" val="978687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IntraSpin</a:t>
            </a:r>
            <a:r>
              <a:rPr lang="en-US" b="1" dirty="0" smtClean="0"/>
              <a:t> System</a:t>
            </a:r>
            <a:endParaRPr lang="en-US" b="1"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err="1"/>
              <a:t>IntraSpin</a:t>
            </a:r>
            <a:r>
              <a:rPr lang="en-US" dirty="0"/>
              <a:t>™ System is intended to be used for the safe and rapid </a:t>
            </a:r>
          </a:p>
          <a:p>
            <a:pPr marL="0" indent="0">
              <a:buNone/>
            </a:pPr>
            <a:r>
              <a:rPr lang="en-US" dirty="0"/>
              <a:t>preparation of </a:t>
            </a:r>
            <a:r>
              <a:rPr lang="en-US" dirty="0" err="1"/>
              <a:t>autologus</a:t>
            </a:r>
            <a:r>
              <a:rPr lang="en-US" dirty="0"/>
              <a:t> Platelet Rich Fibrin (PRF) from a small </a:t>
            </a:r>
          </a:p>
          <a:p>
            <a:pPr marL="0" indent="0">
              <a:buNone/>
            </a:pPr>
            <a:r>
              <a:rPr lang="en-US" dirty="0"/>
              <a:t>sample of blood taken at the patient’s point of care. The PRF can </a:t>
            </a:r>
          </a:p>
          <a:p>
            <a:pPr marL="0" indent="0">
              <a:buNone/>
            </a:pPr>
            <a:r>
              <a:rPr lang="en-US" dirty="0"/>
              <a:t>be mixed with </a:t>
            </a:r>
            <a:r>
              <a:rPr lang="en-US" dirty="0" err="1"/>
              <a:t>autograft</a:t>
            </a:r>
            <a:r>
              <a:rPr lang="en-US" dirty="0"/>
              <a:t> and/or allograft bone prior to application </a:t>
            </a:r>
          </a:p>
          <a:p>
            <a:pPr marL="0" indent="0">
              <a:buNone/>
            </a:pPr>
            <a:r>
              <a:rPr lang="en-US" dirty="0"/>
              <a:t>to a bony defect for improving handling characteristics. It requires </a:t>
            </a:r>
          </a:p>
          <a:p>
            <a:pPr marL="0" indent="0">
              <a:buNone/>
            </a:pPr>
            <a:r>
              <a:rPr lang="en-US" dirty="0"/>
              <a:t>only one centrifugation without pipetting, mixing, heating or</a:t>
            </a:r>
          </a:p>
          <a:p>
            <a:pPr marL="0" indent="0">
              <a:buNone/>
            </a:pPr>
            <a:r>
              <a:rPr lang="en-US" dirty="0"/>
              <a:t>additives. </a:t>
            </a:r>
            <a:endParaRPr lang="en-US" dirty="0" smtClean="0"/>
          </a:p>
          <a:p>
            <a:pPr marL="0" indent="0">
              <a:buNone/>
            </a:pPr>
            <a:endParaRPr lang="en-US" dirty="0"/>
          </a:p>
          <a:p>
            <a:pPr marL="0" indent="0">
              <a:buNone/>
            </a:pPr>
            <a:r>
              <a:rPr lang="en-US" dirty="0"/>
              <a:t>E</a:t>
            </a:r>
            <a:r>
              <a:rPr lang="en-US" dirty="0" smtClean="0"/>
              <a:t>very </a:t>
            </a:r>
            <a:r>
              <a:rPr lang="en-US" dirty="0"/>
              <a:t>component of the </a:t>
            </a:r>
            <a:r>
              <a:rPr lang="en-US" dirty="0" err="1"/>
              <a:t>IntraSpin</a:t>
            </a:r>
            <a:r>
              <a:rPr lang="en-US" dirty="0"/>
              <a:t>™ System has </a:t>
            </a:r>
            <a:r>
              <a:rPr lang="en-US" dirty="0" smtClean="0"/>
              <a:t>been speciﬁcally </a:t>
            </a:r>
            <a:r>
              <a:rPr lang="en-US" dirty="0"/>
              <a:t>selected and engineered to act in concert as </a:t>
            </a:r>
            <a:r>
              <a:rPr lang="en-US" dirty="0" smtClean="0"/>
              <a:t>a </a:t>
            </a:r>
            <a:r>
              <a:rPr lang="en-US" dirty="0"/>
              <a:t>medical device. They have been FDA cleared for the fabrication of Platelet Rich Fibrin. Use of </a:t>
            </a:r>
            <a:r>
              <a:rPr lang="en-US" dirty="0" err="1"/>
              <a:t>IntraSpin</a:t>
            </a:r>
            <a:r>
              <a:rPr lang="en-US" dirty="0"/>
              <a:t>™ System components ensure proper biocompatibility and clinical performance.</a:t>
            </a:r>
          </a:p>
        </p:txBody>
      </p:sp>
    </p:spTree>
    <p:extLst>
      <p:ext uri="{BB962C8B-B14F-4D97-AF65-F5344CB8AC3E}">
        <p14:creationId xmlns:p14="http://schemas.microsoft.com/office/powerpoint/2010/main" val="3907104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IntraSpin</a:t>
            </a:r>
            <a:r>
              <a:rPr lang="en-US" b="1" dirty="0" smtClean="0"/>
              <a:t> -- </a:t>
            </a:r>
            <a:r>
              <a:rPr lang="en-US" b="1" dirty="0" err="1" smtClean="0"/>
              <a:t>Xpression</a:t>
            </a:r>
            <a:endParaRPr lang="en-US" b="1" dirty="0"/>
          </a:p>
        </p:txBody>
      </p:sp>
      <p:sp>
        <p:nvSpPr>
          <p:cNvPr id="3" name="Content Placeholder 2"/>
          <p:cNvSpPr>
            <a:spLocks noGrp="1"/>
          </p:cNvSpPr>
          <p:nvPr>
            <p:ph idx="1"/>
          </p:nvPr>
        </p:nvSpPr>
        <p:spPr/>
        <p:txBody>
          <a:bodyPr/>
          <a:lstStyle/>
          <a:p>
            <a:r>
              <a:rPr lang="en-US" dirty="0"/>
              <a:t>A simple three-step processing protocol necessitates drawing</a:t>
            </a:r>
          </a:p>
          <a:p>
            <a:r>
              <a:rPr lang="en-US" dirty="0"/>
              <a:t>blood, spinning blood and expressing the ﬁ </a:t>
            </a:r>
            <a:r>
              <a:rPr lang="en-US" dirty="0" err="1"/>
              <a:t>brin</a:t>
            </a:r>
            <a:r>
              <a:rPr lang="en-US" dirty="0"/>
              <a:t> clot in the </a:t>
            </a:r>
          </a:p>
          <a:p>
            <a:r>
              <a:rPr lang="en-US" dirty="0" err="1"/>
              <a:t>Xpression</a:t>
            </a:r>
            <a:r>
              <a:rPr lang="en-US" dirty="0"/>
              <a:t>™ Fabrication Kit. The system is comprised of </a:t>
            </a:r>
          </a:p>
          <a:p>
            <a:r>
              <a:rPr lang="en-US" dirty="0"/>
              <a:t>three product groups </a:t>
            </a:r>
            <a:r>
              <a:rPr lang="en-US" dirty="0" err="1"/>
              <a:t>speciﬁ</a:t>
            </a:r>
            <a:r>
              <a:rPr lang="en-US" dirty="0"/>
              <a:t> </a:t>
            </a:r>
            <a:r>
              <a:rPr lang="en-US" dirty="0" err="1"/>
              <a:t>cally</a:t>
            </a:r>
            <a:r>
              <a:rPr lang="en-US" dirty="0"/>
              <a:t> designed for completing this processing protocol.</a:t>
            </a:r>
          </a:p>
        </p:txBody>
      </p:sp>
    </p:spTree>
    <p:extLst>
      <p:ext uri="{BB962C8B-B14F-4D97-AF65-F5344CB8AC3E}">
        <p14:creationId xmlns:p14="http://schemas.microsoft.com/office/powerpoint/2010/main" val="4284612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100% Autologous</a:t>
            </a:r>
            <a:endParaRPr lang="en-US" dirty="0"/>
          </a:p>
        </p:txBody>
      </p:sp>
      <p:sp>
        <p:nvSpPr>
          <p:cNvPr id="3" name="Content Placeholder 2"/>
          <p:cNvSpPr>
            <a:spLocks noGrp="1"/>
          </p:cNvSpPr>
          <p:nvPr>
            <p:ph idx="1"/>
          </p:nvPr>
        </p:nvSpPr>
        <p:spPr/>
        <p:txBody>
          <a:bodyPr/>
          <a:lstStyle/>
          <a:p>
            <a:pPr marL="0" indent="0">
              <a:buNone/>
            </a:pPr>
            <a:r>
              <a:rPr lang="en-US" dirty="0"/>
              <a:t>• No Anticoagulant</a:t>
            </a:r>
          </a:p>
          <a:p>
            <a:pPr marL="0" indent="0">
              <a:buNone/>
            </a:pPr>
            <a:r>
              <a:rPr lang="en-US" dirty="0"/>
              <a:t>• No Bovine Thrombin</a:t>
            </a:r>
          </a:p>
          <a:p>
            <a:pPr marL="0" indent="0">
              <a:buNone/>
            </a:pPr>
            <a:r>
              <a:rPr lang="en-US" dirty="0"/>
              <a:t>• No Heating</a:t>
            </a:r>
          </a:p>
          <a:p>
            <a:pPr marL="0" indent="0">
              <a:buNone/>
            </a:pPr>
            <a:r>
              <a:rPr lang="en-US" dirty="0"/>
              <a:t>• No Pipetting</a:t>
            </a:r>
          </a:p>
          <a:p>
            <a:pPr marL="0" indent="0">
              <a:buNone/>
            </a:pPr>
            <a:r>
              <a:rPr lang="en-US" dirty="0"/>
              <a:t>• No Second Spin</a:t>
            </a:r>
          </a:p>
          <a:p>
            <a:pPr marL="0" indent="0">
              <a:buNone/>
            </a:pPr>
            <a:r>
              <a:rPr lang="en-US" dirty="0"/>
              <a:t>• No Chemical Additives</a:t>
            </a:r>
          </a:p>
          <a:p>
            <a:pPr marL="0" indent="0">
              <a:buNone/>
            </a:pPr>
            <a:r>
              <a:rPr lang="en-US" dirty="0"/>
              <a:t>• No Expensive Consumables</a:t>
            </a:r>
          </a:p>
        </p:txBody>
      </p:sp>
    </p:spTree>
    <p:extLst>
      <p:ext uri="{BB962C8B-B14F-4D97-AF65-F5344CB8AC3E}">
        <p14:creationId xmlns:p14="http://schemas.microsoft.com/office/powerpoint/2010/main" val="4087466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L-PRF Leukocyte-Platelet Rich Fibrin</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t>L-PRF™ is a 3-D </a:t>
            </a:r>
            <a:r>
              <a:rPr lang="en-US" dirty="0" err="1"/>
              <a:t>autogenous</a:t>
            </a:r>
            <a:r>
              <a:rPr lang="en-US" dirty="0"/>
              <a:t> combination of Platelet </a:t>
            </a:r>
            <a:r>
              <a:rPr lang="en-US" dirty="0" smtClean="0"/>
              <a:t>Rich Fibrin </a:t>
            </a:r>
            <a:r>
              <a:rPr lang="en-US" dirty="0"/>
              <a:t>derived from the patient’s </a:t>
            </a:r>
            <a:r>
              <a:rPr lang="en-US" dirty="0" smtClean="0"/>
              <a:t>blood</a:t>
            </a:r>
          </a:p>
          <a:p>
            <a:pPr marL="0" indent="0">
              <a:buNone/>
            </a:pPr>
            <a:endParaRPr lang="en-US" dirty="0"/>
          </a:p>
          <a:p>
            <a:pPr marL="0" indent="0">
              <a:buNone/>
            </a:pPr>
            <a:r>
              <a:rPr lang="en-US" dirty="0" smtClean="0"/>
              <a:t>A simpliﬁed chair side procedure </a:t>
            </a:r>
            <a:r>
              <a:rPr lang="en-US" dirty="0"/>
              <a:t>results in the production of a thin, compressed </a:t>
            </a:r>
            <a:r>
              <a:rPr lang="en-US" dirty="0" smtClean="0"/>
              <a:t>layer of </a:t>
            </a:r>
            <a:r>
              <a:rPr lang="en-US" dirty="0"/>
              <a:t>platelet rich </a:t>
            </a:r>
            <a:r>
              <a:rPr lang="en-US" dirty="0" smtClean="0"/>
              <a:t>ﬁbrin </a:t>
            </a:r>
            <a:r>
              <a:rPr lang="en-US" dirty="0"/>
              <a:t>that is strong, pliable and suitable </a:t>
            </a:r>
            <a:r>
              <a:rPr lang="en-US" dirty="0" smtClean="0"/>
              <a:t>for suturing</a:t>
            </a:r>
            <a:r>
              <a:rPr lang="en-US" dirty="0"/>
              <a:t>. This natural </a:t>
            </a:r>
            <a:r>
              <a:rPr lang="en-US" dirty="0" smtClean="0"/>
              <a:t>ﬁbrin </a:t>
            </a:r>
            <a:r>
              <a:rPr lang="en-US" dirty="0"/>
              <a:t>network is rich in platelets, growth </a:t>
            </a:r>
            <a:r>
              <a:rPr lang="en-US" dirty="0" smtClean="0"/>
              <a:t>factors </a:t>
            </a:r>
            <a:r>
              <a:rPr lang="en-US" dirty="0"/>
              <a:t>and cytokines that are derived from the blood platelets </a:t>
            </a:r>
            <a:r>
              <a:rPr lang="en-US" dirty="0" smtClean="0"/>
              <a:t>and leukocytes</a:t>
            </a:r>
            <a:endParaRPr lang="en-US" dirty="0"/>
          </a:p>
          <a:p>
            <a:pPr marL="0" indent="0">
              <a:buNone/>
            </a:pPr>
            <a:endParaRPr lang="en-US" dirty="0" smtClean="0"/>
          </a:p>
          <a:p>
            <a:pPr marL="0" indent="0">
              <a:buNone/>
            </a:pPr>
            <a:r>
              <a:rPr lang="en-US" dirty="0" smtClean="0"/>
              <a:t>The </a:t>
            </a:r>
            <a:r>
              <a:rPr lang="en-US" dirty="0"/>
              <a:t>presence of these proteins have </a:t>
            </a:r>
            <a:r>
              <a:rPr lang="en-US" dirty="0" smtClean="0"/>
              <a:t>been reported </a:t>
            </a:r>
            <a:r>
              <a:rPr lang="en-US" dirty="0"/>
              <a:t>to produce rapid healing, especially during the </a:t>
            </a:r>
            <a:r>
              <a:rPr lang="en-US" dirty="0" smtClean="0"/>
              <a:t>critical first </a:t>
            </a:r>
            <a:r>
              <a:rPr lang="en-US" dirty="0"/>
              <a:t>seven days after </a:t>
            </a:r>
            <a:r>
              <a:rPr lang="en-US" dirty="0" smtClean="0"/>
              <a:t>placement. </a:t>
            </a:r>
            <a:r>
              <a:rPr lang="en-US" dirty="0"/>
              <a:t>This network promotes </a:t>
            </a:r>
            <a:r>
              <a:rPr lang="en-US" dirty="0" smtClean="0"/>
              <a:t>more efﬁcient </a:t>
            </a:r>
            <a:r>
              <a:rPr lang="en-US" dirty="0"/>
              <a:t>cell migration and proliferation without chemical </a:t>
            </a:r>
            <a:r>
              <a:rPr lang="en-US" dirty="0" smtClean="0"/>
              <a:t>or </a:t>
            </a:r>
            <a:r>
              <a:rPr lang="en-US" dirty="0"/>
              <a:t>bovine thrombin </a:t>
            </a:r>
            <a:r>
              <a:rPr lang="en-US" dirty="0" smtClean="0"/>
              <a:t>additives</a:t>
            </a:r>
            <a:endParaRPr lang="en-US" dirty="0"/>
          </a:p>
        </p:txBody>
      </p:sp>
    </p:spTree>
    <p:extLst>
      <p:ext uri="{BB962C8B-B14F-4D97-AF65-F5344CB8AC3E}">
        <p14:creationId xmlns:p14="http://schemas.microsoft.com/office/powerpoint/2010/main" val="27915709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L-PRF Leukocyte-Platelet Rich Fibrin</a:t>
            </a:r>
          </a:p>
        </p:txBody>
      </p:sp>
      <p:sp>
        <p:nvSpPr>
          <p:cNvPr id="3" name="Content Placeholder 2"/>
          <p:cNvSpPr>
            <a:spLocks noGrp="1"/>
          </p:cNvSpPr>
          <p:nvPr>
            <p:ph idx="1"/>
          </p:nvPr>
        </p:nvSpPr>
        <p:spPr/>
        <p:txBody>
          <a:bodyPr/>
          <a:lstStyle/>
          <a:p>
            <a:r>
              <a:rPr lang="en-US" dirty="0"/>
              <a:t>Simple and economic4</a:t>
            </a:r>
          </a:p>
          <a:p>
            <a:r>
              <a:rPr lang="en-US" dirty="0"/>
              <a:t>• Natural - 100% autologous4</a:t>
            </a:r>
          </a:p>
          <a:p>
            <a:r>
              <a:rPr lang="en-US" dirty="0"/>
              <a:t>• Thin Fibrin Matrix &amp; Plugs4</a:t>
            </a:r>
          </a:p>
          <a:p>
            <a:r>
              <a:rPr lang="en-US" dirty="0"/>
              <a:t>• Leukocytes, Platelets and Fibrin1</a:t>
            </a:r>
          </a:p>
          <a:p>
            <a:r>
              <a:rPr lang="en-US" dirty="0"/>
              <a:t>• Slow Release at ≥ 7 days1</a:t>
            </a:r>
          </a:p>
          <a:p>
            <a:r>
              <a:rPr lang="en-US" dirty="0"/>
              <a:t>• Matrix for Bone Graft Material5</a:t>
            </a:r>
          </a:p>
        </p:txBody>
      </p:sp>
    </p:spTree>
    <p:extLst>
      <p:ext uri="{BB962C8B-B14F-4D97-AF65-F5344CB8AC3E}">
        <p14:creationId xmlns:p14="http://schemas.microsoft.com/office/powerpoint/2010/main" val="4074913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L-PRF Leukocyte-Platelet Rich Fibrin</a:t>
            </a:r>
          </a:p>
        </p:txBody>
      </p:sp>
      <p:sp>
        <p:nvSpPr>
          <p:cNvPr id="3" name="Content Placeholder 2"/>
          <p:cNvSpPr>
            <a:spLocks noGrp="1"/>
          </p:cNvSpPr>
          <p:nvPr>
            <p:ph idx="1"/>
          </p:nvPr>
        </p:nvSpPr>
        <p:spPr/>
        <p:txBody>
          <a:bodyPr>
            <a:normAutofit fontScale="77500" lnSpcReduction="20000"/>
          </a:bodyPr>
          <a:lstStyle/>
          <a:p>
            <a:r>
              <a:rPr lang="en-US" dirty="0"/>
              <a:t>Clinically, Leukocyte-Platelet Rich Fibrin displays excellent </a:t>
            </a:r>
          </a:p>
          <a:p>
            <a:r>
              <a:rPr lang="en-US" dirty="0"/>
              <a:t>working properties. This biomaterial is resilient, strong and </a:t>
            </a:r>
          </a:p>
          <a:p>
            <a:r>
              <a:rPr lang="en-US" dirty="0"/>
              <a:t>pliable, making it easy to manipulate. It can be cut to size, </a:t>
            </a:r>
          </a:p>
          <a:p>
            <a:r>
              <a:rPr lang="en-US" dirty="0"/>
              <a:t>and is supple enough to adapt to many anatomical areas. It is </a:t>
            </a:r>
          </a:p>
          <a:p>
            <a:r>
              <a:rPr lang="en-US" dirty="0"/>
              <a:t>adhesive in nature and very receptive to suturing. In addition, </a:t>
            </a:r>
          </a:p>
          <a:p>
            <a:r>
              <a:rPr lang="en-US" dirty="0"/>
              <a:t>there is ample working time since L-PRF™ is stable at room </a:t>
            </a:r>
          </a:p>
          <a:p>
            <a:r>
              <a:rPr lang="en-US" dirty="0"/>
              <a:t>temperature for several hours4</a:t>
            </a:r>
          </a:p>
          <a:p>
            <a:r>
              <a:rPr lang="en-US" dirty="0"/>
              <a:t>.</a:t>
            </a:r>
          </a:p>
        </p:txBody>
      </p:sp>
    </p:spTree>
    <p:extLst>
      <p:ext uri="{BB962C8B-B14F-4D97-AF65-F5344CB8AC3E}">
        <p14:creationId xmlns:p14="http://schemas.microsoft.com/office/powerpoint/2010/main" val="199529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 Synopsis</a:t>
            </a:r>
            <a:endParaRPr lang="en-US" b="1" dirty="0"/>
          </a:p>
        </p:txBody>
      </p:sp>
      <p:sp>
        <p:nvSpPr>
          <p:cNvPr id="3" name="Content Placeholder 2"/>
          <p:cNvSpPr>
            <a:spLocks noGrp="1"/>
          </p:cNvSpPr>
          <p:nvPr>
            <p:ph idx="1"/>
          </p:nvPr>
        </p:nvSpPr>
        <p:spPr>
          <a:xfrm>
            <a:off x="304800" y="1219200"/>
            <a:ext cx="8534400" cy="5486400"/>
          </a:xfrm>
        </p:spPr>
        <p:txBody>
          <a:bodyPr>
            <a:normAutofit fontScale="62500" lnSpcReduction="20000"/>
          </a:bodyPr>
          <a:lstStyle/>
          <a:p>
            <a:pPr marL="0" indent="0">
              <a:buNone/>
            </a:pPr>
            <a:endParaRPr lang="en-US" dirty="0" smtClean="0"/>
          </a:p>
          <a:p>
            <a:pPr marL="0" indent="0">
              <a:buNone/>
            </a:pPr>
            <a:r>
              <a:rPr lang="en-US" sz="3800" dirty="0" smtClean="0">
                <a:latin typeface="Arial Narrow" panose="020B0606020202030204" pitchFamily="34" charset="0"/>
              </a:rPr>
              <a:t>It </a:t>
            </a:r>
            <a:r>
              <a:rPr lang="en-US" sz="3800" dirty="0">
                <a:latin typeface="Arial Narrow" panose="020B0606020202030204" pitchFamily="34" charset="0"/>
              </a:rPr>
              <a:t>is very important to have a thorough and complete chronological history of </a:t>
            </a:r>
            <a:r>
              <a:rPr lang="en-US" sz="3800" dirty="0" smtClean="0">
                <a:latin typeface="Arial Narrow" panose="020B0606020202030204" pitchFamily="34" charset="0"/>
              </a:rPr>
              <a:t>patients </a:t>
            </a:r>
            <a:r>
              <a:rPr lang="en-US" sz="3800" dirty="0">
                <a:latin typeface="Arial Narrow" panose="020B0606020202030204" pitchFamily="34" charset="0"/>
              </a:rPr>
              <a:t>to begin to understand and prioritize treatment </a:t>
            </a:r>
            <a:r>
              <a:rPr lang="en-US" sz="3800" dirty="0" smtClean="0">
                <a:latin typeface="Arial Narrow" panose="020B0606020202030204" pitchFamily="34" charset="0"/>
              </a:rPr>
              <a:t>options and determine if PRF is appropriate and optimal for a patient’s needs.</a:t>
            </a:r>
          </a:p>
          <a:p>
            <a:pPr marL="0" indent="0">
              <a:buNone/>
            </a:pPr>
            <a:endParaRPr lang="en-US" sz="1900" dirty="0">
              <a:latin typeface="Arial Narrow" panose="020B0606020202030204" pitchFamily="34" charset="0"/>
            </a:endParaRPr>
          </a:p>
          <a:p>
            <a:pPr marL="0" indent="0">
              <a:buNone/>
            </a:pPr>
            <a:r>
              <a:rPr lang="en-US" sz="3800" dirty="0" smtClean="0">
                <a:latin typeface="Arial Narrow" panose="020B0606020202030204" pitchFamily="34" charset="0"/>
              </a:rPr>
              <a:t>Integrating </a:t>
            </a:r>
            <a:r>
              <a:rPr lang="en-US" sz="3800" dirty="0">
                <a:latin typeface="Arial Narrow" panose="020B0606020202030204" pitchFamily="34" charset="0"/>
              </a:rPr>
              <a:t>dental treatment and medical detoxification protocols, </a:t>
            </a:r>
            <a:r>
              <a:rPr lang="en-US" sz="3800" dirty="0" smtClean="0">
                <a:latin typeface="Arial Narrow" panose="020B0606020202030204" pitchFamily="34" charset="0"/>
              </a:rPr>
              <a:t>supportive </a:t>
            </a:r>
            <a:r>
              <a:rPr lang="en-US" sz="3800" dirty="0">
                <a:latin typeface="Arial Narrow" panose="020B0606020202030204" pitchFamily="34" charset="0"/>
              </a:rPr>
              <a:t>nutritional protocols, and therapeutic </a:t>
            </a:r>
            <a:r>
              <a:rPr lang="en-US" sz="3800" dirty="0" smtClean="0">
                <a:latin typeface="Arial Narrow" panose="020B0606020202030204" pitchFamily="34" charset="0"/>
              </a:rPr>
              <a:t>modalities; as vital considerations when deciding upon all potential restorative procedures .</a:t>
            </a:r>
          </a:p>
          <a:p>
            <a:pPr marL="0" indent="0">
              <a:buNone/>
            </a:pPr>
            <a:endParaRPr lang="en-US" sz="1900" dirty="0">
              <a:latin typeface="Arial Narrow" panose="020B0606020202030204" pitchFamily="34" charset="0"/>
            </a:endParaRPr>
          </a:p>
          <a:p>
            <a:pPr marL="0" indent="0">
              <a:buNone/>
            </a:pPr>
            <a:r>
              <a:rPr lang="en-US" sz="3800" dirty="0" smtClean="0">
                <a:latin typeface="Arial Narrow" panose="020B0606020202030204" pitchFamily="34" charset="0"/>
              </a:rPr>
              <a:t>Gaining </a:t>
            </a:r>
            <a:r>
              <a:rPr lang="en-US" sz="3800" dirty="0">
                <a:latin typeface="Arial Narrow" panose="020B0606020202030204" pitchFamily="34" charset="0"/>
              </a:rPr>
              <a:t>an understanding of each field of expertise will help optimize the treatment outcomes, however,  the </a:t>
            </a:r>
            <a:r>
              <a:rPr lang="en-US" sz="3800" dirty="0" smtClean="0">
                <a:latin typeface="Arial Narrow" panose="020B0606020202030204" pitchFamily="34" charset="0"/>
              </a:rPr>
              <a:t>process </a:t>
            </a:r>
            <a:r>
              <a:rPr lang="en-US" sz="3800" dirty="0">
                <a:latin typeface="Arial Narrow" panose="020B0606020202030204" pitchFamily="34" charset="0"/>
              </a:rPr>
              <a:t>begins with compassionate listening to the </a:t>
            </a:r>
            <a:r>
              <a:rPr lang="en-US" sz="3800" dirty="0" smtClean="0">
                <a:latin typeface="Arial Narrow" panose="020B0606020202030204" pitchFamily="34" charset="0"/>
              </a:rPr>
              <a:t>patient and culminating with the patients at home compliance and follow through.</a:t>
            </a:r>
            <a:r>
              <a:rPr lang="en-US" sz="3800" dirty="0">
                <a:latin typeface="Arial Narrow" panose="020B0606020202030204" pitchFamily="34" charset="0"/>
              </a:rPr>
              <a:t>  </a:t>
            </a:r>
            <a:endParaRPr lang="en-US" sz="3800" dirty="0" smtClean="0">
              <a:latin typeface="Arial Narrow" panose="020B0606020202030204" pitchFamily="34" charset="0"/>
            </a:endParaRPr>
          </a:p>
          <a:p>
            <a:pPr marL="0" indent="0">
              <a:buNone/>
            </a:pPr>
            <a:endParaRPr lang="en-US" sz="3800" dirty="0">
              <a:latin typeface="Arial Narrow" panose="020B0606020202030204" pitchFamily="34" charset="0"/>
            </a:endParaRPr>
          </a:p>
          <a:p>
            <a:pPr marL="0" indent="0">
              <a:buNone/>
            </a:pPr>
            <a:r>
              <a:rPr lang="en-US" sz="3800" dirty="0" smtClean="0">
                <a:latin typeface="Arial Narrow" panose="020B0606020202030204" pitchFamily="34" charset="0"/>
              </a:rPr>
              <a:t>UNDERSTANDING WHAT TYPE OF PRF TO USE BASED UPON CONSIDERATIONS SUCH AS; A PATIENT’S  PROTOCOL NEEDS AND ABILITY TO HEAL.</a:t>
            </a:r>
            <a:r>
              <a:rPr lang="en-US" dirty="0"/>
              <a:t>  </a:t>
            </a:r>
          </a:p>
          <a:p>
            <a:endParaRPr lang="en-US" dirty="0"/>
          </a:p>
        </p:txBody>
      </p:sp>
    </p:spTree>
    <p:extLst>
      <p:ext uri="{BB962C8B-B14F-4D97-AF65-F5344CB8AC3E}">
        <p14:creationId xmlns:p14="http://schemas.microsoft.com/office/powerpoint/2010/main" val="8834689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L-PRF Leukocyte-Platelet Rich Fibrin</a:t>
            </a:r>
          </a:p>
        </p:txBody>
      </p:sp>
      <p:sp>
        <p:nvSpPr>
          <p:cNvPr id="3" name="Content Placeholder 2"/>
          <p:cNvSpPr>
            <a:spLocks noGrp="1"/>
          </p:cNvSpPr>
          <p:nvPr>
            <p:ph idx="1"/>
          </p:nvPr>
        </p:nvSpPr>
        <p:spPr/>
        <p:txBody>
          <a:bodyPr>
            <a:normAutofit/>
          </a:bodyPr>
          <a:lstStyle/>
          <a:p>
            <a:r>
              <a:rPr lang="en-US" dirty="0"/>
              <a:t>L-PRF™ matrix acts as a carrier for </a:t>
            </a:r>
          </a:p>
          <a:p>
            <a:r>
              <a:rPr lang="en-US" dirty="0"/>
              <a:t>particulate bone material4</a:t>
            </a:r>
          </a:p>
          <a:p>
            <a:r>
              <a:rPr lang="en-US" dirty="0"/>
              <a:t>. When </a:t>
            </a:r>
          </a:p>
          <a:p>
            <a:r>
              <a:rPr lang="en-US" dirty="0"/>
              <a:t>incorporated, the graft material is </a:t>
            </a:r>
          </a:p>
          <a:p>
            <a:r>
              <a:rPr lang="en-US" dirty="0"/>
              <a:t>suspended in the </a:t>
            </a:r>
            <a:r>
              <a:rPr lang="en-US" dirty="0" smtClean="0"/>
              <a:t>ﬁbrin </a:t>
            </a:r>
            <a:r>
              <a:rPr lang="en-US" dirty="0"/>
              <a:t>matrix and </a:t>
            </a:r>
          </a:p>
          <a:p>
            <a:r>
              <a:rPr lang="en-US" dirty="0"/>
              <a:t>handling characteristics are dramatically improved.</a:t>
            </a:r>
          </a:p>
        </p:txBody>
      </p:sp>
    </p:spTree>
    <p:extLst>
      <p:ext uri="{BB962C8B-B14F-4D97-AF65-F5344CB8AC3E}">
        <p14:creationId xmlns:p14="http://schemas.microsoft.com/office/powerpoint/2010/main" val="12154100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fontScale="90000"/>
          </a:bodyPr>
          <a:lstStyle/>
          <a:p>
            <a:r>
              <a:rPr lang="en-US" dirty="0" smtClean="0"/>
              <a:t>Ap</a:t>
            </a:r>
            <a:r>
              <a:rPr lang="en-US" dirty="0"/>
              <a:t>plications in </a:t>
            </a:r>
            <a:r>
              <a:rPr lang="en-US" dirty="0" smtClean="0"/>
              <a:t>Dental</a:t>
            </a:r>
            <a:r>
              <a:rPr lang="en-US" dirty="0"/>
              <a:t>/</a:t>
            </a:r>
            <a:r>
              <a:rPr lang="en-US" dirty="0" smtClean="0"/>
              <a:t>oral and Maxillofacial Surgical Sites</a:t>
            </a:r>
            <a:endParaRPr lang="en-US" dirty="0"/>
          </a:p>
        </p:txBody>
      </p:sp>
      <p:sp>
        <p:nvSpPr>
          <p:cNvPr id="3" name="Content Placeholder 2"/>
          <p:cNvSpPr>
            <a:spLocks noGrp="1"/>
          </p:cNvSpPr>
          <p:nvPr>
            <p:ph idx="1"/>
          </p:nvPr>
        </p:nvSpPr>
        <p:spPr/>
        <p:txBody>
          <a:bodyPr/>
          <a:lstStyle/>
          <a:p>
            <a:r>
              <a:rPr lang="en-US" dirty="0"/>
              <a:t>Including but not limited to:</a:t>
            </a:r>
          </a:p>
          <a:p>
            <a:r>
              <a:rPr lang="en-US" dirty="0" smtClean="0"/>
              <a:t>Bone </a:t>
            </a:r>
            <a:r>
              <a:rPr lang="en-US" dirty="0"/>
              <a:t>defects5</a:t>
            </a:r>
          </a:p>
          <a:p>
            <a:r>
              <a:rPr lang="en-US" dirty="0" smtClean="0"/>
              <a:t>Extraction </a:t>
            </a:r>
            <a:r>
              <a:rPr lang="en-US" dirty="0"/>
              <a:t>sockets1,4,5,6</a:t>
            </a:r>
          </a:p>
          <a:p>
            <a:r>
              <a:rPr lang="en-US" dirty="0" smtClean="0"/>
              <a:t>Sinus </a:t>
            </a:r>
            <a:r>
              <a:rPr lang="en-US" dirty="0"/>
              <a:t>and dental ridge augmentation4,5</a:t>
            </a:r>
          </a:p>
          <a:p>
            <a:r>
              <a:rPr lang="en-US" dirty="0" smtClean="0"/>
              <a:t>Palatal </a:t>
            </a:r>
            <a:r>
              <a:rPr lang="en-US" dirty="0"/>
              <a:t>defects7</a:t>
            </a:r>
          </a:p>
          <a:p>
            <a:r>
              <a:rPr lang="en-US" dirty="0" smtClean="0"/>
              <a:t>Maxillary </a:t>
            </a:r>
            <a:r>
              <a:rPr lang="en-US" dirty="0"/>
              <a:t>bone atrophy1,5</a:t>
            </a:r>
          </a:p>
        </p:txBody>
      </p:sp>
    </p:spTree>
    <p:extLst>
      <p:ext uri="{BB962C8B-B14F-4D97-AF65-F5344CB8AC3E}">
        <p14:creationId xmlns:p14="http://schemas.microsoft.com/office/powerpoint/2010/main" val="1672664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Eduardo </a:t>
            </a:r>
            <a:r>
              <a:rPr lang="en-US" dirty="0" err="1" smtClean="0"/>
              <a:t>Anitua</a:t>
            </a:r>
            <a:r>
              <a:rPr lang="en-US" dirty="0" smtClean="0"/>
              <a:t> MD, DDS, PhD</a:t>
            </a:r>
            <a:br>
              <a:rPr lang="en-US" dirty="0" smtClean="0"/>
            </a:br>
            <a:r>
              <a:rPr lang="en-US" dirty="0" smtClean="0"/>
              <a:t>A Biological Approach to </a:t>
            </a:r>
            <a:r>
              <a:rPr lang="en-US" dirty="0" err="1" smtClean="0"/>
              <a:t>Implantology</a:t>
            </a:r>
            <a:r>
              <a:rPr lang="en-US" dirty="0" smtClean="0"/>
              <a:t> </a:t>
            </a:r>
            <a:br>
              <a:rPr lang="en-US" dirty="0" smtClean="0"/>
            </a:br>
            <a:endParaRPr lang="en-US" dirty="0"/>
          </a:p>
        </p:txBody>
      </p:sp>
      <p:sp>
        <p:nvSpPr>
          <p:cNvPr id="3" name="Content Placeholder 2"/>
          <p:cNvSpPr>
            <a:spLocks noGrp="1"/>
          </p:cNvSpPr>
          <p:nvPr>
            <p:ph idx="1"/>
          </p:nvPr>
        </p:nvSpPr>
        <p:spPr>
          <a:xfrm>
            <a:off x="457200" y="1371600"/>
            <a:ext cx="8229600" cy="5410200"/>
          </a:xfrm>
        </p:spPr>
        <p:txBody>
          <a:bodyPr>
            <a:normAutofit fontScale="55000" lnSpcReduction="20000"/>
          </a:bodyPr>
          <a:lstStyle/>
          <a:p>
            <a:r>
              <a:rPr lang="en-US" dirty="0" smtClean="0"/>
              <a:t>Head of the Eduardo </a:t>
            </a:r>
            <a:r>
              <a:rPr lang="en-US" dirty="0" err="1" smtClean="0"/>
              <a:t>Anitua</a:t>
            </a:r>
            <a:r>
              <a:rPr lang="en-US" dirty="0" smtClean="0"/>
              <a:t> Institute, Scientific Director of BTI and President of the </a:t>
            </a:r>
          </a:p>
          <a:p>
            <a:r>
              <a:rPr lang="en-US" dirty="0" smtClean="0"/>
              <a:t>Eduardo </a:t>
            </a:r>
            <a:r>
              <a:rPr lang="en-US" dirty="0" err="1" smtClean="0"/>
              <a:t>Anitua</a:t>
            </a:r>
            <a:r>
              <a:rPr lang="en-US" dirty="0" smtClean="0"/>
              <a:t> Foundation for biomedical research.</a:t>
            </a:r>
          </a:p>
          <a:p>
            <a:r>
              <a:rPr lang="en-US" dirty="0" smtClean="0"/>
              <a:t>Degree in Medicine and Surgery from the University of Salamanca.</a:t>
            </a:r>
          </a:p>
          <a:p>
            <a:r>
              <a:rPr lang="en-US" dirty="0" smtClean="0"/>
              <a:t>Doctor of Medicine from the University of Valencia.</a:t>
            </a:r>
          </a:p>
          <a:p>
            <a:r>
              <a:rPr lang="en-US" dirty="0" smtClean="0"/>
              <a:t>Specialized in Stomatology at the University of the Basque Country (UPV/EHU).</a:t>
            </a:r>
          </a:p>
          <a:p>
            <a:r>
              <a:rPr lang="en-US" dirty="0" smtClean="0"/>
              <a:t>Diploma in Prostheses and Occlusion from the </a:t>
            </a:r>
            <a:r>
              <a:rPr lang="en-US" dirty="0" err="1" smtClean="0"/>
              <a:t>Pankey</a:t>
            </a:r>
            <a:r>
              <a:rPr lang="en-US" dirty="0" smtClean="0"/>
              <a:t> Institute (Florida, USA).</a:t>
            </a:r>
          </a:p>
          <a:p>
            <a:r>
              <a:rPr lang="en-US" dirty="0" smtClean="0"/>
              <a:t>· Author of more than 200 articles in national and international journals.</a:t>
            </a:r>
          </a:p>
          <a:p>
            <a:r>
              <a:rPr lang="en-US" dirty="0" smtClean="0"/>
              <a:t>· Author of 6 books and co-author of 5 books and chapters translated into </a:t>
            </a:r>
          </a:p>
          <a:p>
            <a:r>
              <a:rPr lang="en-US" dirty="0" smtClean="0"/>
              <a:t>several languages.</a:t>
            </a:r>
          </a:p>
          <a:p>
            <a:r>
              <a:rPr lang="en-US" dirty="0" smtClean="0"/>
              <a:t>· Editor and Director of the journal Dental Dialogue.</a:t>
            </a:r>
          </a:p>
          <a:p>
            <a:r>
              <a:rPr lang="en-US" dirty="0" smtClean="0"/>
              <a:t>· Has published 37 international patents in the fields of regenerative therapy </a:t>
            </a:r>
          </a:p>
          <a:p>
            <a:r>
              <a:rPr lang="en-US" dirty="0" smtClean="0"/>
              <a:t>and oral </a:t>
            </a:r>
            <a:r>
              <a:rPr lang="en-US" dirty="0" err="1" smtClean="0"/>
              <a:t>implantology</a:t>
            </a:r>
            <a:r>
              <a:rPr lang="en-US" dirty="0" smtClean="0"/>
              <a:t>.</a:t>
            </a:r>
          </a:p>
          <a:p>
            <a:r>
              <a:rPr lang="en-US" dirty="0" smtClean="0"/>
              <a:t>· Head of the “Continual training in </a:t>
            </a:r>
            <a:r>
              <a:rPr lang="en-US" dirty="0" err="1" smtClean="0"/>
              <a:t>implantology</a:t>
            </a:r>
            <a:r>
              <a:rPr lang="en-US" dirty="0" smtClean="0"/>
              <a:t> and oral rehabilitation” </a:t>
            </a:r>
          </a:p>
          <a:p>
            <a:r>
              <a:rPr lang="en-US" dirty="0" smtClean="0"/>
              <a:t>Program, which is taught in Spain and various other countries throughout the </a:t>
            </a:r>
          </a:p>
          <a:p>
            <a:r>
              <a:rPr lang="en-US" dirty="0" smtClean="0"/>
              <a:t>world, for more than 20 years.</a:t>
            </a:r>
          </a:p>
          <a:p>
            <a:r>
              <a:rPr lang="en-US" dirty="0" smtClean="0"/>
              <a:t>· Has given more than 500 courses and conferences on Tissue Regeneration, </a:t>
            </a:r>
          </a:p>
          <a:p>
            <a:r>
              <a:rPr lang="en-US" dirty="0" err="1" smtClean="0"/>
              <a:t>Implantology</a:t>
            </a:r>
            <a:r>
              <a:rPr lang="en-US" dirty="0" smtClean="0"/>
              <a:t>, Prostheses, and Dental Esthetics at both national and </a:t>
            </a:r>
          </a:p>
          <a:p>
            <a:r>
              <a:rPr lang="en-US" dirty="0" smtClean="0"/>
              <a:t>international conferences all over the world.</a:t>
            </a:r>
            <a:endParaRPr lang="en-US" dirty="0"/>
          </a:p>
        </p:txBody>
      </p:sp>
    </p:spTree>
    <p:extLst>
      <p:ext uri="{BB962C8B-B14F-4D97-AF65-F5344CB8AC3E}">
        <p14:creationId xmlns:p14="http://schemas.microsoft.com/office/powerpoint/2010/main" val="27486581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b="1" dirty="0" smtClean="0"/>
              <a:t>What is PRGF?</a:t>
            </a:r>
            <a:endParaRPr lang="en-US" b="1" dirty="0"/>
          </a:p>
        </p:txBody>
      </p:sp>
      <p:sp>
        <p:nvSpPr>
          <p:cNvPr id="3" name="Content Placeholder 2"/>
          <p:cNvSpPr>
            <a:spLocks noGrp="1"/>
          </p:cNvSpPr>
          <p:nvPr>
            <p:ph idx="1"/>
          </p:nvPr>
        </p:nvSpPr>
        <p:spPr>
          <a:xfrm>
            <a:off x="152400" y="914400"/>
            <a:ext cx="8991600" cy="6019800"/>
          </a:xfrm>
        </p:spPr>
        <p:txBody>
          <a:bodyPr>
            <a:normAutofit fontScale="70000" lnSpcReduction="20000"/>
          </a:bodyPr>
          <a:lstStyle/>
          <a:p>
            <a:r>
              <a:rPr lang="en-US" dirty="0"/>
              <a:t>PRGF</a:t>
            </a:r>
            <a:r>
              <a:rPr lang="en-US" baseline="30000" dirty="0"/>
              <a:t>®</a:t>
            </a:r>
            <a:r>
              <a:rPr lang="en-US" dirty="0"/>
              <a:t>-</a:t>
            </a:r>
            <a:r>
              <a:rPr lang="en-US" dirty="0" err="1"/>
              <a:t>Endoret</a:t>
            </a:r>
            <a:r>
              <a:rPr lang="en-US" baseline="30000" dirty="0"/>
              <a:t>®</a:t>
            </a:r>
            <a:r>
              <a:rPr lang="en-US" dirty="0"/>
              <a:t> s the market's </a:t>
            </a:r>
            <a:r>
              <a:rPr lang="en-US" b="1" dirty="0"/>
              <a:t>most advanced system for obtaining platelet-rich autologous plasma</a:t>
            </a:r>
            <a:r>
              <a:rPr lang="en-US" dirty="0"/>
              <a:t>.</a:t>
            </a:r>
          </a:p>
          <a:p>
            <a:r>
              <a:rPr lang="en-US" dirty="0"/>
              <a:t>It is based on the formulation and use of the patient's own proteins with biological activity, growth factors and fibrin biomaterial for the stimulation and acceleration of tissue healing and regeneration.</a:t>
            </a:r>
          </a:p>
          <a:p>
            <a:r>
              <a:rPr lang="en-US" dirty="0"/>
              <a:t>It is 100% biocompatible technology, with excellent versatility, safety and effectiveness. The potential of this technology derives from the global effect of the platelets' growth factors which include, among others, VEGF, FGF, PDGF, TGF-B, EGF, IGF-I. </a:t>
            </a:r>
            <a:r>
              <a:rPr lang="en-US" b="1" dirty="0"/>
              <a:t>These factors influence a series of biological processes that </a:t>
            </a:r>
            <a:r>
              <a:rPr lang="en-US" b="1" dirty="0" smtClean="0"/>
              <a:t>favor </a:t>
            </a:r>
            <a:r>
              <a:rPr lang="en-US" b="1" dirty="0"/>
              <a:t>cellular migration, growth and morphogenesis</a:t>
            </a:r>
            <a:r>
              <a:rPr lang="en-US" dirty="0"/>
              <a:t>. In addition they accelerate the “on site” formation process of a biodegradable fibrin matrix that acts as a temporary “scaffold” that facilitates tissue regeneration. The versatility, safety and effectiveness of this system opens the door to </a:t>
            </a:r>
            <a:r>
              <a:rPr lang="en-US" dirty="0" smtClean="0"/>
              <a:t>personalized </a:t>
            </a:r>
            <a:r>
              <a:rPr lang="en-US" dirty="0"/>
              <a:t>medicine, which is already being applied in many medical and scientific fields, including oral and maxillofacial surgery, oral </a:t>
            </a:r>
            <a:r>
              <a:rPr lang="en-US" dirty="0" err="1"/>
              <a:t>implantology</a:t>
            </a:r>
            <a:r>
              <a:rPr lang="en-US" dirty="0"/>
              <a:t>, </a:t>
            </a:r>
            <a:r>
              <a:rPr lang="en-US" dirty="0" smtClean="0"/>
              <a:t>orthopedics, </a:t>
            </a:r>
            <a:r>
              <a:rPr lang="en-US" dirty="0"/>
              <a:t>ulcer treatments, sports medicine, facial resurfacing, ophthalmology and tissue engineering, among others</a:t>
            </a:r>
          </a:p>
          <a:p>
            <a:r>
              <a:rPr lang="en-US" dirty="0"/>
              <a:t>- See more at: http://bti-biotechnologyinstitute.com/gb/dental/regeneration/#sthash.VO5HymgG.dpuf</a:t>
            </a:r>
          </a:p>
        </p:txBody>
      </p:sp>
    </p:spTree>
    <p:extLst>
      <p:ext uri="{BB962C8B-B14F-4D97-AF65-F5344CB8AC3E}">
        <p14:creationId xmlns:p14="http://schemas.microsoft.com/office/powerpoint/2010/main" val="2294617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Advantages of PRGF</a:t>
            </a:r>
            <a:endParaRPr lang="en-US" b="1" dirty="0"/>
          </a:p>
        </p:txBody>
      </p:sp>
      <p:sp>
        <p:nvSpPr>
          <p:cNvPr id="3" name="Content Placeholder 2"/>
          <p:cNvSpPr>
            <a:spLocks noGrp="1"/>
          </p:cNvSpPr>
          <p:nvPr>
            <p:ph idx="1"/>
          </p:nvPr>
        </p:nvSpPr>
        <p:spPr>
          <a:xfrm>
            <a:off x="228600" y="1143000"/>
            <a:ext cx="8458200" cy="5486400"/>
          </a:xfrm>
        </p:spPr>
        <p:txBody>
          <a:bodyPr>
            <a:normAutofit fontScale="70000" lnSpcReduction="20000"/>
          </a:bodyPr>
          <a:lstStyle/>
          <a:p>
            <a:r>
              <a:rPr lang="en-US" dirty="0" smtClean="0"/>
              <a:t>100</a:t>
            </a:r>
            <a:r>
              <a:rPr lang="en-US" dirty="0"/>
              <a:t>% biocompatible, versatile and safe.</a:t>
            </a:r>
          </a:p>
          <a:p>
            <a:r>
              <a:rPr lang="en-US" dirty="0"/>
              <a:t>Control over its activation and use.</a:t>
            </a:r>
          </a:p>
          <a:p>
            <a:r>
              <a:rPr lang="en-US" dirty="0"/>
              <a:t>A simple protocol: just one centrifugation.</a:t>
            </a:r>
          </a:p>
          <a:p>
            <a:r>
              <a:rPr lang="en-US" dirty="0"/>
              <a:t>A fast protocol: just 8 minutes of centrifugation and 20 minutes of preparation.</a:t>
            </a:r>
          </a:p>
          <a:p>
            <a:r>
              <a:rPr lang="en-US" dirty="0"/>
              <a:t>Its clinical efficiency in the stimulation of tissue healing and regeneration has been described in a large number of international articles.</a:t>
            </a:r>
          </a:p>
          <a:p>
            <a:r>
              <a:rPr lang="en-US" dirty="0"/>
              <a:t>It does not contain leucocytes, avoiding their </a:t>
            </a:r>
            <a:r>
              <a:rPr lang="en-US" dirty="0" smtClean="0"/>
              <a:t>pro-inflammatory </a:t>
            </a:r>
            <a:r>
              <a:rPr lang="en-US" dirty="0"/>
              <a:t>activity.</a:t>
            </a:r>
          </a:p>
          <a:p>
            <a:r>
              <a:rPr lang="en-US" dirty="0"/>
              <a:t>Powerful bacteriostatic properties.</a:t>
            </a:r>
          </a:p>
          <a:p>
            <a:r>
              <a:rPr lang="en-US" dirty="0"/>
              <a:t>Excellent therapeutic potential in different clinical applications.</a:t>
            </a:r>
          </a:p>
          <a:p>
            <a:r>
              <a:rPr lang="en-US" dirty="0"/>
              <a:t>It is backed by a large number of international scientific studies and publications with a high impact.</a:t>
            </a:r>
          </a:p>
          <a:p>
            <a:r>
              <a:rPr lang="en-US" dirty="0"/>
              <a:t>- See more at: http://bti-biotechnologyinstitute.com/gb/dental/regeneration/#sthash.VO5HymgG.dpuf</a:t>
            </a:r>
          </a:p>
        </p:txBody>
      </p:sp>
    </p:spTree>
    <p:extLst>
      <p:ext uri="{BB962C8B-B14F-4D97-AF65-F5344CB8AC3E}">
        <p14:creationId xmlns:p14="http://schemas.microsoft.com/office/powerpoint/2010/main" val="977387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417638"/>
          </a:xfrm>
        </p:spPr>
        <p:txBody>
          <a:bodyPr>
            <a:normAutofit fontScale="90000"/>
          </a:bodyPr>
          <a:lstStyle/>
          <a:p>
            <a:r>
              <a:rPr lang="en-US" b="1" dirty="0" smtClean="0">
                <a:latin typeface="Arial Narrow" panose="020B0606020202030204" pitchFamily="34" charset="0"/>
              </a:rPr>
              <a:t>Application of PRGF-</a:t>
            </a:r>
            <a:r>
              <a:rPr lang="en-US" b="1" dirty="0" err="1" smtClean="0">
                <a:latin typeface="Arial Narrow" panose="020B0606020202030204" pitchFamily="34" charset="0"/>
              </a:rPr>
              <a:t>Endoret</a:t>
            </a:r>
            <a:r>
              <a:rPr lang="en-US" b="1" dirty="0" smtClean="0">
                <a:latin typeface="Arial Narrow" panose="020B0606020202030204" pitchFamily="34" charset="0"/>
              </a:rPr>
              <a:t> in Odontology</a:t>
            </a:r>
            <a:endParaRPr lang="en-US" b="1" dirty="0">
              <a:latin typeface="Arial Narrow" panose="020B0606020202030204" pitchFamily="34" charset="0"/>
            </a:endParaRPr>
          </a:p>
        </p:txBody>
      </p:sp>
      <p:sp>
        <p:nvSpPr>
          <p:cNvPr id="3" name="Content Placeholder 2"/>
          <p:cNvSpPr>
            <a:spLocks noGrp="1"/>
          </p:cNvSpPr>
          <p:nvPr>
            <p:ph idx="1"/>
          </p:nvPr>
        </p:nvSpPr>
        <p:spPr>
          <a:xfrm>
            <a:off x="0" y="762000"/>
            <a:ext cx="9144000" cy="6019800"/>
          </a:xfrm>
        </p:spPr>
        <p:txBody>
          <a:bodyPr>
            <a:normAutofit fontScale="40000" lnSpcReduction="20000"/>
          </a:bodyPr>
          <a:lstStyle/>
          <a:p>
            <a:r>
              <a:rPr lang="en-US" sz="5000" dirty="0" smtClean="0">
                <a:latin typeface="Arial Narrow" panose="020B0606020202030204" pitchFamily="34" charset="0"/>
              </a:rPr>
              <a:t>PRGF</a:t>
            </a:r>
            <a:r>
              <a:rPr lang="en-US" sz="5000" baseline="30000" dirty="0">
                <a:latin typeface="Arial Narrow" panose="020B0606020202030204" pitchFamily="34" charset="0"/>
              </a:rPr>
              <a:t>®</a:t>
            </a:r>
            <a:r>
              <a:rPr lang="en-US" sz="5000" dirty="0">
                <a:latin typeface="Arial Narrow" panose="020B0606020202030204" pitchFamily="34" charset="0"/>
              </a:rPr>
              <a:t>-</a:t>
            </a:r>
            <a:r>
              <a:rPr lang="en-US" sz="5000" dirty="0" err="1">
                <a:latin typeface="Arial Narrow" panose="020B0606020202030204" pitchFamily="34" charset="0"/>
              </a:rPr>
              <a:t>Endoret</a:t>
            </a:r>
            <a:r>
              <a:rPr lang="en-US" sz="5000" baseline="30000" dirty="0">
                <a:latin typeface="Arial Narrow" panose="020B0606020202030204" pitchFamily="34" charset="0"/>
              </a:rPr>
              <a:t>®</a:t>
            </a:r>
            <a:r>
              <a:rPr lang="en-US" sz="5000" dirty="0">
                <a:latin typeface="Arial Narrow" panose="020B0606020202030204" pitchFamily="34" charset="0"/>
              </a:rPr>
              <a:t> Is the most advanced system there is for obtaining platelet-rich autologous plasma, and </a:t>
            </a:r>
            <a:r>
              <a:rPr lang="en-US" sz="5000" b="1" dirty="0">
                <a:latin typeface="Arial Narrow" panose="020B0606020202030204" pitchFamily="34" charset="0"/>
              </a:rPr>
              <a:t>can be applied directly on the dental implant surface improving </a:t>
            </a:r>
            <a:r>
              <a:rPr lang="en-US" sz="5000" b="1" dirty="0" err="1">
                <a:latin typeface="Arial Narrow" panose="020B0606020202030204" pitchFamily="34" charset="0"/>
              </a:rPr>
              <a:t>osseointegration</a:t>
            </a:r>
            <a:r>
              <a:rPr lang="en-US" sz="5000" dirty="0">
                <a:latin typeface="Arial Narrow" panose="020B0606020202030204" pitchFamily="34" charset="0"/>
              </a:rPr>
              <a:t>, and with it, the primary stability of the implant surgery.</a:t>
            </a:r>
          </a:p>
          <a:p>
            <a:r>
              <a:rPr lang="en-US" sz="5000" dirty="0">
                <a:latin typeface="Arial Narrow" panose="020B0606020202030204" pitchFamily="34" charset="0"/>
              </a:rPr>
              <a:t>Periodontal disease leads to a loss of supporting structures that include the </a:t>
            </a:r>
            <a:r>
              <a:rPr lang="en-US" sz="5000" dirty="0" err="1">
                <a:latin typeface="Arial Narrow" panose="020B0606020202030204" pitchFamily="34" charset="0"/>
              </a:rPr>
              <a:t>cementum</a:t>
            </a:r>
            <a:r>
              <a:rPr lang="en-US" sz="5000" dirty="0">
                <a:latin typeface="Arial Narrow" panose="020B0606020202030204" pitchFamily="34" charset="0"/>
              </a:rPr>
              <a:t>, the periodontal ligament and the alveolar bone. Conventional treatments such as scaling and root </a:t>
            </a:r>
            <a:r>
              <a:rPr lang="en-US" sz="5000" dirty="0" err="1" smtClean="0">
                <a:latin typeface="Arial Narrow" panose="020B0606020202030204" pitchFamily="34" charset="0"/>
              </a:rPr>
              <a:t>planing</a:t>
            </a:r>
            <a:r>
              <a:rPr lang="en-US" sz="5000" dirty="0" smtClean="0">
                <a:latin typeface="Arial Narrow" panose="020B0606020202030204" pitchFamily="34" charset="0"/>
              </a:rPr>
              <a:t> </a:t>
            </a:r>
            <a:r>
              <a:rPr lang="en-US" sz="5000" dirty="0">
                <a:latin typeface="Arial Narrow" panose="020B0606020202030204" pitchFamily="34" charset="0"/>
              </a:rPr>
              <a:t>are effective to improve the health of the periodontal tissues and to slow down the progression of the disease, but they do not manage to effectively regenerate the periodontal support lost. An inconvenience found with current periodontal regenerative treatment procedures is their limited predictability.</a:t>
            </a:r>
          </a:p>
          <a:p>
            <a:r>
              <a:rPr lang="en-US" sz="5000" dirty="0" smtClean="0">
                <a:latin typeface="Arial Narrow" panose="020B0606020202030204" pitchFamily="34" charset="0"/>
              </a:rPr>
              <a:t>PRGF</a:t>
            </a:r>
            <a:r>
              <a:rPr lang="en-US" sz="5000" baseline="30000" dirty="0" smtClean="0">
                <a:effectLst/>
                <a:latin typeface="Arial Narrow" panose="020B0606020202030204" pitchFamily="34" charset="0"/>
              </a:rPr>
              <a:t>®</a:t>
            </a:r>
            <a:r>
              <a:rPr lang="en-US" sz="5000" dirty="0" smtClean="0">
                <a:latin typeface="Arial Narrow" panose="020B0606020202030204" pitchFamily="34" charset="0"/>
              </a:rPr>
              <a:t>-</a:t>
            </a:r>
            <a:r>
              <a:rPr lang="en-US" sz="5000" dirty="0" err="1" smtClean="0">
                <a:latin typeface="Arial Narrow" panose="020B0606020202030204" pitchFamily="34" charset="0"/>
              </a:rPr>
              <a:t>Endoret</a:t>
            </a:r>
            <a:r>
              <a:rPr lang="en-US" sz="5000" baseline="30000" dirty="0" err="1" smtClean="0">
                <a:effectLst/>
                <a:latin typeface="Arial Narrow" panose="020B0606020202030204" pitchFamily="34" charset="0"/>
              </a:rPr>
              <a:t>®</a:t>
            </a:r>
            <a:r>
              <a:rPr lang="en-US" sz="5000" dirty="0" err="1" smtClean="0">
                <a:latin typeface="Arial Narrow" panose="020B0606020202030204" pitchFamily="34" charset="0"/>
              </a:rPr>
              <a:t>formulations</a:t>
            </a:r>
            <a:r>
              <a:rPr lang="en-US" sz="5000" dirty="0" err="1">
                <a:latin typeface="Arial Narrow" panose="020B0606020202030204" pitchFamily="34" charset="0"/>
              </a:rPr>
              <a:t>The</a:t>
            </a:r>
            <a:r>
              <a:rPr lang="en-US" sz="5000" dirty="0">
                <a:latin typeface="Arial Narrow" panose="020B0606020202030204" pitchFamily="34" charset="0"/>
              </a:rPr>
              <a:t> complete restoration of the insertion system of each defect treated is not yet a reality. To achieve the regeneration of the </a:t>
            </a:r>
            <a:r>
              <a:rPr lang="en-US" sz="5000" dirty="0" err="1">
                <a:latin typeface="Arial Narrow" panose="020B0606020202030204" pitchFamily="34" charset="0"/>
              </a:rPr>
              <a:t>periodontium</a:t>
            </a:r>
            <a:r>
              <a:rPr lang="en-US" sz="5000" dirty="0">
                <a:latin typeface="Arial Narrow" panose="020B0606020202030204" pitchFamily="34" charset="0"/>
              </a:rPr>
              <a:t> a series of biological events must unfold that include </a:t>
            </a:r>
            <a:r>
              <a:rPr lang="en-US" sz="5000" dirty="0" err="1">
                <a:latin typeface="Arial Narrow" panose="020B0606020202030204" pitchFamily="34" charset="0"/>
              </a:rPr>
              <a:t>lithogenesis</a:t>
            </a:r>
            <a:r>
              <a:rPr lang="en-US" sz="5000" dirty="0">
                <a:latin typeface="Arial Narrow" panose="020B0606020202030204" pitchFamily="34" charset="0"/>
              </a:rPr>
              <a:t>, </a:t>
            </a:r>
            <a:r>
              <a:rPr lang="en-US" sz="5000" dirty="0" err="1">
                <a:latin typeface="Arial Narrow" panose="020B0606020202030204" pitchFamily="34" charset="0"/>
              </a:rPr>
              <a:t>chemotaxis</a:t>
            </a:r>
            <a:r>
              <a:rPr lang="en-US" sz="5000" dirty="0">
                <a:latin typeface="Arial Narrow" panose="020B0606020202030204" pitchFamily="34" charset="0"/>
              </a:rPr>
              <a:t>, cellular adhesion and differentiation, which would lead to a functional periodontal unit.</a:t>
            </a:r>
          </a:p>
          <a:p>
            <a:r>
              <a:rPr lang="en-US" sz="5000" dirty="0">
                <a:latin typeface="Arial Narrow" panose="020B0606020202030204" pitchFamily="34" charset="0"/>
              </a:rPr>
              <a:t>PRGF</a:t>
            </a:r>
            <a:r>
              <a:rPr lang="en-US" sz="5000" baseline="30000" dirty="0">
                <a:latin typeface="Arial Narrow" panose="020B0606020202030204" pitchFamily="34" charset="0"/>
              </a:rPr>
              <a:t>®</a:t>
            </a:r>
            <a:r>
              <a:rPr lang="en-US" sz="5000" dirty="0">
                <a:latin typeface="Arial Narrow" panose="020B0606020202030204" pitchFamily="34" charset="0"/>
              </a:rPr>
              <a:t>-</a:t>
            </a:r>
            <a:r>
              <a:rPr lang="en-US" sz="5000" dirty="0" err="1">
                <a:latin typeface="Arial Narrow" panose="020B0606020202030204" pitchFamily="34" charset="0"/>
              </a:rPr>
              <a:t>Endoret</a:t>
            </a:r>
            <a:r>
              <a:rPr lang="en-US" sz="5000" baseline="30000" dirty="0">
                <a:latin typeface="Arial Narrow" panose="020B0606020202030204" pitchFamily="34" charset="0"/>
              </a:rPr>
              <a:t>®</a:t>
            </a:r>
            <a:r>
              <a:rPr lang="en-US" sz="5000" dirty="0">
                <a:latin typeface="Arial Narrow" panose="020B0606020202030204" pitchFamily="34" charset="0"/>
              </a:rPr>
              <a:t> is used in oral surgery </a:t>
            </a:r>
            <a:r>
              <a:rPr lang="en-US" sz="5000" b="1" dirty="0">
                <a:latin typeface="Arial Narrow" panose="020B0606020202030204" pitchFamily="34" charset="0"/>
              </a:rPr>
              <a:t>to promote bone and adjacent soft tissue regeneration in post-extraction defects</a:t>
            </a:r>
            <a:r>
              <a:rPr lang="en-US" sz="5000" dirty="0">
                <a:latin typeface="Arial Narrow" panose="020B0606020202030204" pitchFamily="34" charset="0"/>
              </a:rPr>
              <a:t>. The method consists of filling and sealing the post-extraction defects with the standard biological matrix and with autologous fibrin.</a:t>
            </a:r>
          </a:p>
          <a:p>
            <a:r>
              <a:rPr lang="en-US" sz="5000" dirty="0">
                <a:latin typeface="Arial Narrow" panose="020B0606020202030204" pitchFamily="34" charset="0"/>
              </a:rPr>
              <a:t>The wetting of the implant surfaces with non-activated PRGF</a:t>
            </a:r>
            <a:r>
              <a:rPr lang="en-US" sz="5000" baseline="30000" dirty="0">
                <a:latin typeface="Arial Narrow" panose="020B0606020202030204" pitchFamily="34" charset="0"/>
              </a:rPr>
              <a:t>®</a:t>
            </a:r>
            <a:r>
              <a:rPr lang="en-US" sz="5000" dirty="0">
                <a:latin typeface="Arial Narrow" panose="020B0606020202030204" pitchFamily="34" charset="0"/>
              </a:rPr>
              <a:t>-Endoret</a:t>
            </a:r>
            <a:r>
              <a:rPr lang="en-US" sz="5000" baseline="30000" dirty="0">
                <a:latin typeface="Arial Narrow" panose="020B0606020202030204" pitchFamily="34" charset="0"/>
              </a:rPr>
              <a:t>®</a:t>
            </a:r>
            <a:r>
              <a:rPr lang="en-US" sz="5000" dirty="0">
                <a:latin typeface="Arial Narrow" panose="020B0606020202030204" pitchFamily="34" charset="0"/>
              </a:rPr>
              <a:t> creates a much more </a:t>
            </a:r>
            <a:r>
              <a:rPr lang="en-US" sz="5000" dirty="0" smtClean="0">
                <a:latin typeface="Arial Narrow" panose="020B0606020202030204" pitchFamily="34" charset="0"/>
              </a:rPr>
              <a:t>favorable </a:t>
            </a:r>
            <a:r>
              <a:rPr lang="en-US" sz="5000" dirty="0">
                <a:latin typeface="Arial Narrow" panose="020B0606020202030204" pitchFamily="34" charset="0"/>
              </a:rPr>
              <a:t>biological environment for </a:t>
            </a:r>
            <a:r>
              <a:rPr lang="en-US" sz="5000" dirty="0" smtClean="0">
                <a:latin typeface="Arial Narrow" panose="020B0606020202030204" pitchFamily="34" charset="0"/>
              </a:rPr>
              <a:t>Osseo integration, </a:t>
            </a:r>
            <a:r>
              <a:rPr lang="en-US" sz="5000" dirty="0">
                <a:latin typeface="Arial Narrow" panose="020B0606020202030204" pitchFamily="34" charset="0"/>
              </a:rPr>
              <a:t>as a protein interface is achieved that </a:t>
            </a:r>
            <a:r>
              <a:rPr lang="en-US" sz="5000" dirty="0" smtClean="0">
                <a:latin typeface="Arial Narrow" panose="020B0606020202030204" pitchFamily="34" charset="0"/>
              </a:rPr>
              <a:t>favors </a:t>
            </a:r>
            <a:r>
              <a:rPr lang="en-US" sz="5000" dirty="0">
                <a:latin typeface="Arial Narrow" panose="020B0606020202030204" pitchFamily="34" charset="0"/>
              </a:rPr>
              <a:t>cell migration over the new fibrin bridges created between the osseous wall and the implant surface.</a:t>
            </a:r>
          </a:p>
          <a:p>
            <a:endParaRPr lang="en-US" sz="2900" dirty="0" smtClean="0"/>
          </a:p>
          <a:p>
            <a:endParaRPr lang="en-US" sz="2900" dirty="0"/>
          </a:p>
          <a:p>
            <a:endParaRPr lang="en-US" sz="2900" dirty="0" smtClean="0"/>
          </a:p>
          <a:p>
            <a:r>
              <a:rPr lang="en-US" sz="2900" dirty="0" smtClean="0"/>
              <a:t>- </a:t>
            </a:r>
            <a:r>
              <a:rPr lang="en-US" sz="2900" dirty="0"/>
              <a:t>See more at: http://bti-biotechnologyinstitute.com/gb/dental/regeneration/#sthash.VO5HymgG.dpuf</a:t>
            </a:r>
          </a:p>
        </p:txBody>
      </p:sp>
    </p:spTree>
    <p:extLst>
      <p:ext uri="{BB962C8B-B14F-4D97-AF65-F5344CB8AC3E}">
        <p14:creationId xmlns:p14="http://schemas.microsoft.com/office/powerpoint/2010/main" val="33649069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Regeneration Future</a:t>
            </a:r>
            <a:endParaRPr lang="en-US" b="1" dirty="0"/>
          </a:p>
        </p:txBody>
      </p:sp>
      <p:sp>
        <p:nvSpPr>
          <p:cNvPr id="3" name="Content Placeholder 2"/>
          <p:cNvSpPr>
            <a:spLocks noGrp="1"/>
          </p:cNvSpPr>
          <p:nvPr>
            <p:ph idx="1"/>
          </p:nvPr>
        </p:nvSpPr>
        <p:spPr/>
        <p:txBody>
          <a:bodyPr/>
          <a:lstStyle/>
          <a:p>
            <a:r>
              <a:rPr lang="en-US" dirty="0" smtClean="0"/>
              <a:t>Growing Rapidly</a:t>
            </a:r>
          </a:p>
          <a:p>
            <a:r>
              <a:rPr lang="en-US" dirty="0" smtClean="0"/>
              <a:t>Inspires Imagination </a:t>
            </a:r>
            <a:r>
              <a:rPr lang="en-US" dirty="0"/>
              <a:t>F</a:t>
            </a:r>
            <a:r>
              <a:rPr lang="en-US" dirty="0" smtClean="0"/>
              <a:t>or </a:t>
            </a:r>
            <a:r>
              <a:rPr lang="en-US" dirty="0"/>
              <a:t>P</a:t>
            </a:r>
            <a:r>
              <a:rPr lang="en-US" dirty="0" smtClean="0"/>
              <a:t>ossibilities</a:t>
            </a:r>
            <a:endParaRPr lang="en-US" dirty="0"/>
          </a:p>
        </p:txBody>
      </p:sp>
    </p:spTree>
    <p:extLst>
      <p:ext uri="{BB962C8B-B14F-4D97-AF65-F5344CB8AC3E}">
        <p14:creationId xmlns:p14="http://schemas.microsoft.com/office/powerpoint/2010/main" val="2014264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Available in Europe</a:t>
            </a:r>
            <a:endParaRPr lang="en-US" b="1" dirty="0"/>
          </a:p>
        </p:txBody>
      </p:sp>
      <p:sp>
        <p:nvSpPr>
          <p:cNvPr id="3" name="Content Placeholder 2"/>
          <p:cNvSpPr>
            <a:spLocks noGrp="1"/>
          </p:cNvSpPr>
          <p:nvPr>
            <p:ph idx="1"/>
          </p:nvPr>
        </p:nvSpPr>
        <p:spPr>
          <a:xfrm>
            <a:off x="228600" y="1219200"/>
            <a:ext cx="8458200" cy="5410200"/>
          </a:xfrm>
        </p:spPr>
        <p:txBody>
          <a:bodyPr>
            <a:normAutofit fontScale="47500" lnSpcReduction="20000"/>
          </a:bodyPr>
          <a:lstStyle/>
          <a:p>
            <a:pPr marL="0" indent="0">
              <a:buNone/>
            </a:pPr>
            <a:r>
              <a:rPr lang="en-US" sz="3800" b="1" dirty="0">
                <a:latin typeface="Arial Narrow" panose="020B0606020202030204" pitchFamily="34" charset="0"/>
              </a:rPr>
              <a:t>The </a:t>
            </a:r>
            <a:r>
              <a:rPr lang="en-US" sz="3800" b="1" dirty="0" err="1">
                <a:latin typeface="Arial Narrow" panose="020B0606020202030204" pitchFamily="34" charset="0"/>
              </a:rPr>
              <a:t>Vivostat</a:t>
            </a:r>
            <a:r>
              <a:rPr lang="en-US" sz="3800" b="1" dirty="0">
                <a:latin typeface="Arial Narrow" panose="020B0606020202030204" pitchFamily="34" charset="0"/>
              </a:rPr>
              <a:t>® system</a:t>
            </a:r>
          </a:p>
          <a:p>
            <a:pPr marL="0" indent="0">
              <a:buNone/>
            </a:pPr>
            <a:r>
              <a:rPr lang="en-US" sz="3800" dirty="0">
                <a:latin typeface="Arial Narrow" panose="020B0606020202030204" pitchFamily="34" charset="0"/>
              </a:rPr>
              <a:t>The uniqueness of the </a:t>
            </a:r>
            <a:r>
              <a:rPr lang="en-US" sz="3800" dirty="0" err="1">
                <a:latin typeface="Arial Narrow" panose="020B0606020202030204" pitchFamily="34" charset="0"/>
              </a:rPr>
              <a:t>Vivostat</a:t>
            </a:r>
            <a:r>
              <a:rPr lang="en-US" sz="3800" dirty="0">
                <a:latin typeface="Arial Narrow" panose="020B0606020202030204" pitchFamily="34" charset="0"/>
              </a:rPr>
              <a:t>® system is a novel patented biotechnological process that enables reliable and reproducible preparation of autologous Fibrin Sealant or Platelet Rich Fibrin (PRF®) without using </a:t>
            </a:r>
            <a:r>
              <a:rPr lang="en-US" sz="3800" dirty="0" err="1">
                <a:latin typeface="Arial Narrow" panose="020B0606020202030204" pitchFamily="34" charset="0"/>
              </a:rPr>
              <a:t>cryoprecipitation</a:t>
            </a:r>
            <a:r>
              <a:rPr lang="en-US" sz="3800" dirty="0">
                <a:latin typeface="Arial Narrow" panose="020B0606020202030204" pitchFamily="34" charset="0"/>
              </a:rPr>
              <a:t> and without the need for a separate thrombin component. The fully automated </a:t>
            </a:r>
            <a:r>
              <a:rPr lang="en-US" sz="3800" dirty="0" err="1">
                <a:latin typeface="Arial Narrow" panose="020B0606020202030204" pitchFamily="34" charset="0"/>
              </a:rPr>
              <a:t>Vivostat</a:t>
            </a:r>
            <a:r>
              <a:rPr lang="en-US" sz="3800" dirty="0">
                <a:latin typeface="Arial Narrow" panose="020B0606020202030204" pitchFamily="34" charset="0"/>
              </a:rPr>
              <a:t>® system consists of three components:</a:t>
            </a:r>
          </a:p>
          <a:p>
            <a:pPr marL="0" indent="0">
              <a:buNone/>
            </a:pPr>
            <a:r>
              <a:rPr lang="en-US" sz="3800" dirty="0">
                <a:latin typeface="Arial Narrow" panose="020B0606020202030204" pitchFamily="34" charset="0"/>
              </a:rPr>
              <a:t/>
            </a:r>
            <a:br>
              <a:rPr lang="en-US" sz="3800" dirty="0">
                <a:latin typeface="Arial Narrow" panose="020B0606020202030204" pitchFamily="34" charset="0"/>
              </a:rPr>
            </a:br>
            <a:r>
              <a:rPr lang="en-US" sz="3800" b="1" dirty="0">
                <a:latin typeface="Arial Narrow" panose="020B0606020202030204" pitchFamily="34" charset="0"/>
              </a:rPr>
              <a:t>The Processor Unit</a:t>
            </a:r>
            <a:r>
              <a:rPr lang="en-US" sz="3800" dirty="0">
                <a:latin typeface="Arial Narrow" panose="020B0606020202030204" pitchFamily="34" charset="0"/>
              </a:rPr>
              <a:t/>
            </a:r>
            <a:br>
              <a:rPr lang="en-US" sz="3800" dirty="0">
                <a:latin typeface="Arial Narrow" panose="020B0606020202030204" pitchFamily="34" charset="0"/>
              </a:rPr>
            </a:br>
            <a:endParaRPr lang="en-US" sz="3800" dirty="0">
              <a:latin typeface="Arial Narrow" panose="020B0606020202030204" pitchFamily="34" charset="0"/>
            </a:endParaRPr>
          </a:p>
          <a:p>
            <a:pPr marL="0" indent="0">
              <a:buNone/>
            </a:pPr>
            <a:r>
              <a:rPr lang="en-US" sz="3800" dirty="0">
                <a:latin typeface="Arial Narrow" panose="020B0606020202030204" pitchFamily="34" charset="0"/>
              </a:rPr>
              <a:t>The Processor Unit is used to process the patient’s blood and prepare the </a:t>
            </a:r>
            <a:r>
              <a:rPr lang="en-US" sz="3800" dirty="0" err="1">
                <a:latin typeface="Arial Narrow" panose="020B0606020202030204" pitchFamily="34" charset="0"/>
              </a:rPr>
              <a:t>Vivostat</a:t>
            </a:r>
            <a:r>
              <a:rPr lang="en-US" sz="3800" dirty="0">
                <a:latin typeface="Arial Narrow" panose="020B0606020202030204" pitchFamily="34" charset="0"/>
              </a:rPr>
              <a:t>® Fibrin Sealant or </a:t>
            </a:r>
            <a:r>
              <a:rPr lang="en-US" sz="3800" dirty="0" err="1">
                <a:latin typeface="Arial Narrow" panose="020B0606020202030204" pitchFamily="34" charset="0"/>
              </a:rPr>
              <a:t>Vivostat</a:t>
            </a:r>
            <a:r>
              <a:rPr lang="en-US" sz="3800" dirty="0">
                <a:latin typeface="Arial Narrow" panose="020B0606020202030204" pitchFamily="34" charset="0"/>
              </a:rPr>
              <a:t> PRF® solution.</a:t>
            </a:r>
          </a:p>
          <a:p>
            <a:pPr marL="0" indent="0">
              <a:buNone/>
            </a:pPr>
            <a:r>
              <a:rPr lang="en-US" sz="3800" b="1" dirty="0">
                <a:latin typeface="Arial Narrow" panose="020B0606020202030204" pitchFamily="34" charset="0"/>
              </a:rPr>
              <a:t/>
            </a:r>
            <a:br>
              <a:rPr lang="en-US" sz="3800" b="1" dirty="0">
                <a:latin typeface="Arial Narrow" panose="020B0606020202030204" pitchFamily="34" charset="0"/>
              </a:rPr>
            </a:br>
            <a:r>
              <a:rPr lang="en-US" sz="3800" b="1" dirty="0">
                <a:latin typeface="Arial Narrow" panose="020B0606020202030204" pitchFamily="34" charset="0"/>
              </a:rPr>
              <a:t>The Applicator Unit</a:t>
            </a:r>
            <a:r>
              <a:rPr lang="en-US" sz="3800" dirty="0">
                <a:latin typeface="Arial Narrow" panose="020B0606020202030204" pitchFamily="34" charset="0"/>
              </a:rPr>
              <a:t/>
            </a:r>
            <a:br>
              <a:rPr lang="en-US" sz="3800" dirty="0">
                <a:latin typeface="Arial Narrow" panose="020B0606020202030204" pitchFamily="34" charset="0"/>
              </a:rPr>
            </a:br>
            <a:r>
              <a:rPr lang="en-US" sz="3800" dirty="0">
                <a:latin typeface="Arial Narrow" panose="020B0606020202030204" pitchFamily="34" charset="0"/>
              </a:rPr>
              <a:t>The Applicator Unit controls the delivery of the </a:t>
            </a:r>
            <a:r>
              <a:rPr lang="en-US" sz="3800" dirty="0" err="1">
                <a:latin typeface="Arial Narrow" panose="020B0606020202030204" pitchFamily="34" charset="0"/>
              </a:rPr>
              <a:t>Vivostat</a:t>
            </a:r>
            <a:r>
              <a:rPr lang="en-US" sz="3800" dirty="0">
                <a:latin typeface="Arial Narrow" panose="020B0606020202030204" pitchFamily="34" charset="0"/>
              </a:rPr>
              <a:t>® solution to the site of treatment.</a:t>
            </a:r>
          </a:p>
          <a:p>
            <a:pPr marL="0" indent="0">
              <a:buNone/>
            </a:pPr>
            <a:r>
              <a:rPr lang="en-US" sz="3800" dirty="0">
                <a:latin typeface="Arial Narrow" panose="020B0606020202030204" pitchFamily="34" charset="0"/>
              </a:rPr>
              <a:t/>
            </a:r>
            <a:br>
              <a:rPr lang="en-US" sz="3800" dirty="0">
                <a:latin typeface="Arial Narrow" panose="020B0606020202030204" pitchFamily="34" charset="0"/>
              </a:rPr>
            </a:br>
            <a:endParaRPr lang="en-US" sz="3800" dirty="0">
              <a:latin typeface="Arial Narrow" panose="020B0606020202030204" pitchFamily="34" charset="0"/>
            </a:endParaRPr>
          </a:p>
          <a:p>
            <a:pPr marL="0" indent="0">
              <a:buNone/>
            </a:pPr>
            <a:r>
              <a:rPr lang="en-US" sz="3800" b="1" dirty="0">
                <a:latin typeface="Arial Narrow" panose="020B0606020202030204" pitchFamily="34" charset="0"/>
              </a:rPr>
              <a:t>The Disposable Set</a:t>
            </a:r>
            <a:br>
              <a:rPr lang="en-US" sz="3800" b="1" dirty="0">
                <a:latin typeface="Arial Narrow" panose="020B0606020202030204" pitchFamily="34" charset="0"/>
              </a:rPr>
            </a:br>
            <a:r>
              <a:rPr lang="en-US" sz="3800" dirty="0">
                <a:latin typeface="Arial Narrow" panose="020B0606020202030204" pitchFamily="34" charset="0"/>
              </a:rPr>
              <a:t>The single-use set contains all components needed for preparation and application of </a:t>
            </a:r>
            <a:r>
              <a:rPr lang="en-US" sz="3800" dirty="0" err="1">
                <a:latin typeface="Arial Narrow" panose="020B0606020202030204" pitchFamily="34" charset="0"/>
              </a:rPr>
              <a:t>Vivostat</a:t>
            </a:r>
            <a:r>
              <a:rPr lang="en-US" sz="3800" dirty="0">
                <a:latin typeface="Arial Narrow" panose="020B0606020202030204" pitchFamily="34" charset="0"/>
              </a:rPr>
              <a:t>® Fibrin Sealant or </a:t>
            </a:r>
            <a:r>
              <a:rPr lang="en-US" sz="3800" dirty="0" err="1">
                <a:latin typeface="Arial Narrow" panose="020B0606020202030204" pitchFamily="34" charset="0"/>
              </a:rPr>
              <a:t>Vivostat</a:t>
            </a:r>
            <a:r>
              <a:rPr lang="en-US" sz="3800" dirty="0">
                <a:latin typeface="Arial Narrow" panose="020B0606020202030204" pitchFamily="34" charset="0"/>
              </a:rPr>
              <a:t> PRF®. It is available with a range of application devices each </a:t>
            </a:r>
            <a:r>
              <a:rPr lang="en-US" sz="3800" dirty="0" err="1">
                <a:latin typeface="Arial Narrow" panose="020B0606020202030204" pitchFamily="34" charset="0"/>
              </a:rPr>
              <a:t>optimised</a:t>
            </a:r>
            <a:r>
              <a:rPr lang="en-US" sz="3800" dirty="0">
                <a:latin typeface="Arial Narrow" panose="020B0606020202030204" pitchFamily="34" charset="0"/>
              </a:rPr>
              <a:t> for different types of applications.</a:t>
            </a:r>
          </a:p>
          <a:p>
            <a:pPr marL="0" indent="0">
              <a:buNone/>
            </a:pPr>
            <a:r>
              <a:rPr lang="en-US" dirty="0"/>
              <a:t/>
            </a:r>
            <a:br>
              <a:rPr lang="en-US" dirty="0"/>
            </a:br>
            <a:endParaRPr lang="en-US" dirty="0"/>
          </a:p>
        </p:txBody>
      </p:sp>
    </p:spTree>
    <p:extLst>
      <p:ext uri="{BB962C8B-B14F-4D97-AF65-F5344CB8AC3E}">
        <p14:creationId xmlns:p14="http://schemas.microsoft.com/office/powerpoint/2010/main" val="35649138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a:t>
            </a:r>
            <a:r>
              <a:rPr lang="en-US" b="1" dirty="0" err="1"/>
              <a:t>Vivostat</a:t>
            </a:r>
            <a:r>
              <a:rPr lang="en-US" b="1" dirty="0"/>
              <a:t>® Co-Delivery </a:t>
            </a:r>
            <a:r>
              <a:rPr lang="en-US" b="1" dirty="0" smtClean="0"/>
              <a:t>System</a:t>
            </a:r>
            <a:endParaRPr lang="en-US" dirty="0"/>
          </a:p>
        </p:txBody>
      </p:sp>
      <p:pic>
        <p:nvPicPr>
          <p:cNvPr id="4" name="Picture 2" descr="http://www.vivostat.com/images/product/appliactor-400.jpg?sfvrsn=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9775" y="1600200"/>
            <a:ext cx="362445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210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a:t>
            </a:r>
            <a:r>
              <a:rPr lang="en-US" b="1" dirty="0" err="1"/>
              <a:t>Vivostat</a:t>
            </a:r>
            <a:r>
              <a:rPr lang="en-US" b="1" dirty="0"/>
              <a:t>® Co-Delivery </a:t>
            </a:r>
            <a:r>
              <a:rPr lang="en-US" b="1" dirty="0" smtClean="0"/>
              <a:t>System</a:t>
            </a:r>
            <a:r>
              <a:rPr lang="en-US" b="1" dirty="0"/>
              <a:t/>
            </a:r>
            <a:br>
              <a:rPr lang="en-US" b="1" dirty="0"/>
            </a:b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err="1" smtClean="0"/>
              <a:t>Vivostat</a:t>
            </a:r>
            <a:r>
              <a:rPr lang="en-US" dirty="0" smtClean="0"/>
              <a:t> </a:t>
            </a:r>
            <a:r>
              <a:rPr lang="en-US" dirty="0"/>
              <a:t>has developed the revolutionary Co-Delivery system that makes it possible to co-deliver a desired substance</a:t>
            </a:r>
            <a:r>
              <a:rPr lang="en-US" baseline="30000" dirty="0"/>
              <a:t>1</a:t>
            </a:r>
            <a:r>
              <a:rPr lang="en-US" dirty="0"/>
              <a:t> (drugs, stem cells etc.) with </a:t>
            </a:r>
            <a:r>
              <a:rPr lang="en-US" dirty="0" err="1"/>
              <a:t>Vivostat</a:t>
            </a:r>
            <a:r>
              <a:rPr lang="en-US" dirty="0"/>
              <a:t>® Fibrin Sealant or </a:t>
            </a:r>
            <a:r>
              <a:rPr lang="en-US" dirty="0" err="1"/>
              <a:t>Vivostat</a:t>
            </a:r>
            <a:r>
              <a:rPr lang="en-US" dirty="0"/>
              <a:t> PRF® (Platelet Rich Fibrin)</a:t>
            </a:r>
            <a:br>
              <a:rPr lang="en-US" dirty="0"/>
            </a:br>
            <a:r>
              <a:rPr lang="en-US" dirty="0"/>
              <a:t/>
            </a:r>
            <a:br>
              <a:rPr lang="en-US" dirty="0"/>
            </a:br>
            <a:r>
              <a:rPr lang="en-US" b="1" dirty="0"/>
              <a:t>Vast opportunities</a:t>
            </a:r>
            <a:r>
              <a:rPr lang="en-US" dirty="0"/>
              <a:t/>
            </a:r>
            <a:br>
              <a:rPr lang="en-US" dirty="0"/>
            </a:br>
            <a:r>
              <a:rPr lang="en-US" dirty="0"/>
              <a:t>The opportunities with the </a:t>
            </a:r>
            <a:r>
              <a:rPr lang="en-US" dirty="0" err="1"/>
              <a:t>Vivostat</a:t>
            </a:r>
            <a:r>
              <a:rPr lang="en-US" dirty="0"/>
              <a:t>® Co-delivery system are vast and the system allows the surgeon to apply a selected substance easily and effectively. Furthermore, it may be possible to reduce the total cost of a procedure by using the </a:t>
            </a:r>
            <a:r>
              <a:rPr lang="en-US" dirty="0" err="1"/>
              <a:t>Vivostat</a:t>
            </a:r>
            <a:r>
              <a:rPr lang="en-US" dirty="0"/>
              <a:t>® Co-Delivery system</a:t>
            </a:r>
            <a:r>
              <a:rPr lang="en-US" baseline="30000" dirty="0"/>
              <a:t>2</a:t>
            </a:r>
            <a:endParaRPr lang="en-US" dirty="0"/>
          </a:p>
          <a:p>
            <a:endParaRPr lang="en-US" dirty="0"/>
          </a:p>
        </p:txBody>
      </p:sp>
    </p:spTree>
    <p:extLst>
      <p:ext uri="{BB962C8B-B14F-4D97-AF65-F5344CB8AC3E}">
        <p14:creationId xmlns:p14="http://schemas.microsoft.com/office/powerpoint/2010/main" val="1905857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b="1" dirty="0" smtClean="0">
                <a:latin typeface="Arial Narrow" panose="020B0606020202030204" pitchFamily="34" charset="0"/>
              </a:rPr>
              <a:t>What Type </a:t>
            </a:r>
            <a:r>
              <a:rPr lang="en-US" b="1" dirty="0">
                <a:latin typeface="Arial Narrow" panose="020B0606020202030204" pitchFamily="34" charset="0"/>
              </a:rPr>
              <a:t>of </a:t>
            </a:r>
            <a:r>
              <a:rPr lang="en-US" b="1" dirty="0" smtClean="0">
                <a:latin typeface="Arial Narrow" panose="020B0606020202030204" pitchFamily="34" charset="0"/>
              </a:rPr>
              <a:t>Patients Do You See </a:t>
            </a:r>
            <a:r>
              <a:rPr lang="en-US" b="1" dirty="0">
                <a:latin typeface="Arial Narrow" panose="020B0606020202030204" pitchFamily="34" charset="0"/>
              </a:rPr>
              <a:t>in </a:t>
            </a:r>
            <a:r>
              <a:rPr lang="en-US" b="1" dirty="0" smtClean="0">
                <a:latin typeface="Arial Narrow" panose="020B0606020202030204" pitchFamily="34" charset="0"/>
              </a:rPr>
              <a:t>Your Practice</a:t>
            </a:r>
            <a:r>
              <a:rPr lang="en-US" b="1" dirty="0">
                <a:latin typeface="Arial Narrow" panose="020B0606020202030204" pitchFamily="34" charset="0"/>
              </a:rPr>
              <a:t>?  </a:t>
            </a:r>
            <a:r>
              <a:rPr lang="en-US" dirty="0"/>
              <a:t/>
            </a:r>
            <a:br>
              <a:rPr lang="en-US" dirty="0"/>
            </a:b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endParaRPr lang="en-US" sz="3600" b="1" dirty="0" smtClean="0">
              <a:latin typeface="Arial Narrow" panose="020B0606020202030204" pitchFamily="34" charset="0"/>
            </a:endParaRPr>
          </a:p>
          <a:p>
            <a:r>
              <a:rPr lang="en-US" sz="3600" b="1" dirty="0" smtClean="0">
                <a:latin typeface="Arial Narrow" panose="020B0606020202030204" pitchFamily="34" charset="0"/>
              </a:rPr>
              <a:t>Healthy</a:t>
            </a:r>
            <a:endParaRPr lang="en-US" sz="3600" b="1" dirty="0">
              <a:latin typeface="Arial Narrow" panose="020B0606020202030204" pitchFamily="34" charset="0"/>
            </a:endParaRPr>
          </a:p>
          <a:p>
            <a:r>
              <a:rPr lang="en-US" sz="3600" b="1" dirty="0" smtClean="0">
                <a:latin typeface="Arial Narrow" panose="020B0606020202030204" pitchFamily="34" charset="0"/>
              </a:rPr>
              <a:t>Young</a:t>
            </a:r>
          </a:p>
          <a:p>
            <a:r>
              <a:rPr lang="en-US" sz="3600" b="1" dirty="0" smtClean="0">
                <a:latin typeface="Arial Narrow" panose="020B0606020202030204" pitchFamily="34" charset="0"/>
              </a:rPr>
              <a:t>Elderly</a:t>
            </a:r>
          </a:p>
          <a:p>
            <a:r>
              <a:rPr lang="en-US" sz="3600" b="1" dirty="0" smtClean="0">
                <a:latin typeface="Arial Narrow" panose="020B0606020202030204" pitchFamily="34" charset="0"/>
              </a:rPr>
              <a:t>Chronically inflamed and compromised patients who have difficulty healing for a multitude of reasons</a:t>
            </a:r>
          </a:p>
          <a:p>
            <a:pPr marL="0" indent="0" algn="ctr">
              <a:buNone/>
            </a:pPr>
            <a:r>
              <a:rPr lang="en-US" sz="3600" b="1" dirty="0" smtClean="0">
                <a:latin typeface="Arial Narrow" panose="020B0606020202030204" pitchFamily="34" charset="0"/>
              </a:rPr>
              <a:t>A comprehensive chronological medical and dental history provides significant insights and decision making wisdom </a:t>
            </a:r>
            <a:endParaRPr lang="en-US" sz="3600" b="1" dirty="0">
              <a:latin typeface="Arial Narrow" panose="020B0606020202030204" pitchFamily="34" charset="0"/>
            </a:endParaRPr>
          </a:p>
        </p:txBody>
      </p:sp>
    </p:spTree>
    <p:extLst>
      <p:ext uri="{BB962C8B-B14F-4D97-AF65-F5344CB8AC3E}">
        <p14:creationId xmlns:p14="http://schemas.microsoft.com/office/powerpoint/2010/main" val="3513146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dirty="0" err="1" smtClean="0"/>
              <a:t>Vivostat</a:t>
            </a:r>
            <a:r>
              <a:rPr lang="en-US" b="1" dirty="0" smtClean="0"/>
              <a:t> System</a:t>
            </a:r>
            <a:br>
              <a:rPr lang="en-US" b="1" dirty="0" smtClean="0"/>
            </a:br>
            <a:r>
              <a:rPr lang="en-US" b="1" dirty="0" smtClean="0"/>
              <a:t>Options for Co-Delivery Include</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3368574"/>
              </p:ext>
            </p:extLst>
          </p:nvPr>
        </p:nvGraphicFramePr>
        <p:xfrm>
          <a:off x="457200" y="1600200"/>
          <a:ext cx="8229220" cy="3048000"/>
        </p:xfrm>
        <a:graphic>
          <a:graphicData uri="http://schemas.openxmlformats.org/drawingml/2006/table">
            <a:tbl>
              <a:tblPr/>
              <a:tblGrid>
                <a:gridCol w="4114610"/>
                <a:gridCol w="4114610"/>
              </a:tblGrid>
              <a:tr h="3048000">
                <a:tc>
                  <a:txBody>
                    <a:bodyPr/>
                    <a:lstStyle/>
                    <a:p>
                      <a:pPr>
                        <a:buFont typeface="Arial"/>
                        <a:buNone/>
                      </a:pPr>
                      <a:r>
                        <a:rPr lang="en-US" b="1" dirty="0" smtClean="0">
                          <a:effectLst/>
                        </a:rPr>
                        <a:t>Drugs</a:t>
                      </a:r>
                      <a:r>
                        <a:rPr lang="en-US" dirty="0" smtClean="0">
                          <a:effectLst/>
                        </a:rPr>
                        <a:t/>
                      </a:r>
                      <a:br>
                        <a:rPr lang="en-US" dirty="0" smtClean="0">
                          <a:effectLst/>
                        </a:rPr>
                      </a:br>
                      <a:endParaRPr lang="en-US" dirty="0" smtClean="0">
                        <a:effectLst/>
                      </a:endParaRPr>
                    </a:p>
                    <a:p>
                      <a:pPr>
                        <a:buFont typeface="Arial"/>
                        <a:buNone/>
                      </a:pPr>
                      <a:r>
                        <a:rPr lang="en-US" dirty="0" smtClean="0">
                          <a:effectLst/>
                        </a:rPr>
                        <a:t>Antibiotics</a:t>
                      </a:r>
                      <a:br>
                        <a:rPr lang="en-US" dirty="0" smtClean="0">
                          <a:effectLst/>
                        </a:rPr>
                      </a:br>
                      <a:endParaRPr lang="en-US" dirty="0" smtClean="0">
                        <a:effectLst/>
                      </a:endParaRPr>
                    </a:p>
                    <a:p>
                      <a:pPr>
                        <a:buFont typeface="Arial"/>
                        <a:buChar char="•"/>
                      </a:pPr>
                      <a:r>
                        <a:rPr lang="en-US" dirty="0" smtClean="0">
                          <a:effectLst/>
                        </a:rPr>
                        <a:t>Chemotherapeutics</a:t>
                      </a:r>
                      <a:r>
                        <a:rPr lang="en-US" dirty="0">
                          <a:effectLst/>
                        </a:rPr>
                        <a:t/>
                      </a:r>
                      <a:br>
                        <a:rPr lang="en-US" dirty="0">
                          <a:effectLst/>
                        </a:rPr>
                      </a:br>
                      <a:endParaRPr lang="en-US" dirty="0">
                        <a:effectLst/>
                      </a:endParaRPr>
                    </a:p>
                    <a:p>
                      <a:pPr>
                        <a:buFont typeface="Arial"/>
                        <a:buChar char="•"/>
                      </a:pPr>
                      <a:r>
                        <a:rPr lang="en-US" dirty="0">
                          <a:effectLst/>
                        </a:rPr>
                        <a:t>Pain medications</a:t>
                      </a:r>
                    </a:p>
                  </a:txBody>
                  <a:tcPr anchor="ctr">
                    <a:lnL>
                      <a:noFill/>
                    </a:lnL>
                    <a:lnR>
                      <a:noFill/>
                    </a:lnR>
                    <a:lnT>
                      <a:noFill/>
                    </a:lnT>
                    <a:lnB>
                      <a:noFill/>
                    </a:lnB>
                  </a:tcPr>
                </a:tc>
                <a:tc>
                  <a:txBody>
                    <a:bodyPr/>
                    <a:lstStyle/>
                    <a:p>
                      <a:pPr>
                        <a:buFont typeface="Arial"/>
                        <a:buNone/>
                      </a:pPr>
                      <a:r>
                        <a:rPr lang="en-US" b="1" dirty="0" smtClean="0">
                          <a:effectLst/>
                        </a:rPr>
                        <a:t>Stem cells</a:t>
                      </a:r>
                    </a:p>
                    <a:p>
                      <a:pPr>
                        <a:buFont typeface="Arial"/>
                        <a:buNone/>
                      </a:pPr>
                      <a:endParaRPr lang="en-US" dirty="0" smtClean="0">
                        <a:effectLst/>
                      </a:endParaRPr>
                    </a:p>
                    <a:p>
                      <a:pPr>
                        <a:buFont typeface="Arial"/>
                        <a:buChar char="•"/>
                      </a:pPr>
                      <a:r>
                        <a:rPr lang="en-US" dirty="0" smtClean="0">
                          <a:effectLst/>
                        </a:rPr>
                        <a:t>Bone </a:t>
                      </a:r>
                      <a:r>
                        <a:rPr lang="en-US" dirty="0">
                          <a:effectLst/>
                        </a:rPr>
                        <a:t>marrow </a:t>
                      </a:r>
                      <a:r>
                        <a:rPr lang="en-US" dirty="0" smtClean="0">
                          <a:effectLst/>
                        </a:rPr>
                        <a:t>derived</a:t>
                      </a:r>
                    </a:p>
                    <a:p>
                      <a:pPr>
                        <a:buFont typeface="Arial"/>
                        <a:buChar char="•"/>
                      </a:pPr>
                      <a:endParaRPr lang="en-US" dirty="0">
                        <a:effectLst/>
                      </a:endParaRPr>
                    </a:p>
                    <a:p>
                      <a:pPr>
                        <a:buFont typeface="Arial"/>
                        <a:buChar char="•"/>
                      </a:pPr>
                      <a:r>
                        <a:rPr lang="en-US" dirty="0">
                          <a:effectLst/>
                        </a:rPr>
                        <a:t>Adipose tissue derived</a:t>
                      </a:r>
                    </a:p>
                    <a:p>
                      <a:r>
                        <a:rPr lang="en-US" dirty="0"/>
                        <a:t/>
                      </a:r>
                      <a:br>
                        <a:rPr lang="en-US" dirty="0"/>
                      </a:br>
                      <a:endParaRPr lang="en-US" dirty="0"/>
                    </a:p>
                  </a:txBody>
                  <a:tcPr anchor="ctr">
                    <a:lnL>
                      <a:noFill/>
                    </a:lnL>
                    <a:lnR>
                      <a:noFill/>
                    </a:lnR>
                    <a:lnT>
                      <a:noFill/>
                    </a:lnT>
                    <a:lnB>
                      <a:noFill/>
                    </a:lnB>
                  </a:tcPr>
                </a:tc>
              </a:tr>
            </a:tbl>
          </a:graphicData>
        </a:graphic>
      </p:graphicFrame>
      <p:sp>
        <p:nvSpPr>
          <p:cNvPr id="5" name="Rectangle 1"/>
          <p:cNvSpPr>
            <a:spLocks noChangeArrowheads="1"/>
          </p:cNvSpPr>
          <p:nvPr/>
        </p:nvSpPr>
        <p:spPr bwMode="auto">
          <a:xfrm>
            <a:off x="457201" y="-484108"/>
            <a:ext cx="2244790" cy="714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1" u="none" strike="noStrike" cap="none" normalizeH="0" baseline="0" dirty="0" smtClean="0">
                <a:ln>
                  <a:noFill/>
                </a:ln>
                <a:solidFill>
                  <a:srgbClr val="3D3D3D"/>
                </a:solidFill>
                <a:effectLst/>
                <a:latin typeface="Verdana" pitchFamily="34" charset="0"/>
                <a:cs typeface="Arial" pitchFamily="34" charset="0"/>
              </a:rPr>
              <a:t/>
            </a:r>
            <a:br>
              <a:rPr kumimoji="0" lang="en-US" sz="700" b="0" i="1" u="none" strike="noStrike" cap="none" normalizeH="0" baseline="0" dirty="0" smtClean="0">
                <a:ln>
                  <a:noFill/>
                </a:ln>
                <a:solidFill>
                  <a:srgbClr val="3D3D3D"/>
                </a:solidFill>
                <a:effectLst/>
                <a:latin typeface="Verdana" pitchFamily="34" charset="0"/>
                <a:cs typeface="Arial" pitchFamily="34" charset="0"/>
              </a:rPr>
            </a:br>
            <a:endParaRPr kumimoji="0" lang="en-US" sz="900" b="0" i="0" u="none" strike="noStrike" cap="none" normalizeH="0" baseline="0" dirty="0" smtClean="0">
              <a:ln>
                <a:noFill/>
              </a:ln>
              <a:solidFill>
                <a:srgbClr val="3D3D3D"/>
              </a:solidFill>
              <a:effectLst/>
              <a:latin typeface="Verdan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pitchFamily="34" charset="0"/>
                <a:cs typeface="Arial" pitchFamily="34" charset="0"/>
              </a:rPr>
              <a:t/>
            </a:r>
            <a:br>
              <a:rPr kumimoji="0" lang="en-US" sz="600" b="0" i="0" u="none" strike="noStrike" cap="none" normalizeH="0" baseline="0" dirty="0" smtClean="0">
                <a:ln>
                  <a:noFill/>
                </a:ln>
                <a:solidFill>
                  <a:schemeClr val="tx1"/>
                </a:solidFill>
                <a:effectLst/>
                <a:latin typeface="Arial" pitchFamily="34" charset="0"/>
                <a:cs typeface="Arial" pitchFamily="34" charset="0"/>
              </a:rPr>
            </a:br>
            <a:endParaRPr kumimoji="0" lang="en-US" sz="44200" b="0" i="0" u="none" strike="noStrike" cap="none" normalizeH="0" baseline="0" dirty="0" smtClean="0">
              <a:ln>
                <a:noFill/>
              </a:ln>
              <a:solidFill>
                <a:srgbClr val="3D3D3D"/>
              </a:solidFill>
              <a:effectLst/>
              <a:latin typeface="Verdana" pitchFamily="34" charset="0"/>
              <a:cs typeface="Arial" pitchFamily="34" charset="0"/>
            </a:endParaRPr>
          </a:p>
        </p:txBody>
      </p:sp>
    </p:spTree>
    <p:extLst>
      <p:ext uri="{BB962C8B-B14F-4D97-AF65-F5344CB8AC3E}">
        <p14:creationId xmlns:p14="http://schemas.microsoft.com/office/powerpoint/2010/main" val="3069586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Vivostat</a:t>
            </a:r>
            <a:r>
              <a:rPr lang="en-US" b="1" baseline="30000" dirty="0"/>
              <a:t>®</a:t>
            </a:r>
            <a:r>
              <a:rPr lang="en-US" b="1" dirty="0"/>
              <a:t> Autologous Fibrin Sealant</a:t>
            </a:r>
            <a:br>
              <a:rPr lang="en-US" b="1" dirty="0"/>
            </a:b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For </a:t>
            </a:r>
            <a:r>
              <a:rPr lang="en-US" dirty="0"/>
              <a:t>many years specialists have prepared autologous fibrin sealant based on thrombin and fibrinogen. The process is complicated, </a:t>
            </a:r>
            <a:r>
              <a:rPr lang="en-US" dirty="0" err="1"/>
              <a:t>labour</a:t>
            </a:r>
            <a:r>
              <a:rPr lang="en-US" dirty="0"/>
              <a:t> intensive and time consuming. With the </a:t>
            </a:r>
            <a:r>
              <a:rPr lang="en-US" dirty="0" err="1"/>
              <a:t>Vivostat</a:t>
            </a:r>
            <a:r>
              <a:rPr lang="en-US" dirty="0"/>
              <a:t>® system this process becomes fast and uncomplicated.</a:t>
            </a:r>
            <a:br>
              <a:rPr lang="en-US" dirty="0"/>
            </a:br>
            <a:r>
              <a:rPr lang="en-US" dirty="0"/>
              <a:t/>
            </a:r>
            <a:br>
              <a:rPr lang="en-US" dirty="0"/>
            </a:br>
            <a:r>
              <a:rPr lang="en-US" dirty="0"/>
              <a:t>The uniqueness of the </a:t>
            </a:r>
            <a:r>
              <a:rPr lang="en-US" dirty="0" err="1"/>
              <a:t>Vivostat</a:t>
            </a:r>
            <a:r>
              <a:rPr lang="en-US" baseline="30000" dirty="0"/>
              <a:t>®</a:t>
            </a:r>
            <a:r>
              <a:rPr lang="en-US" dirty="0"/>
              <a:t> system is a novel patented biotechnological process that enables reliable and reproducible preparation of autologous fibrin sealant and related products without using </a:t>
            </a:r>
            <a:r>
              <a:rPr lang="en-US" dirty="0" err="1"/>
              <a:t>cryoprecipitation</a:t>
            </a:r>
            <a:r>
              <a:rPr lang="en-US" dirty="0"/>
              <a:t> and without the need for a separate thrombin component. Furthermore, </a:t>
            </a:r>
            <a:r>
              <a:rPr lang="en-US" dirty="0" err="1"/>
              <a:t>Vivostat®Fibrin</a:t>
            </a:r>
            <a:r>
              <a:rPr lang="en-US" dirty="0"/>
              <a:t> Sealant does not contain any bovine components and is completely </a:t>
            </a:r>
            <a:r>
              <a:rPr lang="en-US" dirty="0" err="1"/>
              <a:t>aprotinin</a:t>
            </a:r>
            <a:r>
              <a:rPr lang="en-US" dirty="0"/>
              <a:t>-free.</a:t>
            </a:r>
            <a:br>
              <a:rPr lang="en-US" dirty="0"/>
            </a:br>
            <a:r>
              <a:rPr lang="en-US" dirty="0"/>
              <a:t/>
            </a:r>
            <a:br>
              <a:rPr lang="en-US" dirty="0"/>
            </a:br>
            <a:r>
              <a:rPr lang="en-US" dirty="0"/>
              <a:t>It is designed to provide the best possible solution for many different settings independent of whether it is used in the surgical area or centrally in e.g. the transfusion </a:t>
            </a:r>
            <a:r>
              <a:rPr lang="en-US" dirty="0" err="1"/>
              <a:t>centre</a:t>
            </a:r>
            <a:r>
              <a:rPr lang="en-US" dirty="0"/>
              <a:t> or the blood bank. The straightforward and intuitive operation means that there is no need for specially trained personnel.</a:t>
            </a:r>
          </a:p>
          <a:p>
            <a:endParaRPr lang="en-US" dirty="0"/>
          </a:p>
        </p:txBody>
      </p:sp>
    </p:spTree>
    <p:extLst>
      <p:ext uri="{BB962C8B-B14F-4D97-AF65-F5344CB8AC3E}">
        <p14:creationId xmlns:p14="http://schemas.microsoft.com/office/powerpoint/2010/main" val="8173246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sz="3600" b="1" dirty="0" err="1" smtClean="0">
                <a:latin typeface="Arial Narrow" pitchFamily="34" charset="0"/>
              </a:rPr>
              <a:t>Vivostat</a:t>
            </a:r>
            <a:r>
              <a:rPr lang="en-US" sz="3600" b="1" dirty="0" smtClean="0">
                <a:latin typeface="Arial Narrow" pitchFamily="34" charset="0"/>
              </a:rPr>
              <a:t> Co-Delivery Supporting Evidence </a:t>
            </a:r>
            <a:endParaRPr lang="en-US" sz="3600" b="1" dirty="0">
              <a:latin typeface="Arial Narrow" pitchFamily="34" charset="0"/>
            </a:endParaRPr>
          </a:p>
        </p:txBody>
      </p:sp>
      <p:sp>
        <p:nvSpPr>
          <p:cNvPr id="3" name="Content Placeholder 2"/>
          <p:cNvSpPr>
            <a:spLocks noGrp="1"/>
          </p:cNvSpPr>
          <p:nvPr>
            <p:ph idx="1"/>
          </p:nvPr>
        </p:nvSpPr>
        <p:spPr>
          <a:xfrm>
            <a:off x="381000" y="914400"/>
            <a:ext cx="8382000" cy="6096000"/>
          </a:xfrm>
        </p:spPr>
        <p:txBody>
          <a:bodyPr>
            <a:normAutofit fontScale="47500" lnSpcReduction="20000"/>
          </a:bodyPr>
          <a:lstStyle/>
          <a:p>
            <a:pPr marL="0" indent="0">
              <a:buNone/>
            </a:pPr>
            <a:r>
              <a:rPr lang="en-US" sz="3400" b="1" dirty="0" smtClean="0">
                <a:latin typeface="Arial Narrow" pitchFamily="34" charset="0"/>
              </a:rPr>
              <a:t>Tumors</a:t>
            </a:r>
          </a:p>
          <a:p>
            <a:pPr marL="0" indent="0">
              <a:buNone/>
            </a:pPr>
            <a:r>
              <a:rPr lang="en-US" sz="3400" b="1" dirty="0" err="1" smtClean="0">
                <a:latin typeface="Arial Narrow" pitchFamily="34" charset="0"/>
              </a:rPr>
              <a:t>Intrapleural</a:t>
            </a:r>
            <a:r>
              <a:rPr lang="en-US" sz="3400" b="1" dirty="0" smtClean="0">
                <a:latin typeface="Arial Narrow" pitchFamily="34" charset="0"/>
              </a:rPr>
              <a:t> </a:t>
            </a:r>
            <a:r>
              <a:rPr lang="en-US" sz="3400" b="1" dirty="0">
                <a:latin typeface="Arial Narrow" pitchFamily="34" charset="0"/>
              </a:rPr>
              <a:t>topical application of </a:t>
            </a:r>
            <a:r>
              <a:rPr lang="en-US" sz="3400" b="1" dirty="0" err="1">
                <a:latin typeface="Arial Narrow" pitchFamily="34" charset="0"/>
              </a:rPr>
              <a:t>cisplatin</a:t>
            </a:r>
            <a:r>
              <a:rPr lang="en-US" sz="3400" b="1" dirty="0">
                <a:latin typeface="Arial Narrow" pitchFamily="34" charset="0"/>
              </a:rPr>
              <a:t> with the surgical carrier </a:t>
            </a:r>
            <a:r>
              <a:rPr lang="en-US" sz="3400" b="1" dirty="0" err="1">
                <a:latin typeface="Arial Narrow" pitchFamily="34" charset="0"/>
              </a:rPr>
              <a:t>Vivostat</a:t>
            </a:r>
            <a:r>
              <a:rPr lang="en-US" sz="3400" b="1" dirty="0">
                <a:latin typeface="Arial Narrow" pitchFamily="34" charset="0"/>
              </a:rPr>
              <a:t> increases the local drug concentration in an immune-competent rat model with malignant </a:t>
            </a:r>
            <a:r>
              <a:rPr lang="en-US" sz="3400" b="1" dirty="0" err="1" smtClean="0">
                <a:latin typeface="Arial Narrow" pitchFamily="34" charset="0"/>
              </a:rPr>
              <a:t>pleuromesothelioma</a:t>
            </a:r>
            <a:r>
              <a:rPr lang="en-US" sz="3400" b="1" dirty="0">
                <a:latin typeface="Arial Narrow" pitchFamily="34" charset="0"/>
              </a:rPr>
              <a:t> </a:t>
            </a:r>
            <a:r>
              <a:rPr lang="en-US" sz="3400" b="1" dirty="0" smtClean="0">
                <a:latin typeface="Arial Narrow" pitchFamily="34" charset="0"/>
              </a:rPr>
              <a:t> </a:t>
            </a:r>
            <a:r>
              <a:rPr lang="en-US" sz="3400" i="1" dirty="0" err="1" smtClean="0">
                <a:latin typeface="Arial Narrow" pitchFamily="34" charset="0"/>
              </a:rPr>
              <a:t>Lardinois</a:t>
            </a:r>
            <a:r>
              <a:rPr lang="en-US" sz="3400" i="1" dirty="0" smtClean="0">
                <a:latin typeface="Arial Narrow" pitchFamily="34" charset="0"/>
              </a:rPr>
              <a:t> </a:t>
            </a:r>
            <a:r>
              <a:rPr lang="en-US" sz="3400" i="1" dirty="0">
                <a:latin typeface="Arial Narrow" pitchFamily="34" charset="0"/>
              </a:rPr>
              <a:t>D. et al</a:t>
            </a:r>
            <a:r>
              <a:rPr lang="en-US" sz="3400" i="1" dirty="0" smtClean="0">
                <a:latin typeface="Arial Narrow" pitchFamily="34" charset="0"/>
              </a:rPr>
              <a:t>. </a:t>
            </a:r>
            <a:r>
              <a:rPr lang="en-US" sz="3400" dirty="0" smtClean="0">
                <a:latin typeface="Arial Narrow" pitchFamily="34" charset="0"/>
              </a:rPr>
              <a:t>J </a:t>
            </a:r>
            <a:r>
              <a:rPr lang="en-US" sz="3400" dirty="0" err="1">
                <a:latin typeface="Arial Narrow" pitchFamily="34" charset="0"/>
              </a:rPr>
              <a:t>Thorac</a:t>
            </a:r>
            <a:r>
              <a:rPr lang="en-US" sz="3400" dirty="0">
                <a:latin typeface="Arial Narrow" pitchFamily="34" charset="0"/>
              </a:rPr>
              <a:t> </a:t>
            </a:r>
            <a:r>
              <a:rPr lang="en-US" sz="3400" dirty="0" err="1">
                <a:latin typeface="Arial Narrow" pitchFamily="34" charset="0"/>
              </a:rPr>
              <a:t>Cardiovasc</a:t>
            </a:r>
            <a:r>
              <a:rPr lang="en-US" sz="3400" dirty="0">
                <a:latin typeface="Arial Narrow" pitchFamily="34" charset="0"/>
              </a:rPr>
              <a:t> </a:t>
            </a:r>
            <a:r>
              <a:rPr lang="en-US" sz="3400" dirty="0" err="1">
                <a:latin typeface="Arial Narrow" pitchFamily="34" charset="0"/>
              </a:rPr>
              <a:t>Surg</a:t>
            </a:r>
            <a:r>
              <a:rPr lang="en-US" sz="3400" dirty="0">
                <a:latin typeface="Arial Narrow" pitchFamily="34" charset="0"/>
              </a:rPr>
              <a:t> </a:t>
            </a:r>
            <a:r>
              <a:rPr lang="en-US" sz="3400" dirty="0" smtClean="0">
                <a:latin typeface="Arial Narrow" pitchFamily="34" charset="0"/>
              </a:rPr>
              <a:t>2006;131:697-703</a:t>
            </a:r>
            <a:br>
              <a:rPr lang="en-US" sz="3400" dirty="0" smtClean="0">
                <a:latin typeface="Arial Narrow" pitchFamily="34" charset="0"/>
              </a:rPr>
            </a:br>
            <a:r>
              <a:rPr lang="en-US" sz="3400" dirty="0">
                <a:latin typeface="Arial Narrow" pitchFamily="34" charset="0"/>
              </a:rPr>
              <a:t/>
            </a:r>
            <a:br>
              <a:rPr lang="en-US" sz="3400" dirty="0">
                <a:latin typeface="Arial Narrow" pitchFamily="34" charset="0"/>
              </a:rPr>
            </a:br>
            <a:r>
              <a:rPr lang="en-US" sz="3400" b="1" dirty="0">
                <a:latin typeface="Arial Narrow" pitchFamily="34" charset="0"/>
                <a:hlinkClick r:id="rId2"/>
              </a:rPr>
              <a:t>Local recurrence model of malignant pleural mesothelioma for investigation of </a:t>
            </a:r>
            <a:r>
              <a:rPr lang="en-US" sz="3400" b="1" dirty="0" err="1">
                <a:latin typeface="Arial Narrow" pitchFamily="34" charset="0"/>
                <a:hlinkClick r:id="rId2"/>
              </a:rPr>
              <a:t>intrapleural</a:t>
            </a:r>
            <a:r>
              <a:rPr lang="en-US" sz="3400" b="1" dirty="0">
                <a:latin typeface="Arial Narrow" pitchFamily="34" charset="0"/>
                <a:hlinkClick r:id="rId2"/>
              </a:rPr>
              <a:t> </a:t>
            </a:r>
            <a:r>
              <a:rPr lang="en-US" sz="3400" b="1" dirty="0" smtClean="0">
                <a:latin typeface="Arial Narrow" pitchFamily="34" charset="0"/>
                <a:hlinkClick r:id="rId2"/>
              </a:rPr>
              <a:t>treatment</a:t>
            </a:r>
            <a:r>
              <a:rPr lang="en-US" sz="3400" dirty="0">
                <a:latin typeface="Arial Narrow" pitchFamily="34" charset="0"/>
              </a:rPr>
              <a:t> </a:t>
            </a:r>
            <a:r>
              <a:rPr lang="en-US" sz="3400" i="1" dirty="0" err="1" smtClean="0">
                <a:latin typeface="Arial Narrow" pitchFamily="34" charset="0"/>
              </a:rPr>
              <a:t>Opitz</a:t>
            </a:r>
            <a:r>
              <a:rPr lang="en-US" sz="3400" i="1" dirty="0" smtClean="0">
                <a:latin typeface="Arial Narrow" pitchFamily="34" charset="0"/>
              </a:rPr>
              <a:t> </a:t>
            </a:r>
            <a:r>
              <a:rPr lang="en-US" sz="3400" i="1" dirty="0">
                <a:latin typeface="Arial Narrow" pitchFamily="34" charset="0"/>
              </a:rPr>
              <a:t>I. et al</a:t>
            </a:r>
            <a:r>
              <a:rPr lang="en-US" sz="3400" i="1" dirty="0" smtClean="0">
                <a:latin typeface="Arial Narrow" pitchFamily="34" charset="0"/>
              </a:rPr>
              <a:t>.  </a:t>
            </a:r>
            <a:r>
              <a:rPr lang="en-US" sz="3400" dirty="0" smtClean="0">
                <a:latin typeface="Arial Narrow" pitchFamily="34" charset="0"/>
              </a:rPr>
              <a:t>European </a:t>
            </a:r>
            <a:r>
              <a:rPr lang="en-US" sz="3400" dirty="0">
                <a:latin typeface="Arial Narrow" pitchFamily="34" charset="0"/>
              </a:rPr>
              <a:t>Journal of Cardio-thoracic Surgery 31 (2007) 772—778</a:t>
            </a:r>
            <a:br>
              <a:rPr lang="en-US" sz="3400" dirty="0">
                <a:latin typeface="Arial Narrow" pitchFamily="34" charset="0"/>
              </a:rPr>
            </a:br>
            <a:r>
              <a:rPr lang="en-US" sz="3400" dirty="0">
                <a:latin typeface="Arial Narrow" pitchFamily="34" charset="0"/>
              </a:rPr>
              <a:t/>
            </a:r>
            <a:br>
              <a:rPr lang="en-US" sz="3400" dirty="0">
                <a:latin typeface="Arial Narrow" pitchFamily="34" charset="0"/>
              </a:rPr>
            </a:br>
            <a:r>
              <a:rPr lang="en-US" sz="3400" b="1" dirty="0" smtClean="0">
                <a:latin typeface="Arial Narrow" pitchFamily="34" charset="0"/>
              </a:rPr>
              <a:t>Optimized </a:t>
            </a:r>
            <a:r>
              <a:rPr lang="en-US" sz="3400" b="1" dirty="0" err="1">
                <a:latin typeface="Arial Narrow" pitchFamily="34" charset="0"/>
              </a:rPr>
              <a:t>intrapleural</a:t>
            </a:r>
            <a:r>
              <a:rPr lang="en-US" sz="3400" b="1" dirty="0">
                <a:latin typeface="Arial Narrow" pitchFamily="34" charset="0"/>
              </a:rPr>
              <a:t> </a:t>
            </a:r>
            <a:r>
              <a:rPr lang="en-US" sz="3400" b="1" dirty="0" err="1">
                <a:latin typeface="Arial Narrow" pitchFamily="34" charset="0"/>
              </a:rPr>
              <a:t>cisplatin</a:t>
            </a:r>
            <a:r>
              <a:rPr lang="en-US" sz="3400" b="1" dirty="0">
                <a:latin typeface="Arial Narrow" pitchFamily="34" charset="0"/>
              </a:rPr>
              <a:t> chemotherapy with a fibrin carrier after </a:t>
            </a:r>
            <a:r>
              <a:rPr lang="en-US" sz="3400" b="1" dirty="0" err="1">
                <a:latin typeface="Arial Narrow" pitchFamily="34" charset="0"/>
              </a:rPr>
              <a:t>extrapleural</a:t>
            </a:r>
            <a:r>
              <a:rPr lang="en-US" sz="3400" b="1" dirty="0">
                <a:latin typeface="Arial Narrow" pitchFamily="34" charset="0"/>
              </a:rPr>
              <a:t> </a:t>
            </a:r>
            <a:r>
              <a:rPr lang="en-US" sz="3400" b="1" dirty="0" err="1">
                <a:latin typeface="Arial Narrow" pitchFamily="34" charset="0"/>
              </a:rPr>
              <a:t>pneumonectomy</a:t>
            </a:r>
            <a:r>
              <a:rPr lang="en-US" sz="3400" b="1" dirty="0">
                <a:latin typeface="Arial Narrow" pitchFamily="34" charset="0"/>
              </a:rPr>
              <a:t>: A preclinical </a:t>
            </a:r>
            <a:r>
              <a:rPr lang="en-US" sz="3400" b="1" dirty="0" smtClean="0">
                <a:latin typeface="Arial Narrow" pitchFamily="34" charset="0"/>
              </a:rPr>
              <a:t>study</a:t>
            </a:r>
            <a:r>
              <a:rPr lang="en-US" sz="3400" b="1" dirty="0">
                <a:latin typeface="Arial Narrow" pitchFamily="34" charset="0"/>
              </a:rPr>
              <a:t> </a:t>
            </a:r>
            <a:r>
              <a:rPr lang="en-US" sz="3400" i="1" dirty="0" err="1" smtClean="0">
                <a:latin typeface="Arial Narrow" pitchFamily="34" charset="0"/>
              </a:rPr>
              <a:t>Opitz</a:t>
            </a:r>
            <a:r>
              <a:rPr lang="en-US" sz="3400" i="1" dirty="0" smtClean="0">
                <a:latin typeface="Arial Narrow" pitchFamily="34" charset="0"/>
              </a:rPr>
              <a:t> </a:t>
            </a:r>
            <a:r>
              <a:rPr lang="en-US" sz="3400" i="1" dirty="0">
                <a:latin typeface="Arial Narrow" pitchFamily="34" charset="0"/>
              </a:rPr>
              <a:t>I. et al</a:t>
            </a:r>
            <a:r>
              <a:rPr lang="en-US" sz="3400" dirty="0">
                <a:latin typeface="Arial Narrow" pitchFamily="34" charset="0"/>
              </a:rPr>
              <a:t/>
            </a:r>
            <a:br>
              <a:rPr lang="en-US" sz="3400" dirty="0">
                <a:latin typeface="Arial Narrow" pitchFamily="34" charset="0"/>
              </a:rPr>
            </a:br>
            <a:r>
              <a:rPr lang="en-US" sz="3400" dirty="0">
                <a:latin typeface="Arial Narrow" pitchFamily="34" charset="0"/>
              </a:rPr>
              <a:t>The Journal of Thoracic and Cardiovascular Surgery 2011; Volume 141, Number 1: 65-71 </a:t>
            </a:r>
            <a:br>
              <a:rPr lang="en-US" sz="3400" dirty="0">
                <a:latin typeface="Arial Narrow" pitchFamily="34" charset="0"/>
              </a:rPr>
            </a:br>
            <a:r>
              <a:rPr lang="en-US" sz="3400" dirty="0">
                <a:latin typeface="Arial Narrow" pitchFamily="34" charset="0"/>
              </a:rPr>
              <a:t/>
            </a:r>
            <a:br>
              <a:rPr lang="en-US" sz="3400" dirty="0">
                <a:latin typeface="Arial Narrow" pitchFamily="34" charset="0"/>
              </a:rPr>
            </a:br>
            <a:r>
              <a:rPr lang="en-US" sz="3400" b="1" dirty="0">
                <a:latin typeface="Arial Narrow" pitchFamily="34" charset="0"/>
              </a:rPr>
              <a:t>Stem </a:t>
            </a:r>
            <a:r>
              <a:rPr lang="en-US" sz="3400" b="1" dirty="0" smtClean="0">
                <a:latin typeface="Arial Narrow" pitchFamily="34" charset="0"/>
              </a:rPr>
              <a:t>Cells</a:t>
            </a:r>
          </a:p>
          <a:p>
            <a:pPr marL="0" indent="0">
              <a:buNone/>
            </a:pPr>
            <a:r>
              <a:rPr lang="en-US" sz="3400" b="1" dirty="0" smtClean="0">
                <a:latin typeface="Arial Narrow" pitchFamily="34" charset="0"/>
                <a:hlinkClick r:id="rId3"/>
              </a:rPr>
              <a:t>Autologous </a:t>
            </a:r>
            <a:r>
              <a:rPr lang="en-US" sz="3400" b="1" dirty="0">
                <a:latin typeface="Arial Narrow" pitchFamily="34" charset="0"/>
                <a:hlinkClick r:id="rId3"/>
              </a:rPr>
              <a:t>Valve Replacement—CD133þ Stem Cell-Plus-Fibrin Composite-Based Sprayed Cell Seeding for Intraoperative Heart Valve Tissue </a:t>
            </a:r>
            <a:r>
              <a:rPr lang="en-US" sz="3400" b="1" dirty="0" smtClean="0">
                <a:latin typeface="Arial Narrow" pitchFamily="34" charset="0"/>
                <a:hlinkClick r:id="rId3"/>
              </a:rPr>
              <a:t>Engineering</a:t>
            </a:r>
            <a:r>
              <a:rPr lang="en-US" sz="3400" b="1" dirty="0" smtClean="0">
                <a:latin typeface="Arial Narrow" pitchFamily="34" charset="0"/>
              </a:rPr>
              <a:t>  </a:t>
            </a:r>
            <a:r>
              <a:rPr lang="en-US" sz="3400" i="1" dirty="0" smtClean="0">
                <a:latin typeface="Arial Narrow" pitchFamily="34" charset="0"/>
              </a:rPr>
              <a:t>Kaminski </a:t>
            </a:r>
            <a:r>
              <a:rPr lang="en-US" sz="3400" i="1" dirty="0">
                <a:latin typeface="Arial Narrow" pitchFamily="34" charset="0"/>
              </a:rPr>
              <a:t>A. et al</a:t>
            </a:r>
            <a:r>
              <a:rPr lang="en-US" sz="3400" i="1" dirty="0" smtClean="0">
                <a:latin typeface="Arial Narrow" pitchFamily="34" charset="0"/>
              </a:rPr>
              <a:t>. </a:t>
            </a:r>
            <a:r>
              <a:rPr lang="en-US" sz="3400" dirty="0" smtClean="0">
                <a:latin typeface="Arial Narrow" pitchFamily="34" charset="0"/>
              </a:rPr>
              <a:t>Tissue </a:t>
            </a:r>
            <a:r>
              <a:rPr lang="en-US" sz="3400" dirty="0">
                <a:latin typeface="Arial Narrow" pitchFamily="34" charset="0"/>
              </a:rPr>
              <a:t>Engineering: Part C Volume 00, Number 00, 2010 DOI: 10.1089/ten.tec.2010.0051</a:t>
            </a:r>
            <a:br>
              <a:rPr lang="en-US" sz="3400" dirty="0">
                <a:latin typeface="Arial Narrow" pitchFamily="34" charset="0"/>
              </a:rPr>
            </a:br>
            <a:r>
              <a:rPr lang="en-US" sz="3400" dirty="0">
                <a:latin typeface="Arial Narrow" pitchFamily="34" charset="0"/>
              </a:rPr>
              <a:t/>
            </a:r>
            <a:br>
              <a:rPr lang="en-US" sz="3400" dirty="0">
                <a:latin typeface="Arial Narrow" pitchFamily="34" charset="0"/>
              </a:rPr>
            </a:br>
            <a:r>
              <a:rPr lang="en-US" sz="3400" b="1" dirty="0">
                <a:latin typeface="Arial Narrow" pitchFamily="34" charset="0"/>
              </a:rPr>
              <a:t>Bone marrow</a:t>
            </a:r>
            <a:r>
              <a:rPr lang="en-US" sz="3400" dirty="0">
                <a:latin typeface="Arial Narrow" pitchFamily="34" charset="0"/>
              </a:rPr>
              <a:t/>
            </a:r>
            <a:br>
              <a:rPr lang="en-US" sz="3400" dirty="0">
                <a:latin typeface="Arial Narrow" pitchFamily="34" charset="0"/>
              </a:rPr>
            </a:br>
            <a:r>
              <a:rPr lang="en-US" sz="3400" b="1" dirty="0" smtClean="0">
                <a:latin typeface="Arial Narrow" pitchFamily="34" charset="0"/>
                <a:hlinkClick r:id="rId4"/>
              </a:rPr>
              <a:t>Use </a:t>
            </a:r>
            <a:r>
              <a:rPr lang="en-US" sz="3400" b="1" dirty="0">
                <a:latin typeface="Arial Narrow" pitchFamily="34" charset="0"/>
                <a:hlinkClick r:id="rId4"/>
              </a:rPr>
              <a:t>of autologous bone marrow cells concentrate enriched with platelet-rich fibrin on </a:t>
            </a:r>
            <a:r>
              <a:rPr lang="en-US" sz="3400" b="1" dirty="0" err="1">
                <a:latin typeface="Arial Narrow" pitchFamily="34" charset="0"/>
                <a:hlinkClick r:id="rId4"/>
              </a:rPr>
              <a:t>corticocancellous</a:t>
            </a:r>
            <a:r>
              <a:rPr lang="en-US" sz="3400" b="1" dirty="0">
                <a:latin typeface="Arial Narrow" pitchFamily="34" charset="0"/>
                <a:hlinkClick r:id="rId4"/>
              </a:rPr>
              <a:t> bone allograft for </a:t>
            </a:r>
            <a:r>
              <a:rPr lang="en-US" sz="3400" b="1" dirty="0" err="1">
                <a:latin typeface="Arial Narrow" pitchFamily="34" charset="0"/>
                <a:hlinkClick r:id="rId4"/>
              </a:rPr>
              <a:t>posterolateral</a:t>
            </a:r>
            <a:r>
              <a:rPr lang="en-US" sz="3400" b="1" dirty="0">
                <a:latin typeface="Arial Narrow" pitchFamily="34" charset="0"/>
                <a:hlinkClick r:id="rId4"/>
              </a:rPr>
              <a:t> multilevel cervical </a:t>
            </a:r>
            <a:r>
              <a:rPr lang="en-US" sz="3400" b="1" dirty="0" smtClean="0">
                <a:latin typeface="Arial Narrow" pitchFamily="34" charset="0"/>
                <a:hlinkClick r:id="rId4"/>
              </a:rPr>
              <a:t>fusion </a:t>
            </a:r>
            <a:r>
              <a:rPr lang="en-US" sz="3400" b="1" dirty="0" smtClean="0">
                <a:latin typeface="Arial Narrow" pitchFamily="34" charset="0"/>
              </a:rPr>
              <a:t> </a:t>
            </a:r>
            <a:r>
              <a:rPr lang="en-US" sz="3400" i="1" dirty="0" err="1" smtClean="0">
                <a:latin typeface="Arial Narrow" pitchFamily="34" charset="0"/>
              </a:rPr>
              <a:t>Vadalà</a:t>
            </a:r>
            <a:r>
              <a:rPr lang="en-US" sz="3400" i="1" dirty="0" smtClean="0">
                <a:latin typeface="Arial Narrow" pitchFamily="34" charset="0"/>
              </a:rPr>
              <a:t> </a:t>
            </a:r>
            <a:r>
              <a:rPr lang="en-US" sz="3400" i="1" dirty="0">
                <a:latin typeface="Arial Narrow" pitchFamily="34" charset="0"/>
              </a:rPr>
              <a:t>G. et al</a:t>
            </a:r>
            <a:r>
              <a:rPr lang="en-US" sz="3400" i="1" dirty="0" smtClean="0">
                <a:latin typeface="Arial Narrow" pitchFamily="34" charset="0"/>
              </a:rPr>
              <a:t>. </a:t>
            </a:r>
            <a:r>
              <a:rPr lang="en-US" sz="3400" dirty="0" smtClean="0">
                <a:latin typeface="Arial Narrow" pitchFamily="34" charset="0"/>
              </a:rPr>
              <a:t>Journal </a:t>
            </a:r>
            <a:r>
              <a:rPr lang="en-US" sz="3400" dirty="0">
                <a:latin typeface="Arial Narrow" pitchFamily="34" charset="0"/>
              </a:rPr>
              <a:t>of Tissue Engineering and Regenerative Medicine 2008; 2: 515–520.</a:t>
            </a:r>
            <a:br>
              <a:rPr lang="en-US" sz="3400" dirty="0">
                <a:latin typeface="Arial Narrow" pitchFamily="34" charset="0"/>
              </a:rPr>
            </a:br>
            <a:r>
              <a:rPr lang="en-US" sz="3400" dirty="0">
                <a:latin typeface="Arial Narrow" pitchFamily="34" charset="0"/>
              </a:rPr>
              <a:t/>
            </a:r>
            <a:br>
              <a:rPr lang="en-US" sz="3400" dirty="0">
                <a:latin typeface="Arial Narrow" pitchFamily="34" charset="0"/>
              </a:rPr>
            </a:br>
            <a:r>
              <a:rPr lang="en-US" sz="3400" b="1" dirty="0">
                <a:latin typeface="Arial Narrow" pitchFamily="34" charset="0"/>
              </a:rPr>
              <a:t>Wound </a:t>
            </a:r>
            <a:r>
              <a:rPr lang="en-US" sz="3400" b="1" dirty="0" err="1">
                <a:latin typeface="Arial Narrow" pitchFamily="34" charset="0"/>
              </a:rPr>
              <a:t>tratment</a:t>
            </a:r>
            <a:r>
              <a:rPr lang="en-US" sz="3400" dirty="0">
                <a:latin typeface="Arial Narrow" pitchFamily="34" charset="0"/>
              </a:rPr>
              <a:t/>
            </a:r>
            <a:br>
              <a:rPr lang="en-US" sz="3400" dirty="0">
                <a:latin typeface="Arial Narrow" pitchFamily="34" charset="0"/>
              </a:rPr>
            </a:br>
            <a:r>
              <a:rPr lang="en-US" sz="3400" b="1" dirty="0" smtClean="0">
                <a:latin typeface="Arial Narrow" pitchFamily="34" charset="0"/>
                <a:hlinkClick r:id="rId5"/>
              </a:rPr>
              <a:t>The </a:t>
            </a:r>
            <a:r>
              <a:rPr lang="en-US" sz="3400" b="1" dirty="0">
                <a:latin typeface="Arial Narrow" pitchFamily="34" charset="0"/>
                <a:hlinkClick r:id="rId5"/>
              </a:rPr>
              <a:t>co-application of sprayed cultured autologous keratinocytes and autologous fibrin sealant in a porcine wound </a:t>
            </a:r>
            <a:r>
              <a:rPr lang="en-US" sz="3400" b="1" dirty="0" smtClean="0">
                <a:latin typeface="Arial Narrow" pitchFamily="34" charset="0"/>
                <a:hlinkClick r:id="rId5"/>
              </a:rPr>
              <a:t>model  </a:t>
            </a:r>
            <a:r>
              <a:rPr lang="en-US" sz="3400" i="1" dirty="0" smtClean="0">
                <a:latin typeface="Arial Narrow" pitchFamily="34" charset="0"/>
              </a:rPr>
              <a:t>Grant </a:t>
            </a:r>
            <a:r>
              <a:rPr lang="en-US" sz="3400" i="1" dirty="0">
                <a:latin typeface="Arial Narrow" pitchFamily="34" charset="0"/>
              </a:rPr>
              <a:t>I. et al</a:t>
            </a:r>
            <a:r>
              <a:rPr lang="en-US" sz="3400" i="1" dirty="0" smtClean="0">
                <a:latin typeface="Arial Narrow" pitchFamily="34" charset="0"/>
              </a:rPr>
              <a:t>. </a:t>
            </a:r>
            <a:r>
              <a:rPr lang="en-US" sz="3400" dirty="0" smtClean="0">
                <a:latin typeface="Arial Narrow" pitchFamily="34" charset="0"/>
              </a:rPr>
              <a:t>British </a:t>
            </a:r>
            <a:r>
              <a:rPr lang="en-US" sz="3400" dirty="0">
                <a:latin typeface="Arial Narrow" pitchFamily="34" charset="0"/>
              </a:rPr>
              <a:t>Journal of Plastic Surgery 2002, 55, 219–227</a:t>
            </a:r>
          </a:p>
          <a:p>
            <a:endParaRPr lang="en-US" dirty="0"/>
          </a:p>
        </p:txBody>
      </p:sp>
    </p:spTree>
    <p:extLst>
      <p:ext uri="{BB962C8B-B14F-4D97-AF65-F5344CB8AC3E}">
        <p14:creationId xmlns:p14="http://schemas.microsoft.com/office/powerpoint/2010/main" val="34047585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smtClean="0"/>
              <a:t>Advanced-PRF</a:t>
            </a:r>
            <a:endParaRPr lang="en-US" b="1" dirty="0"/>
          </a:p>
        </p:txBody>
      </p:sp>
      <p:sp>
        <p:nvSpPr>
          <p:cNvPr id="3" name="Content Placeholder 2"/>
          <p:cNvSpPr>
            <a:spLocks noGrp="1"/>
          </p:cNvSpPr>
          <p:nvPr>
            <p:ph idx="1"/>
          </p:nvPr>
        </p:nvSpPr>
        <p:spPr>
          <a:xfrm>
            <a:off x="457200" y="1066800"/>
            <a:ext cx="8229600" cy="5059363"/>
          </a:xfrm>
        </p:spPr>
        <p:txBody>
          <a:bodyPr/>
          <a:lstStyle/>
          <a:p>
            <a:r>
              <a:rPr lang="en-US" sz="2800" dirty="0" smtClean="0"/>
              <a:t>New 10ml Tube </a:t>
            </a:r>
          </a:p>
          <a:p>
            <a:r>
              <a:rPr lang="en-US" sz="2800" dirty="0" smtClean="0"/>
              <a:t>Decreased G Forces (Spin Speed)</a:t>
            </a:r>
          </a:p>
          <a:p>
            <a:r>
              <a:rPr lang="en-US" sz="2800" dirty="0" smtClean="0"/>
              <a:t>Decreased Time</a:t>
            </a:r>
          </a:p>
          <a:p>
            <a:r>
              <a:rPr lang="en-US" sz="2800" dirty="0" smtClean="0"/>
              <a:t>Temperature 35 to 37 C</a:t>
            </a:r>
          </a:p>
          <a:p>
            <a:r>
              <a:rPr lang="en-US" sz="2800" dirty="0" smtClean="0"/>
              <a:t>Increase  Fibrin </a:t>
            </a:r>
            <a:r>
              <a:rPr lang="en-US" sz="2800" dirty="0" err="1" smtClean="0"/>
              <a:t>Membrain</a:t>
            </a:r>
            <a:r>
              <a:rPr lang="en-US" sz="2800" dirty="0" smtClean="0"/>
              <a:t> BMP 2 and 7</a:t>
            </a:r>
          </a:p>
          <a:p>
            <a:endParaRPr lang="en-US" dirty="0" smtClean="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784600"/>
            <a:ext cx="7620000" cy="280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78640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b="1" dirty="0" smtClean="0">
                <a:latin typeface="Arial Narrow" pitchFamily="34" charset="0"/>
              </a:rPr>
              <a:t>Platelet-Rich </a:t>
            </a:r>
            <a:r>
              <a:rPr lang="en-US" sz="2700" b="1" dirty="0">
                <a:latin typeface="Arial Narrow" pitchFamily="34" charset="0"/>
              </a:rPr>
              <a:t>Fibrin Promotes Periodontal Regeneration and</a:t>
            </a:r>
            <a:br>
              <a:rPr lang="en-US" sz="2700" b="1" dirty="0">
                <a:latin typeface="Arial Narrow" pitchFamily="34" charset="0"/>
              </a:rPr>
            </a:br>
            <a:r>
              <a:rPr lang="en-US" sz="2700" b="1" dirty="0">
                <a:latin typeface="Arial Narrow" pitchFamily="34" charset="0"/>
              </a:rPr>
              <a:t>Enhances Alveolar Bone </a:t>
            </a:r>
            <a:r>
              <a:rPr lang="en-US" sz="2700" b="1" dirty="0" smtClean="0">
                <a:latin typeface="Arial Narrow" pitchFamily="34" charset="0"/>
              </a:rPr>
              <a:t>Augmentation </a:t>
            </a:r>
            <a:r>
              <a:rPr lang="en-US" sz="2800" dirty="0"/>
              <a:t/>
            </a:r>
            <a:br>
              <a:rPr lang="en-US" sz="2800" dirty="0"/>
            </a:br>
            <a:r>
              <a:rPr lang="en-US" sz="2800" dirty="0" smtClean="0"/>
              <a:t>January 2013</a:t>
            </a:r>
            <a:endParaRPr lang="en-US" sz="2700" dirty="0">
              <a:latin typeface="Arial Narrow" pitchFamily="34" charset="0"/>
            </a:endParaRPr>
          </a:p>
        </p:txBody>
      </p:sp>
      <p:sp>
        <p:nvSpPr>
          <p:cNvPr id="3" name="Content Placeholder 2"/>
          <p:cNvSpPr>
            <a:spLocks noGrp="1"/>
          </p:cNvSpPr>
          <p:nvPr>
            <p:ph idx="1"/>
          </p:nvPr>
        </p:nvSpPr>
        <p:spPr/>
        <p:txBody>
          <a:bodyPr>
            <a:normAutofit fontScale="77500" lnSpcReduction="20000"/>
          </a:bodyPr>
          <a:lstStyle/>
          <a:p>
            <a:r>
              <a:rPr lang="sv-SE" b="1" dirty="0"/>
              <a:t>Qi Li,1,2 Shuang Pan,3 Smit J. Dangaria,1 Gokul Gopinathan,1 Antonia Kolokythas,4</a:t>
            </a:r>
          </a:p>
          <a:p>
            <a:r>
              <a:rPr lang="en-US" b="1" dirty="0" err="1"/>
              <a:t>Shunli</a:t>
            </a:r>
            <a:r>
              <a:rPr lang="en-US" b="1" dirty="0"/>
              <a:t> Chu,2 </a:t>
            </a:r>
            <a:r>
              <a:rPr lang="en-US" b="1" dirty="0" err="1"/>
              <a:t>Yajun</a:t>
            </a:r>
            <a:r>
              <a:rPr lang="en-US" b="1" dirty="0"/>
              <a:t> Geng,5 </a:t>
            </a:r>
            <a:r>
              <a:rPr lang="en-US" b="1" dirty="0" err="1"/>
              <a:t>Yanmin</a:t>
            </a:r>
            <a:r>
              <a:rPr lang="en-US" b="1" dirty="0"/>
              <a:t> Zhou,2 and </a:t>
            </a:r>
            <a:r>
              <a:rPr lang="en-US" b="1" dirty="0" err="1"/>
              <a:t>Xianghong</a:t>
            </a:r>
            <a:r>
              <a:rPr lang="en-US" b="1" dirty="0"/>
              <a:t> Luan1</a:t>
            </a:r>
          </a:p>
          <a:p>
            <a:r>
              <a:rPr lang="en-US" i="1" dirty="0"/>
              <a:t>1 UIC </a:t>
            </a:r>
            <a:r>
              <a:rPr lang="en-US" i="1" dirty="0" err="1"/>
              <a:t>Brodie</a:t>
            </a:r>
            <a:r>
              <a:rPr lang="en-US" i="1" dirty="0"/>
              <a:t> Laboratory for Craniofacial Genetics, 801 South Paulina, Chicago, IL 60612, USA</a:t>
            </a:r>
          </a:p>
          <a:p>
            <a:r>
              <a:rPr lang="en-US" i="1" dirty="0"/>
              <a:t>2Department of </a:t>
            </a:r>
            <a:r>
              <a:rPr lang="en-US" i="1" dirty="0" err="1"/>
              <a:t>Implantology</a:t>
            </a:r>
            <a:r>
              <a:rPr lang="en-US" i="1" dirty="0"/>
              <a:t>, </a:t>
            </a:r>
            <a:r>
              <a:rPr lang="en-US" i="1" dirty="0" err="1"/>
              <a:t>Stomatological</a:t>
            </a:r>
            <a:r>
              <a:rPr lang="en-US" i="1" dirty="0"/>
              <a:t> Hospital, Jilin University, Changchun, Jilin 130021, China</a:t>
            </a:r>
          </a:p>
          <a:p>
            <a:r>
              <a:rPr lang="en-US" i="1" dirty="0"/>
              <a:t>3Department of </a:t>
            </a:r>
            <a:r>
              <a:rPr lang="en-US" i="1" dirty="0" err="1"/>
              <a:t>Endodontics</a:t>
            </a:r>
            <a:r>
              <a:rPr lang="en-US" i="1" dirty="0"/>
              <a:t>, School of Dentistry, Harbin Medical University, Harbin, China</a:t>
            </a:r>
          </a:p>
          <a:p>
            <a:r>
              <a:rPr lang="en-US" i="1" dirty="0"/>
              <a:t>4Department of Oral and Maxillofacial Surgery, UIC College of Dentistry, Chicago, IL, USA</a:t>
            </a:r>
          </a:p>
          <a:p>
            <a:r>
              <a:rPr lang="en-US" i="1" dirty="0"/>
              <a:t>5The First Hospital of Jilin University, Jilin, China</a:t>
            </a:r>
            <a:endParaRPr lang="en-US" dirty="0"/>
          </a:p>
        </p:txBody>
      </p:sp>
    </p:spTree>
    <p:extLst>
      <p:ext uri="{BB962C8B-B14F-4D97-AF65-F5344CB8AC3E}">
        <p14:creationId xmlns:p14="http://schemas.microsoft.com/office/powerpoint/2010/main" val="40860184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4800" b="1" dirty="0" smtClean="0"/>
              <a:t>PRF Abstract</a:t>
            </a:r>
            <a:endParaRPr lang="en-US" sz="4800" b="1" dirty="0"/>
          </a:p>
        </p:txBody>
      </p:sp>
      <p:sp>
        <p:nvSpPr>
          <p:cNvPr id="3" name="Content Placeholder 2"/>
          <p:cNvSpPr>
            <a:spLocks noGrp="1"/>
          </p:cNvSpPr>
          <p:nvPr>
            <p:ph idx="1"/>
          </p:nvPr>
        </p:nvSpPr>
        <p:spPr>
          <a:xfrm>
            <a:off x="457200" y="1371600"/>
            <a:ext cx="8229600" cy="5257800"/>
          </a:xfrm>
        </p:spPr>
        <p:txBody>
          <a:bodyPr>
            <a:normAutofit fontScale="62500" lnSpcReduction="20000"/>
          </a:bodyPr>
          <a:lstStyle/>
          <a:p>
            <a:pPr marL="0" indent="0">
              <a:buNone/>
            </a:pPr>
            <a:r>
              <a:rPr lang="en-US" dirty="0"/>
              <a:t>In the present study we have determined the suitability of platelet-rich fibrin (PRF) as a complex scaffold for </a:t>
            </a:r>
            <a:r>
              <a:rPr lang="en-US" dirty="0" smtClean="0"/>
              <a:t>periodontal tissue </a:t>
            </a:r>
            <a:r>
              <a:rPr lang="en-US" dirty="0"/>
              <a:t>regeneration. Replacing PRF with its major component fibrin increased mineralization in alveolar bone </a:t>
            </a:r>
            <a:r>
              <a:rPr lang="en-US" dirty="0" smtClean="0"/>
              <a:t>progenitors when </a:t>
            </a:r>
            <a:r>
              <a:rPr lang="en-US" dirty="0"/>
              <a:t>compared to periodontal progenitors, suggesting that fibrin played a substantial role in PRF-induced </a:t>
            </a:r>
            <a:r>
              <a:rPr lang="en-US" dirty="0" err="1"/>
              <a:t>osteogenic</a:t>
            </a:r>
            <a:r>
              <a:rPr lang="en-US" dirty="0"/>
              <a:t> </a:t>
            </a:r>
            <a:r>
              <a:rPr lang="en-US" dirty="0" smtClean="0"/>
              <a:t>lineage differentiation</a:t>
            </a:r>
            <a:r>
              <a:rPr lang="en-US" dirty="0"/>
              <a:t>. </a:t>
            </a:r>
            <a:endParaRPr lang="en-US" dirty="0" smtClean="0"/>
          </a:p>
          <a:p>
            <a:pPr marL="0" indent="0">
              <a:buNone/>
            </a:pPr>
            <a:r>
              <a:rPr lang="en-US" dirty="0" smtClean="0"/>
              <a:t>There </a:t>
            </a:r>
            <a:r>
              <a:rPr lang="en-US" dirty="0"/>
              <a:t>was a 3.6-fold increase in the early osteoblast transcription factor RUNX2 and a 3.1-fold </a:t>
            </a:r>
            <a:r>
              <a:rPr lang="en-US" dirty="0" smtClean="0"/>
              <a:t>reduction of </a:t>
            </a:r>
            <a:r>
              <a:rPr lang="en-US" dirty="0"/>
              <a:t>the mineralization inhibitor MGP as a result of PRF application in alveolar bone progenitors, a trend not observed </a:t>
            </a:r>
            <a:r>
              <a:rPr lang="en-US" dirty="0" smtClean="0"/>
              <a:t>in periodontal </a:t>
            </a:r>
            <a:r>
              <a:rPr lang="en-US" dirty="0"/>
              <a:t>progenitors. Subcutaneous implantation studies revealed that PRF readily integrated with surrounding tissues </a:t>
            </a:r>
            <a:r>
              <a:rPr lang="en-US" dirty="0" smtClean="0"/>
              <a:t>and was </a:t>
            </a:r>
            <a:r>
              <a:rPr lang="en-US" dirty="0"/>
              <a:t>partially replaced with collagen fibers 2 weeks after implantation. </a:t>
            </a:r>
            <a:endParaRPr lang="en-US" dirty="0" smtClean="0"/>
          </a:p>
          <a:p>
            <a:pPr marL="0" indent="0">
              <a:buNone/>
            </a:pPr>
            <a:r>
              <a:rPr lang="en-US" dirty="0" smtClean="0"/>
              <a:t>Finally</a:t>
            </a:r>
            <a:r>
              <a:rPr lang="en-US" dirty="0"/>
              <a:t>, clinical pilot studies in human patients </a:t>
            </a:r>
            <a:r>
              <a:rPr lang="en-US" dirty="0" smtClean="0"/>
              <a:t>documented an </a:t>
            </a:r>
            <a:r>
              <a:rPr lang="en-US" dirty="0"/>
              <a:t>approximately 5mm elevation of alveolar bone height in tandem with oral mucosal wound healing. Together, these </a:t>
            </a:r>
            <a:r>
              <a:rPr lang="en-US" dirty="0" smtClean="0"/>
              <a:t>studies suggest </a:t>
            </a:r>
            <a:r>
              <a:rPr lang="en-US" dirty="0"/>
              <a:t>that PRF enhances </a:t>
            </a:r>
            <a:r>
              <a:rPr lang="en-US" dirty="0" err="1"/>
              <a:t>osteogenic</a:t>
            </a:r>
            <a:r>
              <a:rPr lang="en-US" dirty="0"/>
              <a:t> lineage differentiation of alveolar bone progenitors more than of periodontal </a:t>
            </a:r>
            <a:r>
              <a:rPr lang="en-US" dirty="0" smtClean="0"/>
              <a:t>progenitors by </a:t>
            </a:r>
            <a:r>
              <a:rPr lang="en-US" dirty="0"/>
              <a:t>augmenting osteoblast differentiation, </a:t>
            </a:r>
            <a:endParaRPr lang="en-US" dirty="0" smtClean="0"/>
          </a:p>
          <a:p>
            <a:pPr marL="0" indent="0">
              <a:buNone/>
            </a:pPr>
            <a:r>
              <a:rPr lang="en-US" dirty="0" smtClean="0"/>
              <a:t>They </a:t>
            </a:r>
            <a:r>
              <a:rPr lang="en-US" dirty="0"/>
              <a:t>also document that PRF functions as a complex regenerative scaffold promoting both tissue-specific alveolar </a:t>
            </a:r>
            <a:r>
              <a:rPr lang="en-US" dirty="0" smtClean="0"/>
              <a:t>bone augmentation </a:t>
            </a:r>
            <a:r>
              <a:rPr lang="en-US" dirty="0"/>
              <a:t>and surrounding periodontal soft tissue regeneration via progenitor-specific mechanisms.</a:t>
            </a:r>
          </a:p>
        </p:txBody>
      </p:sp>
    </p:spTree>
    <p:extLst>
      <p:ext uri="{BB962C8B-B14F-4D97-AF65-F5344CB8AC3E}">
        <p14:creationId xmlns:p14="http://schemas.microsoft.com/office/powerpoint/2010/main" val="5799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Introduction</a:t>
            </a:r>
            <a:endParaRPr lang="en-US" sz="4800" b="1" dirty="0"/>
          </a:p>
        </p:txBody>
      </p:sp>
      <p:sp>
        <p:nvSpPr>
          <p:cNvPr id="3" name="Content Placeholder 2"/>
          <p:cNvSpPr>
            <a:spLocks noGrp="1"/>
          </p:cNvSpPr>
          <p:nvPr>
            <p:ph idx="1"/>
          </p:nvPr>
        </p:nvSpPr>
        <p:spPr>
          <a:xfrm>
            <a:off x="457200" y="1219200"/>
            <a:ext cx="8229600" cy="5410200"/>
          </a:xfrm>
        </p:spPr>
        <p:txBody>
          <a:bodyPr>
            <a:normAutofit fontScale="85000" lnSpcReduction="20000"/>
          </a:bodyPr>
          <a:lstStyle/>
          <a:p>
            <a:pPr marL="0" indent="0">
              <a:buNone/>
            </a:pPr>
            <a:r>
              <a:rPr lang="en-US" dirty="0"/>
              <a:t>Regenerative oral medicine entails the replacement of </a:t>
            </a:r>
            <a:r>
              <a:rPr lang="en-US" dirty="0" smtClean="0"/>
              <a:t>tissues lost </a:t>
            </a:r>
            <a:r>
              <a:rPr lang="en-US" dirty="0"/>
              <a:t>to disease or injury with physiologically </a:t>
            </a:r>
            <a:r>
              <a:rPr lang="en-US" dirty="0" smtClean="0"/>
              <a:t>equivalent </a:t>
            </a:r>
            <a:r>
              <a:rPr lang="en-US" dirty="0" err="1" smtClean="0"/>
              <a:t>rengineered</a:t>
            </a:r>
            <a:r>
              <a:rPr lang="en-US" dirty="0" smtClean="0"/>
              <a:t> </a:t>
            </a:r>
            <a:r>
              <a:rPr lang="en-US" dirty="0"/>
              <a:t>tissues. Often, tissues in the oral cavity are </a:t>
            </a:r>
            <a:r>
              <a:rPr lang="en-US" dirty="0" smtClean="0"/>
              <a:t>of complex </a:t>
            </a:r>
            <a:r>
              <a:rPr lang="en-US" dirty="0"/>
              <a:t>nature with bordering mineralized and soft </a:t>
            </a:r>
            <a:r>
              <a:rPr lang="en-US" dirty="0" smtClean="0"/>
              <a:t>tissue components</a:t>
            </a:r>
            <a:r>
              <a:rPr lang="en-US" dirty="0"/>
              <a:t>, both of which harbor unique </a:t>
            </a:r>
            <a:r>
              <a:rPr lang="en-US" dirty="0" smtClean="0"/>
              <a:t>progenitor populations </a:t>
            </a:r>
            <a:r>
              <a:rPr lang="en-US" dirty="0"/>
              <a:t>residing within specialized extracellular </a:t>
            </a:r>
            <a:r>
              <a:rPr lang="en-US" dirty="0" smtClean="0"/>
              <a:t>matrix frameworks </a:t>
            </a:r>
            <a:r>
              <a:rPr lang="en-US" dirty="0"/>
              <a:t>[1, 2]. </a:t>
            </a:r>
            <a:endParaRPr lang="en-US" dirty="0" smtClean="0"/>
          </a:p>
          <a:p>
            <a:pPr marL="0" indent="0">
              <a:buNone/>
            </a:pPr>
            <a:endParaRPr lang="en-US" dirty="0" smtClean="0"/>
          </a:p>
          <a:p>
            <a:pPr marL="0" indent="0">
              <a:buNone/>
            </a:pPr>
            <a:r>
              <a:rPr lang="en-US" dirty="0" smtClean="0"/>
              <a:t>Mimicking </a:t>
            </a:r>
            <a:r>
              <a:rPr lang="en-US" dirty="0"/>
              <a:t>such complex </a:t>
            </a:r>
            <a:r>
              <a:rPr lang="en-US" dirty="0" smtClean="0"/>
              <a:t>environments by </a:t>
            </a:r>
            <a:r>
              <a:rPr lang="en-US" dirty="0"/>
              <a:t>using chemically homogenous scaffolds and </a:t>
            </a:r>
            <a:r>
              <a:rPr lang="en-US" dirty="0" smtClean="0"/>
              <a:t>uniform stem </a:t>
            </a:r>
            <a:r>
              <a:rPr lang="en-US" dirty="0"/>
              <a:t>cell populations is often challenging. Instead, </a:t>
            </a:r>
            <a:r>
              <a:rPr lang="en-US" dirty="0" smtClean="0"/>
              <a:t>recent approaches </a:t>
            </a:r>
            <a:r>
              <a:rPr lang="en-US" dirty="0"/>
              <a:t>favor complex natural scaffolds that allow </a:t>
            </a:r>
            <a:r>
              <a:rPr lang="en-US" dirty="0" smtClean="0"/>
              <a:t>for repopulation </a:t>
            </a:r>
            <a:r>
              <a:rPr lang="en-US" dirty="0"/>
              <a:t>with the patient’s own cells, thereby </a:t>
            </a:r>
            <a:r>
              <a:rPr lang="en-US" dirty="0" smtClean="0"/>
              <a:t>producing an </a:t>
            </a:r>
            <a:r>
              <a:rPr lang="en-US" dirty="0"/>
              <a:t>autologous tissue-engineered organ [3].</a:t>
            </a:r>
          </a:p>
        </p:txBody>
      </p:sp>
    </p:spTree>
    <p:extLst>
      <p:ext uri="{BB962C8B-B14F-4D97-AF65-F5344CB8AC3E}">
        <p14:creationId xmlns:p14="http://schemas.microsoft.com/office/powerpoint/2010/main" val="13765946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792162"/>
          </a:xfrm>
        </p:spPr>
        <p:txBody>
          <a:bodyPr>
            <a:normAutofit fontScale="90000"/>
          </a:bodyPr>
          <a:lstStyle/>
          <a:p>
            <a:r>
              <a:rPr lang="en-US" sz="3600" b="1" dirty="0" smtClean="0">
                <a:latin typeface="Arial Narrow" pitchFamily="34" charset="0"/>
              </a:rPr>
              <a:t/>
            </a:r>
            <a:br>
              <a:rPr lang="en-US" sz="3600" b="1" dirty="0" smtClean="0">
                <a:latin typeface="Arial Narrow" pitchFamily="34" charset="0"/>
              </a:rPr>
            </a:br>
            <a:r>
              <a:rPr lang="en-US" sz="3600" b="1" dirty="0" smtClean="0">
                <a:latin typeface="Arial Narrow" pitchFamily="34" charset="0"/>
              </a:rPr>
              <a:t>Figure </a:t>
            </a:r>
            <a:r>
              <a:rPr lang="en-US" sz="3600" b="1" dirty="0">
                <a:latin typeface="Arial Narrow" pitchFamily="34" charset="0"/>
              </a:rPr>
              <a:t>1: Preparation and Structure of </a:t>
            </a:r>
            <a:r>
              <a:rPr lang="en-US" sz="3600" b="1" dirty="0" smtClean="0">
                <a:latin typeface="Arial Narrow" pitchFamily="34" charset="0"/>
              </a:rPr>
              <a:t>PRF</a:t>
            </a:r>
            <a:r>
              <a:rPr lang="en-US" b="1" dirty="0" smtClean="0">
                <a:latin typeface="Arial Narrow" pitchFamily="34" charset="0"/>
              </a:rPr>
              <a:t/>
            </a:r>
            <a:br>
              <a:rPr lang="en-US" b="1" dirty="0" smtClean="0">
                <a:latin typeface="Arial Narrow" pitchFamily="34" charset="0"/>
              </a:rPr>
            </a:br>
            <a:r>
              <a:rPr lang="en-US" sz="3100" b="1" dirty="0" smtClean="0">
                <a:latin typeface="Arial Narrow" pitchFamily="34" charset="0"/>
              </a:rPr>
              <a:t>a</a:t>
            </a:r>
            <a:r>
              <a:rPr lang="en-US" b="1" dirty="0" smtClean="0">
                <a:latin typeface="Arial Narrow" pitchFamily="34" charset="0"/>
              </a:rPr>
              <a:t>                </a:t>
            </a:r>
            <a:r>
              <a:rPr lang="en-US" sz="3100" b="1" dirty="0" smtClean="0">
                <a:latin typeface="Arial Narrow" pitchFamily="34" charset="0"/>
              </a:rPr>
              <a:t>b </a:t>
            </a:r>
            <a:r>
              <a:rPr lang="en-US" b="1" dirty="0" smtClean="0">
                <a:latin typeface="Arial Narrow" pitchFamily="34" charset="0"/>
              </a:rPr>
              <a:t>              </a:t>
            </a:r>
            <a:r>
              <a:rPr lang="en-US" b="1" dirty="0">
                <a:latin typeface="Arial Narrow" pitchFamily="34" charset="0"/>
              </a:rPr>
              <a:t> </a:t>
            </a:r>
            <a:r>
              <a:rPr lang="en-US" sz="3100" b="1" dirty="0" smtClean="0">
                <a:latin typeface="Arial Narrow" pitchFamily="34" charset="0"/>
              </a:rPr>
              <a:t>c</a:t>
            </a:r>
            <a:r>
              <a:rPr lang="en-US" b="1" dirty="0" smtClean="0">
                <a:latin typeface="Arial Narrow" pitchFamily="34" charset="0"/>
              </a:rPr>
              <a:t>              </a:t>
            </a:r>
            <a:r>
              <a:rPr lang="en-US" sz="3100" b="1" dirty="0" smtClean="0">
                <a:latin typeface="Arial Narrow" pitchFamily="34" charset="0"/>
              </a:rPr>
              <a:t>d</a:t>
            </a:r>
            <a:endParaRPr lang="en-US" sz="31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200"/>
            <a:ext cx="243026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11261" y="1600200"/>
            <a:ext cx="214173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243" y="1600199"/>
            <a:ext cx="1872557" cy="472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563310"/>
            <a:ext cx="1905000" cy="476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9607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868362"/>
          </a:xfrm>
        </p:spPr>
        <p:txBody>
          <a:bodyPr>
            <a:normAutofit fontScale="90000"/>
          </a:bodyPr>
          <a:lstStyle/>
          <a:p>
            <a:r>
              <a:rPr lang="en-US" dirty="0" smtClean="0"/>
              <a:t/>
            </a:r>
            <a:br>
              <a:rPr lang="en-US" dirty="0" smtClean="0"/>
            </a:br>
            <a:r>
              <a:rPr lang="en-US" sz="4000" b="1" dirty="0" smtClean="0">
                <a:latin typeface="Arial Narrow" pitchFamily="34" charset="0"/>
              </a:rPr>
              <a:t>Figure </a:t>
            </a:r>
            <a:r>
              <a:rPr lang="en-US" sz="4000" b="1" dirty="0">
                <a:latin typeface="Arial Narrow" pitchFamily="34" charset="0"/>
              </a:rPr>
              <a:t>1: Preparation and </a:t>
            </a:r>
            <a:r>
              <a:rPr lang="en-US" sz="4000" b="1" dirty="0" smtClean="0">
                <a:latin typeface="Arial Narrow" pitchFamily="34" charset="0"/>
              </a:rPr>
              <a:t>Structure </a:t>
            </a:r>
            <a:r>
              <a:rPr lang="en-US" sz="4000" b="1" dirty="0">
                <a:latin typeface="Arial Narrow" pitchFamily="34" charset="0"/>
              </a:rPr>
              <a:t>of </a:t>
            </a:r>
            <a:r>
              <a:rPr lang="en-US" sz="4000" b="1" dirty="0" smtClean="0">
                <a:latin typeface="Arial Narrow" pitchFamily="34" charset="0"/>
              </a:rPr>
              <a:t/>
            </a:r>
            <a:br>
              <a:rPr lang="en-US" sz="4000" b="1" dirty="0" smtClean="0">
                <a:latin typeface="Arial Narrow" pitchFamily="34" charset="0"/>
              </a:rPr>
            </a:br>
            <a:r>
              <a:rPr lang="en-US" sz="4000" b="1" dirty="0" smtClean="0">
                <a:latin typeface="Arial Narrow" pitchFamily="34" charset="0"/>
              </a:rPr>
              <a:t>Platelet-Rich Fibrin </a:t>
            </a:r>
            <a:r>
              <a:rPr lang="en-US" sz="4000" b="1" dirty="0">
                <a:latin typeface="Arial Narrow" pitchFamily="34" charset="0"/>
              </a:rPr>
              <a:t>(PRF</a:t>
            </a:r>
            <a:r>
              <a:rPr lang="en-US" sz="4000" b="1" dirty="0" smtClean="0">
                <a:latin typeface="Arial Narrow" pitchFamily="34" charset="0"/>
              </a:rPr>
              <a:t>)</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457200" y="1371600"/>
            <a:ext cx="8229600" cy="5334000"/>
          </a:xfrm>
        </p:spPr>
        <p:txBody>
          <a:bodyPr>
            <a:normAutofit fontScale="77500" lnSpcReduction="20000"/>
          </a:bodyPr>
          <a:lstStyle/>
          <a:p>
            <a:pPr marL="0" indent="0">
              <a:buNone/>
            </a:pPr>
            <a:r>
              <a:rPr lang="en-US" dirty="0" smtClean="0">
                <a:latin typeface="Arial Narrow" pitchFamily="34" charset="0"/>
              </a:rPr>
              <a:t>a</a:t>
            </a:r>
            <a:r>
              <a:rPr lang="en-US" dirty="0">
                <a:latin typeface="Arial Narrow" pitchFamily="34" charset="0"/>
              </a:rPr>
              <a:t>) </a:t>
            </a:r>
            <a:r>
              <a:rPr lang="en-US" dirty="0" smtClean="0">
                <a:latin typeface="Arial Narrow" pitchFamily="34" charset="0"/>
              </a:rPr>
              <a:t>Shows </a:t>
            </a:r>
            <a:r>
              <a:rPr lang="en-US" dirty="0">
                <a:latin typeface="Arial Narrow" pitchFamily="34" charset="0"/>
              </a:rPr>
              <a:t>three fractions of whole blood generated by low-speed</a:t>
            </a:r>
          </a:p>
          <a:p>
            <a:pPr marL="0" indent="0">
              <a:buNone/>
            </a:pPr>
            <a:r>
              <a:rPr lang="en-US" dirty="0">
                <a:latin typeface="Arial Narrow" pitchFamily="34" charset="0"/>
              </a:rPr>
              <a:t>centrifugation: platelet-poor plasma (PPP), platelet-rich fibrin (PRF), and red blood cells (RBC). At this stage, PRF and RBC have formed</a:t>
            </a:r>
          </a:p>
          <a:p>
            <a:pPr marL="0" indent="0">
              <a:buNone/>
            </a:pPr>
            <a:r>
              <a:rPr lang="en-US" dirty="0">
                <a:latin typeface="Arial Narrow" pitchFamily="34" charset="0"/>
              </a:rPr>
              <a:t>a gel, while the PPP fraction remains liquid. </a:t>
            </a:r>
            <a:endParaRPr lang="en-US" dirty="0" smtClean="0">
              <a:latin typeface="Arial Narrow" pitchFamily="34" charset="0"/>
            </a:endParaRPr>
          </a:p>
          <a:p>
            <a:pPr marL="0" indent="0">
              <a:buNone/>
            </a:pPr>
            <a:endParaRPr lang="en-US" sz="1800" dirty="0" smtClean="0">
              <a:latin typeface="Arial Narrow" pitchFamily="34" charset="0"/>
            </a:endParaRPr>
          </a:p>
          <a:p>
            <a:pPr marL="0" indent="0">
              <a:buNone/>
            </a:pPr>
            <a:r>
              <a:rPr lang="en-US" dirty="0" smtClean="0">
                <a:latin typeface="Arial Narrow" pitchFamily="34" charset="0"/>
              </a:rPr>
              <a:t>(</a:t>
            </a:r>
            <a:r>
              <a:rPr lang="en-US" dirty="0">
                <a:latin typeface="Arial Narrow" pitchFamily="34" charset="0"/>
              </a:rPr>
              <a:t>b) Mechanical separation of the RBC fraction from the PRF fraction after decanting the PPP</a:t>
            </a:r>
          </a:p>
          <a:p>
            <a:pPr marL="0" indent="0">
              <a:buNone/>
            </a:pPr>
            <a:r>
              <a:rPr lang="en-US" dirty="0">
                <a:latin typeface="Arial Narrow" pitchFamily="34" charset="0"/>
              </a:rPr>
              <a:t>fraction. </a:t>
            </a:r>
            <a:endParaRPr lang="en-US" dirty="0" smtClean="0">
              <a:latin typeface="Arial Narrow" pitchFamily="34" charset="0"/>
            </a:endParaRPr>
          </a:p>
          <a:p>
            <a:pPr marL="0" indent="0">
              <a:buNone/>
            </a:pPr>
            <a:endParaRPr lang="en-US" sz="1800" dirty="0" smtClean="0">
              <a:latin typeface="Arial Narrow" pitchFamily="34" charset="0"/>
            </a:endParaRPr>
          </a:p>
          <a:p>
            <a:pPr marL="0" indent="0">
              <a:buNone/>
            </a:pPr>
            <a:r>
              <a:rPr lang="en-US" dirty="0" smtClean="0">
                <a:latin typeface="Arial Narrow" pitchFamily="34" charset="0"/>
              </a:rPr>
              <a:t>(</a:t>
            </a:r>
            <a:r>
              <a:rPr lang="en-US" dirty="0">
                <a:latin typeface="Arial Narrow" pitchFamily="34" charset="0"/>
              </a:rPr>
              <a:t>c) Generation of solid PRF after liquid </a:t>
            </a:r>
            <a:r>
              <a:rPr lang="en-US" dirty="0" smtClean="0">
                <a:latin typeface="Arial Narrow" pitchFamily="34" charset="0"/>
              </a:rPr>
              <a:t>removal</a:t>
            </a:r>
          </a:p>
          <a:p>
            <a:pPr marL="0" indent="0">
              <a:buNone/>
            </a:pPr>
            <a:endParaRPr lang="en-US" sz="1800" dirty="0" smtClean="0">
              <a:latin typeface="Arial Narrow" pitchFamily="34" charset="0"/>
            </a:endParaRPr>
          </a:p>
          <a:p>
            <a:pPr marL="0" indent="0">
              <a:buNone/>
            </a:pPr>
            <a:r>
              <a:rPr lang="en-US" dirty="0" smtClean="0">
                <a:latin typeface="Arial Narrow" pitchFamily="34" charset="0"/>
              </a:rPr>
              <a:t>(</a:t>
            </a:r>
            <a:r>
              <a:rPr lang="en-US" dirty="0">
                <a:latin typeface="Arial Narrow" pitchFamily="34" charset="0"/>
              </a:rPr>
              <a:t>d) 5 𝜇m paraffin section through solidified PRF generated in (c). The </a:t>
            </a:r>
            <a:r>
              <a:rPr lang="en-US" dirty="0" smtClean="0">
                <a:latin typeface="Arial Narrow" pitchFamily="34" charset="0"/>
              </a:rPr>
              <a:t>section contains </a:t>
            </a:r>
            <a:r>
              <a:rPr lang="en-US" dirty="0">
                <a:latin typeface="Arial Narrow" pitchFamily="34" charset="0"/>
              </a:rPr>
              <a:t>three portions: (</a:t>
            </a:r>
            <a:r>
              <a:rPr lang="en-US" dirty="0" err="1">
                <a:latin typeface="Arial Narrow" pitchFamily="34" charset="0"/>
              </a:rPr>
              <a:t>i</a:t>
            </a:r>
            <a:r>
              <a:rPr lang="en-US" dirty="0">
                <a:latin typeface="Arial Narrow" pitchFamily="34" charset="0"/>
              </a:rPr>
              <a:t>) the cell-free fibrin clot, (ii) the buffy coat portion containing white blood cells (WBC) and platelets (PLT), </a:t>
            </a:r>
            <a:r>
              <a:rPr lang="en-US" dirty="0" smtClean="0">
                <a:latin typeface="Arial Narrow" pitchFamily="34" charset="0"/>
              </a:rPr>
              <a:t>and (</a:t>
            </a:r>
            <a:r>
              <a:rPr lang="en-US" dirty="0">
                <a:latin typeface="Arial Narrow" pitchFamily="34" charset="0"/>
              </a:rPr>
              <a:t>iii) the red blood cell (RBC) portion. Note that the majority of the white blood cells and platelets are trapped in the buffy coat.</a:t>
            </a:r>
          </a:p>
        </p:txBody>
      </p:sp>
    </p:spTree>
    <p:extLst>
      <p:ext uri="{BB962C8B-B14F-4D97-AF65-F5344CB8AC3E}">
        <p14:creationId xmlns:p14="http://schemas.microsoft.com/office/powerpoint/2010/main" val="42634636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(RBC) (Figure 1(a)). </a:t>
            </a:r>
          </a:p>
        </p:txBody>
      </p:sp>
      <p:sp>
        <p:nvSpPr>
          <p:cNvPr id="3" name="Content Placeholder 2"/>
          <p:cNvSpPr>
            <a:spLocks noGrp="1"/>
          </p:cNvSpPr>
          <p:nvPr>
            <p:ph idx="1"/>
          </p:nvPr>
        </p:nvSpPr>
        <p:spPr>
          <a:xfrm>
            <a:off x="457200" y="1371600"/>
            <a:ext cx="8229600" cy="5181600"/>
          </a:xfrm>
        </p:spPr>
        <p:txBody>
          <a:bodyPr>
            <a:normAutofit fontScale="77500" lnSpcReduction="20000"/>
          </a:bodyPr>
          <a:lstStyle/>
          <a:p>
            <a:pPr marL="0" indent="0">
              <a:buNone/>
            </a:pPr>
            <a:r>
              <a:rPr lang="en-US" dirty="0" smtClean="0"/>
              <a:t>The </a:t>
            </a:r>
            <a:r>
              <a:rPr lang="en-US" dirty="0"/>
              <a:t>PRF fraction was further </a:t>
            </a:r>
            <a:r>
              <a:rPr lang="en-US" dirty="0" smtClean="0"/>
              <a:t>isolated by </a:t>
            </a:r>
            <a:r>
              <a:rPr lang="en-US" dirty="0"/>
              <a:t>decanting the soluble PPP fraction and by </a:t>
            </a:r>
            <a:r>
              <a:rPr lang="en-US" dirty="0" smtClean="0"/>
              <a:t>mechanically removing </a:t>
            </a:r>
            <a:r>
              <a:rPr lang="en-US" dirty="0"/>
              <a:t>the RBC fraction (Figure 1(b)). Liquid </a:t>
            </a:r>
            <a:r>
              <a:rPr lang="en-US" dirty="0" smtClean="0"/>
              <a:t>removal from </a:t>
            </a:r>
            <a:r>
              <a:rPr lang="en-US" dirty="0"/>
              <a:t>the PRF fraction through mechanical pressure </a:t>
            </a:r>
            <a:r>
              <a:rPr lang="en-US" dirty="0" smtClean="0"/>
              <a:t>between gauze </a:t>
            </a:r>
            <a:r>
              <a:rPr lang="en-US" dirty="0"/>
              <a:t>layers resulted in a fairly solid, gel-like material (</a:t>
            </a:r>
            <a:r>
              <a:rPr lang="en-US" dirty="0" smtClean="0"/>
              <a:t>Figure 1(c)).</a:t>
            </a:r>
          </a:p>
          <a:p>
            <a:pPr marL="0" indent="0">
              <a:buNone/>
            </a:pPr>
            <a:endParaRPr lang="en-US" dirty="0"/>
          </a:p>
          <a:p>
            <a:pPr marL="0" indent="0">
              <a:buNone/>
            </a:pPr>
            <a:r>
              <a:rPr lang="en-US" dirty="0" smtClean="0"/>
              <a:t>H&amp;E-stained </a:t>
            </a:r>
            <a:r>
              <a:rPr lang="en-US" dirty="0"/>
              <a:t>paraffin sections through the PRF </a:t>
            </a:r>
            <a:r>
              <a:rPr lang="en-US" dirty="0" smtClean="0"/>
              <a:t>clot revealed </a:t>
            </a:r>
            <a:r>
              <a:rPr lang="en-US" dirty="0"/>
              <a:t>three portions: (</a:t>
            </a:r>
            <a:r>
              <a:rPr lang="en-US" dirty="0" err="1"/>
              <a:t>i</a:t>
            </a:r>
            <a:r>
              <a:rPr lang="en-US" dirty="0"/>
              <a:t>) the cell-free fibrin clot, (ii) </a:t>
            </a:r>
            <a:r>
              <a:rPr lang="en-US" dirty="0" smtClean="0"/>
              <a:t>the buffy </a:t>
            </a:r>
            <a:r>
              <a:rPr lang="en-US" dirty="0"/>
              <a:t>coat portion containing white blood cells (WBC) </a:t>
            </a:r>
            <a:r>
              <a:rPr lang="en-US" dirty="0" smtClean="0"/>
              <a:t>and platelets </a:t>
            </a:r>
            <a:r>
              <a:rPr lang="en-US" dirty="0"/>
              <a:t>(PLT), and (iii) the red blood cell (RBC) </a:t>
            </a:r>
            <a:r>
              <a:rPr lang="en-US" dirty="0" smtClean="0"/>
              <a:t>portion (</a:t>
            </a:r>
            <a:r>
              <a:rPr lang="en-US" dirty="0"/>
              <a:t>Figure 1(d)). </a:t>
            </a:r>
            <a:endParaRPr lang="en-US" dirty="0" smtClean="0"/>
          </a:p>
          <a:p>
            <a:pPr marL="0" indent="0">
              <a:buNone/>
            </a:pPr>
            <a:endParaRPr lang="en-US" dirty="0" smtClean="0"/>
          </a:p>
          <a:p>
            <a:pPr marL="0" indent="0">
              <a:buNone/>
            </a:pPr>
            <a:r>
              <a:rPr lang="en-US" dirty="0" smtClean="0"/>
              <a:t>or </a:t>
            </a:r>
            <a:r>
              <a:rPr lang="en-US" dirty="0"/>
              <a:t>the experiments described herein, the </a:t>
            </a:r>
            <a:r>
              <a:rPr lang="en-US" dirty="0" smtClean="0"/>
              <a:t>entire PRF </a:t>
            </a:r>
            <a:r>
              <a:rPr lang="en-US" dirty="0"/>
              <a:t>clot was used, including fibrin, white blood cells, </a:t>
            </a:r>
            <a:r>
              <a:rPr lang="en-US" dirty="0" smtClean="0"/>
              <a:t>and platelets.  The red </a:t>
            </a:r>
            <a:r>
              <a:rPr lang="en-US" dirty="0"/>
              <a:t>blood cells immediately attached to the </a:t>
            </a:r>
            <a:r>
              <a:rPr lang="en-US" dirty="0" smtClean="0"/>
              <a:t>PRF clot </a:t>
            </a:r>
            <a:r>
              <a:rPr lang="en-US" dirty="0"/>
              <a:t>were not further separated.</a:t>
            </a:r>
          </a:p>
        </p:txBody>
      </p:sp>
    </p:spTree>
    <p:extLst>
      <p:ext uri="{BB962C8B-B14F-4D97-AF65-F5344CB8AC3E}">
        <p14:creationId xmlns:p14="http://schemas.microsoft.com/office/powerpoint/2010/main" val="1368097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Steve Evans—Dental Perspective </a:t>
            </a:r>
            <a:endParaRPr lang="en-US" b="1" dirty="0"/>
          </a:p>
        </p:txBody>
      </p:sp>
      <p:sp>
        <p:nvSpPr>
          <p:cNvPr id="6147" name="Content Placeholder 2"/>
          <p:cNvSpPr>
            <a:spLocks noGrp="1"/>
          </p:cNvSpPr>
          <p:nvPr>
            <p:ph idx="1"/>
          </p:nvPr>
        </p:nvSpPr>
        <p:spPr/>
        <p:txBody>
          <a:bodyPr>
            <a:normAutofit lnSpcReduction="10000"/>
          </a:bodyPr>
          <a:lstStyle/>
          <a:p>
            <a:pPr marL="0" indent="0">
              <a:buNone/>
            </a:pPr>
            <a:r>
              <a:rPr lang="en-US" sz="2200" dirty="0">
                <a:latin typeface="Arial Narrow" pitchFamily="34" charset="0"/>
              </a:rPr>
              <a:t> </a:t>
            </a:r>
          </a:p>
          <a:p>
            <a:r>
              <a:rPr lang="en-US" sz="2500" dirty="0">
                <a:latin typeface="Arial Narrow" pitchFamily="34" charset="0"/>
              </a:rPr>
              <a:t>Developed a strong reputation regarding his knowledge and skills related to a healthier approach to dentistry</a:t>
            </a:r>
          </a:p>
          <a:p>
            <a:r>
              <a:rPr lang="en-US" sz="2500" dirty="0">
                <a:latin typeface="Arial Narrow" pitchFamily="34" charset="0"/>
              </a:rPr>
              <a:t>Concerned with soft and hard tissue wound healing, repair and regeneration to help prevent and ameliorate the multitude of oral diseases and conditions </a:t>
            </a:r>
          </a:p>
          <a:p>
            <a:r>
              <a:rPr lang="en-US" sz="2500" dirty="0">
                <a:latin typeface="Arial Narrow" pitchFamily="34" charset="0"/>
              </a:rPr>
              <a:t>The oral delivery system for NO offers significant benefits to enhance healing vascularization and systemic health </a:t>
            </a:r>
          </a:p>
          <a:p>
            <a:r>
              <a:rPr lang="en-US" sz="2500" dirty="0">
                <a:latin typeface="Arial Narrow" pitchFamily="34" charset="0"/>
              </a:rPr>
              <a:t>It has been his observation that oral health is a vital key component to obtain optimal whole body health.  Disease as well as healing often begins in the mouth</a:t>
            </a:r>
          </a:p>
        </p:txBody>
      </p:sp>
      <p:sp>
        <p:nvSpPr>
          <p:cNvPr id="4" name="Slide Number Placeholder 3"/>
          <p:cNvSpPr>
            <a:spLocks noGrp="1"/>
          </p:cNvSpPr>
          <p:nvPr>
            <p:ph type="sldNum" sz="quarter" idx="10"/>
          </p:nvPr>
        </p:nvSpPr>
        <p:spPr/>
        <p:txBody>
          <a:bodyPr/>
          <a:lstStyle/>
          <a:p>
            <a:pPr>
              <a:defRPr/>
            </a:pPr>
            <a:fld id="{882BA94D-0EA7-42F1-BFF0-B915D0C22EB8}" type="slidenum">
              <a:rPr lang="en-US" smtClean="0"/>
              <a:pPr>
                <a:defRPr/>
              </a:pPr>
              <a:t>8</a:t>
            </a:fld>
            <a:endParaRPr lang="en-US"/>
          </a:p>
        </p:txBody>
      </p:sp>
    </p:spTree>
    <p:extLst>
      <p:ext uri="{BB962C8B-B14F-4D97-AF65-F5344CB8AC3E}">
        <p14:creationId xmlns:p14="http://schemas.microsoft.com/office/powerpoint/2010/main" val="776230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1143000"/>
          </a:xfrm>
        </p:spPr>
        <p:txBody>
          <a:bodyPr>
            <a:noAutofit/>
          </a:bodyPr>
          <a:lstStyle/>
          <a:p>
            <a:r>
              <a:rPr lang="en-US" sz="3200" b="1" dirty="0" smtClean="0"/>
              <a:t>PRF Promotes Periodontal Regeneration and Enhances Alveolar Bone Augmentation Research* </a:t>
            </a:r>
            <a:endParaRPr lang="en-US" sz="3200" b="1" dirty="0"/>
          </a:p>
        </p:txBody>
      </p:sp>
      <p:sp>
        <p:nvSpPr>
          <p:cNvPr id="3" name="Content Placeholder 2"/>
          <p:cNvSpPr>
            <a:spLocks noGrp="1"/>
          </p:cNvSpPr>
          <p:nvPr>
            <p:ph idx="1"/>
          </p:nvPr>
        </p:nvSpPr>
        <p:spPr>
          <a:xfrm>
            <a:off x="457200" y="1676400"/>
            <a:ext cx="8229600" cy="5029200"/>
          </a:xfrm>
        </p:spPr>
        <p:txBody>
          <a:bodyPr>
            <a:normAutofit fontScale="70000" lnSpcReduction="20000"/>
          </a:bodyPr>
          <a:lstStyle/>
          <a:p>
            <a:pPr marL="0" indent="0">
              <a:buNone/>
            </a:pPr>
            <a:r>
              <a:rPr lang="en-US" dirty="0" smtClean="0"/>
              <a:t>From  </a:t>
            </a:r>
            <a:r>
              <a:rPr lang="en-US" dirty="0"/>
              <a:t>clinical perspective, the reported effects of PRF </a:t>
            </a:r>
            <a:r>
              <a:rPr lang="en-US" dirty="0" smtClean="0"/>
              <a:t>on bone </a:t>
            </a:r>
            <a:r>
              <a:rPr lang="en-US" dirty="0"/>
              <a:t>regeneration [31, 32] are of great interest for </a:t>
            </a:r>
            <a:r>
              <a:rPr lang="en-US" dirty="0" smtClean="0"/>
              <a:t>orthopedic applications </a:t>
            </a:r>
            <a:r>
              <a:rPr lang="en-US" dirty="0"/>
              <a:t>because of the limitations of current </a:t>
            </a:r>
            <a:r>
              <a:rPr lang="en-US" dirty="0" smtClean="0"/>
              <a:t>strategies to </a:t>
            </a:r>
            <a:r>
              <a:rPr lang="en-US" dirty="0"/>
              <a:t>enhance bone regeneration [33]. </a:t>
            </a:r>
            <a:endParaRPr lang="en-US" dirty="0" smtClean="0"/>
          </a:p>
          <a:p>
            <a:pPr marL="0" indent="0">
              <a:buNone/>
            </a:pPr>
            <a:endParaRPr lang="en-US" dirty="0" smtClean="0"/>
          </a:p>
          <a:p>
            <a:pPr marL="0" indent="0">
              <a:buNone/>
            </a:pPr>
            <a:r>
              <a:rPr lang="en-US" dirty="0" smtClean="0"/>
              <a:t>Moreover</a:t>
            </a:r>
            <a:r>
              <a:rPr lang="en-US" dirty="0"/>
              <a:t>, alveolar </a:t>
            </a:r>
            <a:r>
              <a:rPr lang="en-US" dirty="0" smtClean="0"/>
              <a:t>ridge augmentation </a:t>
            </a:r>
            <a:r>
              <a:rPr lang="en-US" dirty="0"/>
              <a:t>is of great benefit to implant dentistry </a:t>
            </a:r>
            <a:r>
              <a:rPr lang="en-US" dirty="0" smtClean="0"/>
              <a:t>because of </a:t>
            </a:r>
            <a:r>
              <a:rPr lang="en-US" dirty="0"/>
              <a:t>the lack of supporting bone for implant placement [34].</a:t>
            </a:r>
          </a:p>
          <a:p>
            <a:pPr marL="0" indent="0">
              <a:buNone/>
            </a:pPr>
            <a:endParaRPr lang="en-US" dirty="0" smtClean="0"/>
          </a:p>
          <a:p>
            <a:pPr marL="0" indent="0">
              <a:buNone/>
            </a:pPr>
            <a:r>
              <a:rPr lang="en-US" dirty="0" smtClean="0"/>
              <a:t>Our </a:t>
            </a:r>
            <a:r>
              <a:rPr lang="en-US" i="1" dirty="0"/>
              <a:t>in vitro </a:t>
            </a:r>
            <a:r>
              <a:rPr lang="en-US" dirty="0"/>
              <a:t>studies indicated that PRF almost </a:t>
            </a:r>
            <a:r>
              <a:rPr lang="en-US" dirty="0" smtClean="0"/>
              <a:t>equaled osteogenic </a:t>
            </a:r>
            <a:r>
              <a:rPr lang="en-US" dirty="0"/>
              <a:t>medium in its effect on mineralization </a:t>
            </a:r>
            <a:r>
              <a:rPr lang="en-US" dirty="0" smtClean="0"/>
              <a:t>behavior of </a:t>
            </a:r>
            <a:r>
              <a:rPr lang="en-US" dirty="0"/>
              <a:t>cultured periodontal progenitors, surpassing DMEM </a:t>
            </a:r>
            <a:r>
              <a:rPr lang="en-US" dirty="0" smtClean="0"/>
              <a:t>and PPP </a:t>
            </a:r>
            <a:r>
              <a:rPr lang="en-US" dirty="0"/>
              <a:t>by a significant margin</a:t>
            </a:r>
            <a:r>
              <a:rPr lang="en-US" dirty="0" smtClean="0"/>
              <a:t>.</a:t>
            </a:r>
          </a:p>
          <a:p>
            <a:pPr marL="0" indent="0">
              <a:buNone/>
            </a:pPr>
            <a:endParaRPr lang="en-US" dirty="0" smtClean="0"/>
          </a:p>
          <a:p>
            <a:pPr marL="0" indent="0">
              <a:buNone/>
            </a:pPr>
            <a:r>
              <a:rPr lang="en-US" dirty="0" smtClean="0"/>
              <a:t>*</a:t>
            </a:r>
            <a:r>
              <a:rPr lang="en-US" dirty="0" err="1" smtClean="0"/>
              <a:t>BioMed</a:t>
            </a:r>
            <a:r>
              <a:rPr lang="en-US" dirty="0" smtClean="0"/>
              <a:t> Research International Volume 2013, Article ID 638043 (13 pages)</a:t>
            </a:r>
            <a:endParaRPr lang="en-US" dirty="0"/>
          </a:p>
        </p:txBody>
      </p:sp>
    </p:spTree>
    <p:extLst>
      <p:ext uri="{BB962C8B-B14F-4D97-AF65-F5344CB8AC3E}">
        <p14:creationId xmlns:p14="http://schemas.microsoft.com/office/powerpoint/2010/main" val="33678433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 Conclusion </a:t>
            </a:r>
            <a:endParaRPr lang="en-US" b="1"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marL="0" indent="0">
              <a:buNone/>
            </a:pPr>
            <a:r>
              <a:rPr lang="en-US" dirty="0" smtClean="0"/>
              <a:t>While </a:t>
            </a:r>
            <a:r>
              <a:rPr lang="en-US" dirty="0"/>
              <a:t>the effect of PRF </a:t>
            </a:r>
            <a:r>
              <a:rPr lang="en-US" dirty="0" smtClean="0"/>
              <a:t>on osteoblast </a:t>
            </a:r>
            <a:r>
              <a:rPr lang="en-US" dirty="0"/>
              <a:t>alkaline phosphatase levels [8] and on the </a:t>
            </a:r>
            <a:r>
              <a:rPr lang="en-US" dirty="0" smtClean="0"/>
              <a:t>formation of </a:t>
            </a:r>
            <a:r>
              <a:rPr lang="en-US" dirty="0"/>
              <a:t>mineral nodules [35] has already been reported</a:t>
            </a:r>
            <a:r>
              <a:rPr lang="en-US" dirty="0" smtClean="0"/>
              <a:t>, we </a:t>
            </a:r>
            <a:r>
              <a:rPr lang="en-US" dirty="0"/>
              <a:t>have demonstrated here that PRF significantly </a:t>
            </a:r>
            <a:r>
              <a:rPr lang="en-US" dirty="0" smtClean="0"/>
              <a:t>enhances the </a:t>
            </a:r>
            <a:r>
              <a:rPr lang="en-US" dirty="0"/>
              <a:t>expression of the osteoblast differentiation </a:t>
            </a:r>
            <a:r>
              <a:rPr lang="en-US" dirty="0" smtClean="0"/>
              <a:t>transcription factor </a:t>
            </a:r>
            <a:r>
              <a:rPr lang="en-US" i="1" dirty="0"/>
              <a:t>RUNX2 </a:t>
            </a:r>
            <a:r>
              <a:rPr lang="en-US" dirty="0"/>
              <a:t>and reduces expression of the </a:t>
            </a:r>
            <a:r>
              <a:rPr lang="en-US" dirty="0" smtClean="0"/>
              <a:t>mineralization inhibitor </a:t>
            </a:r>
            <a:r>
              <a:rPr lang="en-US" i="1" dirty="0"/>
              <a:t>MGP</a:t>
            </a:r>
            <a:r>
              <a:rPr lang="en-US" dirty="0"/>
              <a:t>, preferentially in alveolar bone </a:t>
            </a:r>
            <a:r>
              <a:rPr lang="en-US" dirty="0" smtClean="0"/>
              <a:t>osteoblast progenitors</a:t>
            </a:r>
            <a:r>
              <a:rPr lang="en-US" dirty="0"/>
              <a:t>, and less so in dental follicle cells and </a:t>
            </a:r>
            <a:r>
              <a:rPr lang="en-US" dirty="0" smtClean="0"/>
              <a:t>periodontal ligament </a:t>
            </a:r>
            <a:r>
              <a:rPr lang="en-US" dirty="0"/>
              <a:t>progenitors. </a:t>
            </a:r>
            <a:endParaRPr lang="en-US" dirty="0" smtClean="0"/>
          </a:p>
          <a:p>
            <a:pPr marL="0" indent="0">
              <a:buNone/>
            </a:pPr>
            <a:endParaRPr lang="en-US" dirty="0"/>
          </a:p>
          <a:p>
            <a:pPr marL="0" indent="0">
              <a:buNone/>
            </a:pPr>
            <a:r>
              <a:rPr lang="en-US" dirty="0" smtClean="0"/>
              <a:t>We </a:t>
            </a:r>
            <a:r>
              <a:rPr lang="en-US" dirty="0"/>
              <a:t>propose that this </a:t>
            </a:r>
            <a:r>
              <a:rPr lang="en-US" dirty="0" smtClean="0"/>
              <a:t>tissue-specific enhancement </a:t>
            </a:r>
            <a:r>
              <a:rPr lang="en-US" dirty="0"/>
              <a:t>of </a:t>
            </a:r>
            <a:r>
              <a:rPr lang="en-US" dirty="0" smtClean="0"/>
              <a:t>osteoblast mineralization might </a:t>
            </a:r>
            <a:r>
              <a:rPr lang="en-US" dirty="0"/>
              <a:t>be due to </a:t>
            </a:r>
            <a:r>
              <a:rPr lang="en-US" dirty="0" smtClean="0"/>
              <a:t>the enhanced </a:t>
            </a:r>
            <a:r>
              <a:rPr lang="en-US" dirty="0"/>
              <a:t>alkaline phosphatase activity induced by the </a:t>
            </a:r>
            <a:r>
              <a:rPr lang="en-US" dirty="0" smtClean="0"/>
              <a:t>fibrin component </a:t>
            </a:r>
            <a:r>
              <a:rPr lang="en-US" dirty="0"/>
              <a:t>of PRF (shown in the present study) and to </a:t>
            </a:r>
            <a:r>
              <a:rPr lang="en-US" dirty="0" smtClean="0"/>
              <a:t>the greater </a:t>
            </a:r>
            <a:r>
              <a:rPr lang="en-US" dirty="0"/>
              <a:t>susceptibility of osteoblast cells to differentiate </a:t>
            </a:r>
            <a:r>
              <a:rPr lang="en-US" dirty="0" smtClean="0"/>
              <a:t>along osteogenic </a:t>
            </a:r>
            <a:r>
              <a:rPr lang="en-US" dirty="0"/>
              <a:t>lineage pathways.</a:t>
            </a:r>
          </a:p>
        </p:txBody>
      </p:sp>
    </p:spTree>
    <p:extLst>
      <p:ext uri="{BB962C8B-B14F-4D97-AF65-F5344CB8AC3E}">
        <p14:creationId xmlns:p14="http://schemas.microsoft.com/office/powerpoint/2010/main" val="27460381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 Conclusion</a:t>
            </a:r>
            <a:endParaRPr lang="en-US" b="1" dirty="0"/>
          </a:p>
        </p:txBody>
      </p:sp>
      <p:sp>
        <p:nvSpPr>
          <p:cNvPr id="3" name="Content Placeholder 2"/>
          <p:cNvSpPr>
            <a:spLocks noGrp="1"/>
          </p:cNvSpPr>
          <p:nvPr>
            <p:ph idx="1"/>
          </p:nvPr>
        </p:nvSpPr>
        <p:spPr>
          <a:xfrm>
            <a:off x="457200" y="1371600"/>
            <a:ext cx="8229600" cy="5029200"/>
          </a:xfrm>
        </p:spPr>
        <p:txBody>
          <a:bodyPr>
            <a:normAutofit fontScale="85000" lnSpcReduction="20000"/>
          </a:bodyPr>
          <a:lstStyle/>
          <a:p>
            <a:pPr marL="0" indent="0">
              <a:buNone/>
            </a:pPr>
            <a:r>
              <a:rPr lang="en-US" dirty="0"/>
              <a:t>Both our </a:t>
            </a:r>
            <a:r>
              <a:rPr lang="en-US" i="1" dirty="0"/>
              <a:t>in vitro </a:t>
            </a:r>
            <a:r>
              <a:rPr lang="en-US" dirty="0"/>
              <a:t>and our clinical studies indicate </a:t>
            </a:r>
            <a:r>
              <a:rPr lang="en-US" dirty="0" smtClean="0"/>
              <a:t>that the </a:t>
            </a:r>
            <a:r>
              <a:rPr lang="en-US" dirty="0"/>
              <a:t>benefit of PRF for bone regenerative procedures lies in </a:t>
            </a:r>
            <a:r>
              <a:rPr lang="en-US" dirty="0" smtClean="0"/>
              <a:t>its combined </a:t>
            </a:r>
            <a:r>
              <a:rPr lang="en-US" dirty="0"/>
              <a:t>competency as a cell proliferation, migration, </a:t>
            </a:r>
            <a:r>
              <a:rPr lang="en-US" dirty="0" smtClean="0"/>
              <a:t>and </a:t>
            </a:r>
            <a:r>
              <a:rPr lang="en-US" dirty="0"/>
              <a:t>wound-healing agent together with its tissue-specific </a:t>
            </a:r>
            <a:r>
              <a:rPr lang="en-US" dirty="0" smtClean="0"/>
              <a:t>ability to </a:t>
            </a:r>
            <a:r>
              <a:rPr lang="en-US" dirty="0"/>
              <a:t>promote osteoblast differentiation and new bone formation.</a:t>
            </a:r>
          </a:p>
          <a:p>
            <a:pPr marL="0" indent="0">
              <a:buNone/>
            </a:pPr>
            <a:endParaRPr lang="en-US" dirty="0" smtClean="0"/>
          </a:p>
          <a:p>
            <a:pPr marL="0" indent="0">
              <a:buNone/>
            </a:pPr>
            <a:r>
              <a:rPr lang="en-US" dirty="0" smtClean="0"/>
              <a:t>Our </a:t>
            </a:r>
            <a:r>
              <a:rPr lang="en-US" dirty="0"/>
              <a:t>clinical pilot experiments revealed </a:t>
            </a:r>
            <a:r>
              <a:rPr lang="en-US" dirty="0" err="1" smtClean="0"/>
              <a:t>peri</a:t>
            </a:r>
            <a:r>
              <a:rPr lang="en-US" dirty="0" smtClean="0"/>
              <a:t>-implant bone </a:t>
            </a:r>
            <a:r>
              <a:rPr lang="en-US" dirty="0"/>
              <a:t>gain of approximately 5mm in conjunction with </a:t>
            </a:r>
            <a:r>
              <a:rPr lang="en-US" dirty="0" smtClean="0"/>
              <a:t>soft tissue </a:t>
            </a:r>
            <a:r>
              <a:rPr lang="en-US" dirty="0"/>
              <a:t>healing around the implant site—a highly </a:t>
            </a:r>
            <a:r>
              <a:rPr lang="en-US" dirty="0" smtClean="0"/>
              <a:t>desirable outcome</a:t>
            </a:r>
            <a:r>
              <a:rPr lang="en-US" dirty="0"/>
              <a:t>, in which we attribute the combined </a:t>
            </a:r>
            <a:r>
              <a:rPr lang="en-US" dirty="0" smtClean="0"/>
              <a:t>biological effects </a:t>
            </a:r>
            <a:r>
              <a:rPr lang="en-US" dirty="0"/>
              <a:t>of PRF on gingival fibroblast and periodontal </a:t>
            </a:r>
            <a:r>
              <a:rPr lang="en-US" dirty="0" smtClean="0"/>
              <a:t>ligament cell </a:t>
            </a:r>
            <a:r>
              <a:rPr lang="en-US" dirty="0"/>
              <a:t>migration, </a:t>
            </a:r>
            <a:r>
              <a:rPr lang="en-US" dirty="0" smtClean="0"/>
              <a:t>as well </a:t>
            </a:r>
            <a:r>
              <a:rPr lang="en-US" dirty="0"/>
              <a:t>as alveolar bone osteoblast </a:t>
            </a:r>
            <a:r>
              <a:rPr lang="en-US" dirty="0" smtClean="0"/>
              <a:t>proliferation and </a:t>
            </a:r>
            <a:r>
              <a:rPr lang="en-US" dirty="0"/>
              <a:t>mineralization.</a:t>
            </a:r>
          </a:p>
        </p:txBody>
      </p:sp>
    </p:spTree>
    <p:extLst>
      <p:ext uri="{BB962C8B-B14F-4D97-AF65-F5344CB8AC3E}">
        <p14:creationId xmlns:p14="http://schemas.microsoft.com/office/powerpoint/2010/main" val="18818839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PRF Conclusion</a:t>
            </a:r>
            <a:endParaRPr lang="en-US" b="1" dirty="0"/>
          </a:p>
        </p:txBody>
      </p:sp>
      <p:sp>
        <p:nvSpPr>
          <p:cNvPr id="3" name="Content Placeholder 2"/>
          <p:cNvSpPr>
            <a:spLocks noGrp="1"/>
          </p:cNvSpPr>
          <p:nvPr>
            <p:ph idx="1"/>
          </p:nvPr>
        </p:nvSpPr>
        <p:spPr>
          <a:xfrm>
            <a:off x="457200" y="1447800"/>
            <a:ext cx="8229600" cy="5211763"/>
          </a:xfrm>
        </p:spPr>
        <p:txBody>
          <a:bodyPr>
            <a:normAutofit fontScale="92500" lnSpcReduction="20000"/>
          </a:bodyPr>
          <a:lstStyle/>
          <a:p>
            <a:pPr marL="0" indent="0">
              <a:buNone/>
            </a:pPr>
            <a:r>
              <a:rPr lang="en-US" dirty="0"/>
              <a:t>PRF is a biodegradable </a:t>
            </a:r>
            <a:r>
              <a:rPr lang="en-US" dirty="0" smtClean="0"/>
              <a:t>scaffold as </a:t>
            </a:r>
            <a:r>
              <a:rPr lang="en-US" dirty="0"/>
              <a:t>our studies </a:t>
            </a:r>
            <a:r>
              <a:rPr lang="en-US" dirty="0" smtClean="0"/>
              <a:t>have demonstrated </a:t>
            </a:r>
            <a:r>
              <a:rPr lang="en-US" dirty="0"/>
              <a:t>that PRF </a:t>
            </a:r>
            <a:r>
              <a:rPr lang="en-US" dirty="0" smtClean="0"/>
              <a:t>subcutaneous implants </a:t>
            </a:r>
            <a:r>
              <a:rPr lang="en-US" dirty="0"/>
              <a:t>were readily replaced with dense collagen </a:t>
            </a:r>
            <a:r>
              <a:rPr lang="en-US" dirty="0" smtClean="0"/>
              <a:t>even after </a:t>
            </a:r>
            <a:r>
              <a:rPr lang="en-US" dirty="0"/>
              <a:t>2 weeks of implant placement in nude mice, </a:t>
            </a:r>
            <a:r>
              <a:rPr lang="en-US" dirty="0" smtClean="0"/>
              <a:t>suggesting excellent </a:t>
            </a:r>
            <a:r>
              <a:rPr lang="en-US" dirty="0"/>
              <a:t>biodegradability. </a:t>
            </a:r>
            <a:endParaRPr lang="en-US" dirty="0" smtClean="0"/>
          </a:p>
          <a:p>
            <a:pPr marL="0" indent="0">
              <a:buNone/>
            </a:pPr>
            <a:endParaRPr lang="en-US" dirty="0" smtClean="0"/>
          </a:p>
          <a:p>
            <a:pPr marL="0" indent="0">
              <a:buNone/>
            </a:pPr>
            <a:r>
              <a:rPr lang="en-US" dirty="0" smtClean="0"/>
              <a:t>The </a:t>
            </a:r>
            <a:r>
              <a:rPr lang="en-US" dirty="0"/>
              <a:t>combinatorial effects of </a:t>
            </a:r>
            <a:r>
              <a:rPr lang="en-US" dirty="0" smtClean="0"/>
              <a:t>PRF on </a:t>
            </a:r>
            <a:r>
              <a:rPr lang="en-US" dirty="0"/>
              <a:t>soft tissue healing and bone </a:t>
            </a:r>
            <a:r>
              <a:rPr lang="en-US" dirty="0" smtClean="0"/>
              <a:t>regeneration may </a:t>
            </a:r>
            <a:r>
              <a:rPr lang="en-US" dirty="0"/>
              <a:t>limit its </a:t>
            </a:r>
            <a:r>
              <a:rPr lang="en-US" dirty="0" smtClean="0"/>
              <a:t>use in </a:t>
            </a:r>
            <a:r>
              <a:rPr lang="en-US" dirty="0"/>
              <a:t>regenerative medicine applications </a:t>
            </a:r>
            <a:r>
              <a:rPr lang="en-US" dirty="0" smtClean="0"/>
              <a:t>in which </a:t>
            </a:r>
            <a:r>
              <a:rPr lang="en-US" dirty="0"/>
              <a:t>calcification </a:t>
            </a:r>
            <a:r>
              <a:rPr lang="en-US" dirty="0" smtClean="0"/>
              <a:t>is not </a:t>
            </a:r>
            <a:r>
              <a:rPr lang="en-US" dirty="0"/>
              <a:t>a desired outcome; however, our studies indicate that </a:t>
            </a:r>
            <a:r>
              <a:rPr lang="en-US" dirty="0" smtClean="0"/>
              <a:t>PRF contains </a:t>
            </a:r>
            <a:r>
              <a:rPr lang="en-US" dirty="0"/>
              <a:t>a number of attributes ideally suited for its use as </a:t>
            </a:r>
            <a:r>
              <a:rPr lang="en-US" dirty="0" smtClean="0"/>
              <a:t>a scaffold </a:t>
            </a:r>
            <a:r>
              <a:rPr lang="en-US" dirty="0"/>
              <a:t>for alveolar ridge augmentation and </a:t>
            </a:r>
            <a:r>
              <a:rPr lang="en-US" dirty="0" smtClean="0"/>
              <a:t>bone healing</a:t>
            </a:r>
            <a:r>
              <a:rPr lang="en-US" dirty="0"/>
              <a:t>.</a:t>
            </a:r>
          </a:p>
        </p:txBody>
      </p:sp>
    </p:spTree>
    <p:extLst>
      <p:ext uri="{BB962C8B-B14F-4D97-AF65-F5344CB8AC3E}">
        <p14:creationId xmlns:p14="http://schemas.microsoft.com/office/powerpoint/2010/main" val="4578567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PRF References</a:t>
            </a:r>
            <a:endParaRPr lang="en-US" b="1" dirty="0"/>
          </a:p>
        </p:txBody>
      </p:sp>
      <p:sp>
        <p:nvSpPr>
          <p:cNvPr id="3" name="Content Placeholder 2"/>
          <p:cNvSpPr>
            <a:spLocks noGrp="1"/>
          </p:cNvSpPr>
          <p:nvPr>
            <p:ph idx="1"/>
          </p:nvPr>
        </p:nvSpPr>
        <p:spPr>
          <a:xfrm>
            <a:off x="457200" y="1143000"/>
            <a:ext cx="8229600" cy="5486400"/>
          </a:xfrm>
        </p:spPr>
        <p:txBody>
          <a:bodyPr>
            <a:normAutofit fontScale="55000" lnSpcReduction="20000"/>
          </a:bodyPr>
          <a:lstStyle/>
          <a:p>
            <a:pPr marL="0" indent="0">
              <a:buNone/>
            </a:pPr>
            <a:r>
              <a:rPr lang="en-US" dirty="0"/>
              <a:t>[1] S. </a:t>
            </a:r>
            <a:r>
              <a:rPr lang="en-US" dirty="0" err="1"/>
              <a:t>J.Dangaria</a:t>
            </a:r>
            <a:r>
              <a:rPr lang="en-US" dirty="0"/>
              <a:t>, Y. Ito, </a:t>
            </a:r>
            <a:r>
              <a:rPr lang="en-US" dirty="0" err="1"/>
              <a:t>C.Walker,R.Druzinsky,X</a:t>
            </a:r>
            <a:r>
              <a:rPr lang="en-US" dirty="0"/>
              <a:t>. Luan, </a:t>
            </a:r>
            <a:r>
              <a:rPr lang="en-US" dirty="0" err="1"/>
              <a:t>andT.G</a:t>
            </a:r>
            <a:r>
              <a:rPr lang="en-US" dirty="0" smtClean="0"/>
              <a:t>.  H</a:t>
            </a:r>
            <a:r>
              <a:rPr lang="en-US" dirty="0"/>
              <a:t>. </a:t>
            </a:r>
            <a:r>
              <a:rPr lang="en-US" dirty="0" err="1"/>
              <a:t>Diekwisch</a:t>
            </a:r>
            <a:r>
              <a:rPr lang="en-US" dirty="0"/>
              <a:t>, “Extracellular matrix-mediated differentiation </a:t>
            </a:r>
            <a:r>
              <a:rPr lang="en-US" dirty="0" smtClean="0"/>
              <a:t>of </a:t>
            </a:r>
            <a:r>
              <a:rPr lang="it-IT" dirty="0" smtClean="0"/>
              <a:t>periodontal </a:t>
            </a:r>
            <a:r>
              <a:rPr lang="it-IT" dirty="0"/>
              <a:t>progenitor cells,” </a:t>
            </a:r>
            <a:r>
              <a:rPr lang="it-IT" i="1" dirty="0"/>
              <a:t>Differentiation</a:t>
            </a:r>
            <a:r>
              <a:rPr lang="it-IT" dirty="0"/>
              <a:t>, vol. 78,no. 2-3, pp</a:t>
            </a:r>
            <a:r>
              <a:rPr lang="it-IT" dirty="0" smtClean="0"/>
              <a:t>. </a:t>
            </a:r>
            <a:r>
              <a:rPr lang="en-US" dirty="0" smtClean="0"/>
              <a:t>79–90</a:t>
            </a:r>
            <a:r>
              <a:rPr lang="en-US" dirty="0"/>
              <a:t>, 2009.</a:t>
            </a:r>
          </a:p>
          <a:p>
            <a:pPr marL="0" indent="0">
              <a:buNone/>
            </a:pPr>
            <a:r>
              <a:rPr lang="en-US" dirty="0"/>
              <a:t>[2] S. J. </a:t>
            </a:r>
            <a:r>
              <a:rPr lang="en-US" dirty="0" err="1"/>
              <a:t>Dangaria</a:t>
            </a:r>
            <a:r>
              <a:rPr lang="en-US" dirty="0"/>
              <a:t>, Y. Ito, X. Luan, and T. G. </a:t>
            </a:r>
            <a:r>
              <a:rPr lang="en-US" dirty="0" err="1"/>
              <a:t>Diekwisch</a:t>
            </a:r>
            <a:r>
              <a:rPr lang="en-US" dirty="0"/>
              <a:t>, “</a:t>
            </a:r>
            <a:r>
              <a:rPr lang="en-US" dirty="0" smtClean="0"/>
              <a:t>Successful periodontal </a:t>
            </a:r>
            <a:r>
              <a:rPr lang="en-US" dirty="0"/>
              <a:t>ligament regeneration by periodontal </a:t>
            </a:r>
            <a:r>
              <a:rPr lang="en-US" dirty="0" smtClean="0"/>
              <a:t>progenitor </a:t>
            </a:r>
            <a:r>
              <a:rPr lang="en-US" dirty="0" err="1" smtClean="0"/>
              <a:t>preseeding</a:t>
            </a:r>
            <a:r>
              <a:rPr lang="en-US" dirty="0" smtClean="0"/>
              <a:t> </a:t>
            </a:r>
            <a:r>
              <a:rPr lang="en-US" dirty="0"/>
              <a:t>on natural tooth root surfaces,” </a:t>
            </a:r>
            <a:r>
              <a:rPr lang="en-US" i="1" dirty="0"/>
              <a:t>Stem Cells</a:t>
            </a:r>
            <a:r>
              <a:rPr lang="en-US" dirty="0"/>
              <a:t>, vol. 20</a:t>
            </a:r>
            <a:r>
              <a:rPr lang="en-US" dirty="0" smtClean="0"/>
              <a:t>, no</a:t>
            </a:r>
            <a:r>
              <a:rPr lang="en-US" dirty="0"/>
              <a:t>. 10, pp. 1659–1668, 2011.</a:t>
            </a:r>
          </a:p>
          <a:p>
            <a:pPr marL="0" indent="0">
              <a:buNone/>
            </a:pPr>
            <a:r>
              <a:rPr lang="en-US" dirty="0"/>
              <a:t>[3] A. Hollander, P. </a:t>
            </a:r>
            <a:r>
              <a:rPr lang="en-US" dirty="0" err="1"/>
              <a:t>Macchiarini</a:t>
            </a:r>
            <a:r>
              <a:rPr lang="en-US" dirty="0"/>
              <a:t>, B. </a:t>
            </a:r>
            <a:r>
              <a:rPr lang="en-US" dirty="0" err="1"/>
              <a:t>Gordijn</a:t>
            </a:r>
            <a:r>
              <a:rPr lang="en-US" dirty="0"/>
              <a:t>, and M. </a:t>
            </a:r>
            <a:r>
              <a:rPr lang="en-US" dirty="0" err="1"/>
              <a:t>Birchall</a:t>
            </a:r>
            <a:r>
              <a:rPr lang="en-US" dirty="0" smtClean="0"/>
              <a:t>, “</a:t>
            </a:r>
            <a:r>
              <a:rPr lang="en-US" dirty="0"/>
              <a:t>The first </a:t>
            </a:r>
            <a:r>
              <a:rPr lang="en-US" dirty="0" err="1"/>
              <a:t>stemcell</a:t>
            </a:r>
            <a:r>
              <a:rPr lang="en-US" dirty="0"/>
              <a:t>-based tissue-engineered organ replacement</a:t>
            </a:r>
            <a:r>
              <a:rPr lang="en-US" dirty="0" smtClean="0"/>
              <a:t>: implications </a:t>
            </a:r>
            <a:r>
              <a:rPr lang="en-US" dirty="0"/>
              <a:t>for regenerative medicine and society,” </a:t>
            </a:r>
            <a:r>
              <a:rPr lang="en-US" i="1" dirty="0" smtClean="0"/>
              <a:t>Regenerative Medicine</a:t>
            </a:r>
            <a:r>
              <a:rPr lang="en-US" dirty="0"/>
              <a:t>, vol. 4, no. 2, pp. 147–148, 2009.</a:t>
            </a:r>
          </a:p>
          <a:p>
            <a:pPr marL="0" indent="0">
              <a:buNone/>
            </a:pPr>
            <a:r>
              <a:rPr lang="en-US" dirty="0"/>
              <a:t>[4] J. </a:t>
            </a:r>
            <a:r>
              <a:rPr lang="en-US" dirty="0" err="1"/>
              <a:t>Choukroun</a:t>
            </a:r>
            <a:r>
              <a:rPr lang="en-US" dirty="0"/>
              <a:t>, F. </a:t>
            </a:r>
            <a:r>
              <a:rPr lang="en-US" dirty="0" err="1"/>
              <a:t>Adda</a:t>
            </a:r>
            <a:r>
              <a:rPr lang="en-US" dirty="0"/>
              <a:t>, C. </a:t>
            </a:r>
            <a:r>
              <a:rPr lang="en-US" dirty="0" err="1"/>
              <a:t>Schoeffer</a:t>
            </a:r>
            <a:r>
              <a:rPr lang="en-US" dirty="0"/>
              <a:t>, and A. </a:t>
            </a:r>
            <a:r>
              <a:rPr lang="en-US" dirty="0" err="1"/>
              <a:t>Vervelle</a:t>
            </a:r>
            <a:r>
              <a:rPr lang="en-US" dirty="0"/>
              <a:t>, “PRF: </a:t>
            </a:r>
            <a:r>
              <a:rPr lang="en-US" dirty="0" smtClean="0"/>
              <a:t>an opportunity </a:t>
            </a:r>
            <a:r>
              <a:rPr lang="en-US" dirty="0"/>
              <a:t>in </a:t>
            </a:r>
            <a:r>
              <a:rPr lang="en-US" dirty="0" err="1"/>
              <a:t>perio</a:t>
            </a:r>
            <a:r>
              <a:rPr lang="en-US" dirty="0"/>
              <a:t>- </a:t>
            </a:r>
            <a:r>
              <a:rPr lang="en-US" dirty="0" err="1"/>
              <a:t>implantology</a:t>
            </a:r>
            <a:r>
              <a:rPr lang="en-US" dirty="0"/>
              <a:t>,” </a:t>
            </a:r>
            <a:r>
              <a:rPr lang="en-US" i="1" dirty="0" err="1"/>
              <a:t>Implantodontie</a:t>
            </a:r>
            <a:r>
              <a:rPr lang="en-US" dirty="0"/>
              <a:t>, vol. 42,pp</a:t>
            </a:r>
            <a:r>
              <a:rPr lang="en-US" dirty="0" smtClean="0"/>
              <a:t>. 55–62</a:t>
            </a:r>
            <a:r>
              <a:rPr lang="en-US" dirty="0"/>
              <a:t>, 2000.</a:t>
            </a:r>
          </a:p>
          <a:p>
            <a:pPr marL="0" indent="0">
              <a:buNone/>
            </a:pPr>
            <a:r>
              <a:rPr lang="en-US" dirty="0"/>
              <a:t>[5] D. M. </a:t>
            </a:r>
            <a:r>
              <a:rPr lang="en-US" dirty="0" err="1"/>
              <a:t>Dohan</a:t>
            </a:r>
            <a:r>
              <a:rPr lang="en-US" dirty="0"/>
              <a:t>, J. </a:t>
            </a:r>
            <a:r>
              <a:rPr lang="en-US" dirty="0" err="1"/>
              <a:t>Choukroun</a:t>
            </a:r>
            <a:r>
              <a:rPr lang="en-US" dirty="0"/>
              <a:t>, A. </a:t>
            </a:r>
            <a:r>
              <a:rPr lang="en-US" dirty="0" err="1"/>
              <a:t>Diss</a:t>
            </a:r>
            <a:r>
              <a:rPr lang="en-US" dirty="0"/>
              <a:t> et al., “</a:t>
            </a:r>
            <a:r>
              <a:rPr lang="en-US" dirty="0" smtClean="0"/>
              <a:t>Platelet-rich fibrin </a:t>
            </a:r>
            <a:r>
              <a:rPr lang="en-US" dirty="0"/>
              <a:t>(PRF): a second-generation platelet concentrate. Part II</a:t>
            </a:r>
            <a:r>
              <a:rPr lang="en-US" dirty="0" smtClean="0"/>
              <a:t>: platelet-related </a:t>
            </a:r>
            <a:r>
              <a:rPr lang="en-US" dirty="0"/>
              <a:t>biologic features,” </a:t>
            </a:r>
            <a:r>
              <a:rPr lang="en-US" i="1" dirty="0"/>
              <a:t>Oral Surgery, Oral Medicine</a:t>
            </a:r>
            <a:r>
              <a:rPr lang="en-US" i="1" dirty="0" smtClean="0"/>
              <a:t>, Oral </a:t>
            </a:r>
            <a:r>
              <a:rPr lang="en-US" i="1" dirty="0"/>
              <a:t>Pathology, Oral Radiology and </a:t>
            </a:r>
            <a:r>
              <a:rPr lang="en-US" i="1" dirty="0" err="1"/>
              <a:t>Endodontology</a:t>
            </a:r>
            <a:r>
              <a:rPr lang="en-US" dirty="0"/>
              <a:t>, vol. 101, no</a:t>
            </a:r>
            <a:r>
              <a:rPr lang="en-US" dirty="0" smtClean="0"/>
              <a:t>. 3</a:t>
            </a:r>
            <a:r>
              <a:rPr lang="en-US" dirty="0"/>
              <a:t>, pp. E45–E50, 2006.</a:t>
            </a:r>
          </a:p>
          <a:p>
            <a:pPr marL="0" indent="0">
              <a:buNone/>
            </a:pPr>
            <a:r>
              <a:rPr lang="en-US" dirty="0"/>
              <a:t>[6] W. </a:t>
            </a:r>
            <a:r>
              <a:rPr lang="en-US" dirty="0" err="1"/>
              <a:t>Bensa¨ıd</a:t>
            </a:r>
            <a:r>
              <a:rPr lang="en-US" dirty="0"/>
              <a:t>, J. T. </a:t>
            </a:r>
            <a:r>
              <a:rPr lang="en-US" dirty="0" err="1"/>
              <a:t>Triffitt</a:t>
            </a:r>
            <a:r>
              <a:rPr lang="en-US" dirty="0"/>
              <a:t>, C. </a:t>
            </a:r>
            <a:r>
              <a:rPr lang="en-US" dirty="0" err="1"/>
              <a:t>Blanchat</a:t>
            </a:r>
            <a:r>
              <a:rPr lang="en-US" dirty="0"/>
              <a:t>, </a:t>
            </a:r>
            <a:r>
              <a:rPr lang="en-US" dirty="0" err="1"/>
              <a:t>K.Oudina</a:t>
            </a:r>
            <a:r>
              <a:rPr lang="en-US" dirty="0"/>
              <a:t>, L. </a:t>
            </a:r>
            <a:r>
              <a:rPr lang="en-US" dirty="0" err="1"/>
              <a:t>Sedel</a:t>
            </a:r>
            <a:r>
              <a:rPr lang="en-US" dirty="0"/>
              <a:t>, </a:t>
            </a:r>
            <a:r>
              <a:rPr lang="en-US" dirty="0" err="1"/>
              <a:t>andH</a:t>
            </a:r>
            <a:r>
              <a:rPr lang="en-US" dirty="0" smtClean="0"/>
              <a:t>. Petite</a:t>
            </a:r>
            <a:r>
              <a:rPr lang="en-US" dirty="0"/>
              <a:t>, “A biodegradable fibrin scaffold for </a:t>
            </a:r>
            <a:r>
              <a:rPr lang="en-US" dirty="0" err="1"/>
              <a:t>mesenchymal</a:t>
            </a:r>
            <a:r>
              <a:rPr lang="en-US" dirty="0"/>
              <a:t> </a:t>
            </a:r>
            <a:r>
              <a:rPr lang="en-US" dirty="0" smtClean="0"/>
              <a:t>stem cell </a:t>
            </a:r>
            <a:r>
              <a:rPr lang="en-US" dirty="0"/>
              <a:t>transplantation,” </a:t>
            </a:r>
            <a:r>
              <a:rPr lang="en-US" i="1" dirty="0"/>
              <a:t>Biomaterials</a:t>
            </a:r>
            <a:r>
              <a:rPr lang="en-US" dirty="0"/>
              <a:t>, vol. 24,no. 14,pp. 2497–2502,</a:t>
            </a:r>
          </a:p>
          <a:p>
            <a:pPr marL="0" indent="0">
              <a:buNone/>
            </a:pPr>
            <a:r>
              <a:rPr lang="en-US" dirty="0"/>
              <a:t>2003.</a:t>
            </a:r>
          </a:p>
          <a:p>
            <a:pPr marL="0" indent="0">
              <a:buNone/>
            </a:pPr>
            <a:r>
              <a:rPr lang="en-US" dirty="0"/>
              <a:t>[7] Y. H. Kang, S. H. </a:t>
            </a:r>
            <a:r>
              <a:rPr lang="en-US" dirty="0" err="1"/>
              <a:t>Jeon</a:t>
            </a:r>
            <a:r>
              <a:rPr lang="en-US" dirty="0"/>
              <a:t>, J. Y. Park et al., “Platelet-rich </a:t>
            </a:r>
            <a:r>
              <a:rPr lang="en-US" dirty="0" smtClean="0"/>
              <a:t>fibrin is </a:t>
            </a:r>
            <a:r>
              <a:rPr lang="en-US" dirty="0"/>
              <a:t>a </a:t>
            </a:r>
            <a:r>
              <a:rPr lang="en-US" dirty="0" err="1"/>
              <a:t>bioscaffold</a:t>
            </a:r>
            <a:r>
              <a:rPr lang="en-US" dirty="0"/>
              <a:t> and reservoir of growth factors for </a:t>
            </a:r>
            <a:r>
              <a:rPr lang="en-US" dirty="0" smtClean="0"/>
              <a:t>tissue regeneration</a:t>
            </a:r>
            <a:r>
              <a:rPr lang="en-US" dirty="0"/>
              <a:t>,” </a:t>
            </a:r>
            <a:r>
              <a:rPr lang="en-US" i="1" dirty="0"/>
              <a:t>Tissue Engineering A</a:t>
            </a:r>
            <a:r>
              <a:rPr lang="en-US" dirty="0"/>
              <a:t>, vol. 17,no. 3-4, pp. 349–359</a:t>
            </a:r>
            <a:r>
              <a:rPr lang="en-US" dirty="0" smtClean="0"/>
              <a:t>, 2011.</a:t>
            </a:r>
          </a:p>
        </p:txBody>
      </p:sp>
    </p:spTree>
    <p:extLst>
      <p:ext uri="{BB962C8B-B14F-4D97-AF65-F5344CB8AC3E}">
        <p14:creationId xmlns:p14="http://schemas.microsoft.com/office/powerpoint/2010/main" val="27921629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4800" b="1" dirty="0" smtClean="0"/>
              <a:t>References</a:t>
            </a:r>
            <a:endParaRPr lang="en-US" sz="4800" b="1" dirty="0"/>
          </a:p>
        </p:txBody>
      </p:sp>
      <p:sp>
        <p:nvSpPr>
          <p:cNvPr id="3" name="Content Placeholder 2"/>
          <p:cNvSpPr>
            <a:spLocks noGrp="1"/>
          </p:cNvSpPr>
          <p:nvPr>
            <p:ph idx="1"/>
          </p:nvPr>
        </p:nvSpPr>
        <p:spPr>
          <a:xfrm>
            <a:off x="152400" y="914400"/>
            <a:ext cx="8839200" cy="5715000"/>
          </a:xfrm>
        </p:spPr>
        <p:txBody>
          <a:bodyPr>
            <a:normAutofit fontScale="25000" lnSpcReduction="20000"/>
          </a:bodyPr>
          <a:lstStyle/>
          <a:p>
            <a:pPr marL="0" indent="0">
              <a:buNone/>
            </a:pPr>
            <a:endParaRPr lang="en-US" dirty="0"/>
          </a:p>
          <a:p>
            <a:pPr marL="0" indent="0">
              <a:buNone/>
            </a:pPr>
            <a:r>
              <a:rPr lang="en-US" sz="7200" dirty="0"/>
              <a:t>[8] L. </a:t>
            </a:r>
            <a:r>
              <a:rPr lang="en-US" sz="7200" dirty="0" err="1"/>
              <a:t>He,Y</a:t>
            </a:r>
            <a:r>
              <a:rPr lang="en-US" sz="7200" dirty="0"/>
              <a:t>. </a:t>
            </a:r>
            <a:r>
              <a:rPr lang="en-US" sz="7200" dirty="0" err="1"/>
              <a:t>Lin,X.Hu</a:t>
            </a:r>
            <a:r>
              <a:rPr lang="en-US" sz="7200" dirty="0"/>
              <a:t>, Y. Zhang, </a:t>
            </a:r>
            <a:r>
              <a:rPr lang="en-US" sz="7200" dirty="0" err="1"/>
              <a:t>andH.Wu</a:t>
            </a:r>
            <a:r>
              <a:rPr lang="en-US" sz="7200" dirty="0"/>
              <a:t>, “A comparative </a:t>
            </a:r>
            <a:r>
              <a:rPr lang="en-US" sz="7200" dirty="0" smtClean="0"/>
              <a:t>study of </a:t>
            </a:r>
            <a:r>
              <a:rPr lang="en-US" sz="7200" dirty="0"/>
              <a:t>platelet-rich fibrin (PRF) and platelet-rich plasma (PRP) </a:t>
            </a:r>
            <a:r>
              <a:rPr lang="en-US" sz="7200" dirty="0" smtClean="0"/>
              <a:t>on the </a:t>
            </a:r>
            <a:r>
              <a:rPr lang="en-US" sz="7200" dirty="0"/>
              <a:t>effect of proliferation and differentiation of rat </a:t>
            </a:r>
            <a:r>
              <a:rPr lang="en-US" sz="7200" dirty="0" smtClean="0"/>
              <a:t>osteoblasts </a:t>
            </a:r>
            <a:r>
              <a:rPr lang="en-US" sz="7200" i="1" dirty="0" smtClean="0"/>
              <a:t>in </a:t>
            </a:r>
            <a:r>
              <a:rPr lang="en-US" sz="7200" i="1" dirty="0"/>
              <a:t>vitro</a:t>
            </a:r>
            <a:r>
              <a:rPr lang="en-US" sz="7200" dirty="0"/>
              <a:t>,” </a:t>
            </a:r>
            <a:r>
              <a:rPr lang="en-US" sz="7200" i="1" dirty="0"/>
              <a:t>Oral Surgery, Oral Medicine, Oral Pathology, </a:t>
            </a:r>
            <a:r>
              <a:rPr lang="en-US" sz="7200" i="1" dirty="0" smtClean="0"/>
              <a:t>Oral Radiology </a:t>
            </a:r>
            <a:r>
              <a:rPr lang="en-US" sz="7200" i="1" dirty="0"/>
              <a:t>and </a:t>
            </a:r>
            <a:r>
              <a:rPr lang="en-US" sz="7200" i="1" dirty="0" err="1"/>
              <a:t>Endodontology</a:t>
            </a:r>
            <a:r>
              <a:rPr lang="en-US" sz="7200" dirty="0"/>
              <a:t>, vol. 108, no. 5, pp. 707–713, 2009.</a:t>
            </a:r>
          </a:p>
          <a:p>
            <a:pPr marL="0" indent="0">
              <a:buNone/>
            </a:pPr>
            <a:r>
              <a:rPr lang="en-US" sz="7200" dirty="0"/>
              <a:t>[9] D. M. D. </a:t>
            </a:r>
            <a:r>
              <a:rPr lang="en-US" sz="7200" dirty="0" err="1"/>
              <a:t>Ehrenfest</a:t>
            </a:r>
            <a:r>
              <a:rPr lang="en-US" sz="7200" dirty="0"/>
              <a:t>, A. </a:t>
            </a:r>
            <a:r>
              <a:rPr lang="en-US" sz="7200" dirty="0" err="1"/>
              <a:t>Diss</a:t>
            </a:r>
            <a:r>
              <a:rPr lang="en-US" sz="7200" dirty="0"/>
              <a:t>, G. Odin, P. </a:t>
            </a:r>
            <a:r>
              <a:rPr lang="en-US" sz="7200" dirty="0" err="1"/>
              <a:t>Doglioli</a:t>
            </a:r>
            <a:r>
              <a:rPr lang="en-US" sz="7200" dirty="0"/>
              <a:t>, M. P</a:t>
            </a:r>
            <a:r>
              <a:rPr lang="en-US" sz="7200" dirty="0" smtClean="0"/>
              <a:t>. </a:t>
            </a:r>
            <a:r>
              <a:rPr lang="en-US" sz="7200" dirty="0" err="1" smtClean="0"/>
              <a:t>Hippolyte</a:t>
            </a:r>
            <a:r>
              <a:rPr lang="en-US" sz="7200" dirty="0"/>
              <a:t>, and J. B. </a:t>
            </a:r>
            <a:r>
              <a:rPr lang="en-US" sz="7200" dirty="0" err="1"/>
              <a:t>Charrier</a:t>
            </a:r>
            <a:r>
              <a:rPr lang="en-US" sz="7200" dirty="0"/>
              <a:t>, “</a:t>
            </a:r>
            <a:r>
              <a:rPr lang="en-US" sz="7200" i="1" dirty="0"/>
              <a:t>In vitro </a:t>
            </a:r>
            <a:r>
              <a:rPr lang="en-US" sz="7200" dirty="0"/>
              <a:t>effects of </a:t>
            </a:r>
            <a:r>
              <a:rPr lang="en-US" sz="7200" dirty="0" err="1" smtClean="0"/>
              <a:t>Choukroun’s</a:t>
            </a:r>
            <a:r>
              <a:rPr lang="en-US" sz="7200" dirty="0" smtClean="0"/>
              <a:t> PRF </a:t>
            </a:r>
            <a:r>
              <a:rPr lang="en-US" sz="7200" dirty="0"/>
              <a:t>(platelet-rich fibrin) on human gingival fibroblasts, dermal</a:t>
            </a:r>
          </a:p>
          <a:p>
            <a:pPr marL="0" indent="0">
              <a:buNone/>
            </a:pPr>
            <a:r>
              <a:rPr lang="en-US" sz="7200" dirty="0" err="1"/>
              <a:t>prekeratinocytes</a:t>
            </a:r>
            <a:r>
              <a:rPr lang="en-US" sz="7200" dirty="0"/>
              <a:t>, </a:t>
            </a:r>
            <a:r>
              <a:rPr lang="en-US" sz="7200" dirty="0" err="1"/>
              <a:t>preadipocytes</a:t>
            </a:r>
            <a:r>
              <a:rPr lang="en-US" sz="7200" dirty="0"/>
              <a:t>, and maxillofacial </a:t>
            </a:r>
            <a:r>
              <a:rPr lang="en-US" sz="7200" dirty="0" smtClean="0"/>
              <a:t>osteoblasts in </a:t>
            </a:r>
            <a:r>
              <a:rPr lang="en-US" sz="7200" dirty="0"/>
              <a:t>primary cultures,” </a:t>
            </a:r>
            <a:r>
              <a:rPr lang="en-US" sz="7200" i="1" dirty="0"/>
              <a:t>Oral Surgery, Oral Medicine, Oral Pathology</a:t>
            </a:r>
            <a:r>
              <a:rPr lang="en-US" sz="7200" i="1" dirty="0" smtClean="0"/>
              <a:t>, Oral </a:t>
            </a:r>
            <a:r>
              <a:rPr lang="en-US" sz="7200" i="1" dirty="0"/>
              <a:t>Radiology and </a:t>
            </a:r>
            <a:r>
              <a:rPr lang="en-US" sz="7200" i="1" dirty="0" err="1"/>
              <a:t>Endodontology</a:t>
            </a:r>
            <a:r>
              <a:rPr lang="en-US" sz="7200" dirty="0"/>
              <a:t>, vol. 108, no. 3, pp. </a:t>
            </a:r>
            <a:r>
              <a:rPr lang="en-US" sz="7200" dirty="0" smtClean="0"/>
              <a:t>341–352</a:t>
            </a:r>
            <a:r>
              <a:rPr lang="en-US" sz="7200" dirty="0"/>
              <a:t>, 2009.</a:t>
            </a:r>
          </a:p>
          <a:p>
            <a:pPr marL="0" indent="0">
              <a:buNone/>
            </a:pPr>
            <a:r>
              <a:rPr lang="en-US" sz="7200" dirty="0"/>
              <a:t>[10] J. </a:t>
            </a:r>
            <a:r>
              <a:rPr lang="en-US" sz="7200" dirty="0" err="1"/>
              <a:t>Choukroun</a:t>
            </a:r>
            <a:r>
              <a:rPr lang="en-US" sz="7200" dirty="0"/>
              <a:t>, A. </a:t>
            </a:r>
            <a:r>
              <a:rPr lang="en-US" sz="7200" dirty="0" err="1"/>
              <a:t>Diss</a:t>
            </a:r>
            <a:r>
              <a:rPr lang="en-US" sz="7200" dirty="0"/>
              <a:t>, A. </a:t>
            </a:r>
            <a:r>
              <a:rPr lang="en-US" sz="7200" dirty="0" err="1"/>
              <a:t>Simonpieri</a:t>
            </a:r>
            <a:r>
              <a:rPr lang="en-US" sz="7200" dirty="0"/>
              <a:t> et al., “</a:t>
            </a:r>
            <a:r>
              <a:rPr lang="en-US" sz="7200" dirty="0" smtClean="0"/>
              <a:t>Platelet-rich fibrin </a:t>
            </a:r>
            <a:r>
              <a:rPr lang="en-US" sz="7200" dirty="0"/>
              <a:t>(PRF): a second-generation platelet concentrate. Part </a:t>
            </a:r>
            <a:r>
              <a:rPr lang="en-US" sz="7200" dirty="0" smtClean="0"/>
              <a:t>IV: clinical </a:t>
            </a:r>
            <a:r>
              <a:rPr lang="en-US" sz="7200" dirty="0"/>
              <a:t>effects on tissue healing,” </a:t>
            </a:r>
            <a:r>
              <a:rPr lang="en-US" sz="7200" i="1" dirty="0"/>
              <a:t>Oral Surgery, Oral Medicine,</a:t>
            </a:r>
          </a:p>
          <a:p>
            <a:pPr marL="0" indent="0">
              <a:buNone/>
            </a:pPr>
            <a:r>
              <a:rPr lang="en-US" sz="7200" i="1" dirty="0"/>
              <a:t>Oral Pathology, Oral Radiology and </a:t>
            </a:r>
            <a:r>
              <a:rPr lang="en-US" sz="7200" i="1" dirty="0" err="1"/>
              <a:t>Endodontology</a:t>
            </a:r>
            <a:r>
              <a:rPr lang="en-US" sz="7200" dirty="0"/>
              <a:t>, vol. 101, no</a:t>
            </a:r>
            <a:r>
              <a:rPr lang="en-US" sz="7200" dirty="0" smtClean="0"/>
              <a:t>. 3</a:t>
            </a:r>
            <a:r>
              <a:rPr lang="en-US" sz="7200" dirty="0"/>
              <a:t>, pp. E56–E60, 2006.</a:t>
            </a:r>
          </a:p>
          <a:p>
            <a:pPr marL="0" indent="0">
              <a:buNone/>
            </a:pPr>
            <a:r>
              <a:rPr lang="en-US" sz="7200" dirty="0"/>
              <a:t>[11] M. T. Peck, J. </a:t>
            </a:r>
            <a:r>
              <a:rPr lang="en-US" sz="7200" dirty="0" err="1"/>
              <a:t>Marnewick</a:t>
            </a:r>
            <a:r>
              <a:rPr lang="en-US" sz="7200" dirty="0"/>
              <a:t>, and L. Stephen, “Alveolar </a:t>
            </a:r>
            <a:r>
              <a:rPr lang="en-US" sz="7200" dirty="0" smtClean="0"/>
              <a:t>ridge preservation </a:t>
            </a:r>
            <a:r>
              <a:rPr lang="en-US" sz="7200" dirty="0"/>
              <a:t>using leukocyte and platelet-rich fibrin: a report </a:t>
            </a:r>
            <a:r>
              <a:rPr lang="en-US" sz="7200" dirty="0" smtClean="0"/>
              <a:t>of a </a:t>
            </a:r>
            <a:r>
              <a:rPr lang="en-US" sz="7200" dirty="0"/>
              <a:t>case,” </a:t>
            </a:r>
            <a:r>
              <a:rPr lang="en-US" sz="7200" i="1" dirty="0"/>
              <a:t>Case Reports in Dentistry</a:t>
            </a:r>
            <a:r>
              <a:rPr lang="en-US" sz="7200" dirty="0"/>
              <a:t>, vol. 2011, Article ID 345048</a:t>
            </a:r>
            <a:r>
              <a:rPr lang="en-US" sz="7200" dirty="0" smtClean="0"/>
              <a:t>, 5 </a:t>
            </a:r>
            <a:r>
              <a:rPr lang="en-US" sz="7200" dirty="0"/>
              <a:t>pages, 2011.</a:t>
            </a:r>
          </a:p>
          <a:p>
            <a:pPr marL="0" indent="0">
              <a:buNone/>
            </a:pPr>
            <a:r>
              <a:rPr lang="en-US" sz="7200" dirty="0"/>
              <a:t>[12] A. Sharma and A. R. </a:t>
            </a:r>
            <a:r>
              <a:rPr lang="en-US" sz="7200" dirty="0" err="1"/>
              <a:t>Pradeep</a:t>
            </a:r>
            <a:r>
              <a:rPr lang="en-US" sz="7200" dirty="0"/>
              <a:t>, “Treatment of 3-wall </a:t>
            </a:r>
            <a:r>
              <a:rPr lang="en-US" sz="7200" dirty="0" err="1" smtClean="0"/>
              <a:t>intrabony</a:t>
            </a:r>
            <a:r>
              <a:rPr lang="en-US" sz="7200" dirty="0" smtClean="0"/>
              <a:t> defects </a:t>
            </a:r>
            <a:r>
              <a:rPr lang="en-US" sz="7200" dirty="0"/>
              <a:t>in patients with chronic periodontitis with </a:t>
            </a:r>
            <a:r>
              <a:rPr lang="en-US" sz="7200" dirty="0" smtClean="0"/>
              <a:t>autologous platelet-rich </a:t>
            </a:r>
            <a:r>
              <a:rPr lang="en-US" sz="7200" dirty="0"/>
              <a:t>fibrin: a randomized controlled clinical trial</a:t>
            </a:r>
            <a:r>
              <a:rPr lang="en-US" sz="7200" dirty="0" smtClean="0"/>
              <a:t>,” </a:t>
            </a:r>
            <a:r>
              <a:rPr lang="en-US" sz="7200" i="1" dirty="0" smtClean="0"/>
              <a:t>Journal </a:t>
            </a:r>
            <a:r>
              <a:rPr lang="en-US" sz="7200" i="1" dirty="0"/>
              <a:t>of Periodontology</a:t>
            </a:r>
            <a:r>
              <a:rPr lang="en-US" sz="7200" dirty="0"/>
              <a:t>, vol. 82, no. 12, pp. 1705–1712, 2011.</a:t>
            </a:r>
          </a:p>
          <a:p>
            <a:pPr marL="0" indent="0">
              <a:buNone/>
            </a:pPr>
            <a:r>
              <a:rPr lang="en-US" sz="7200" dirty="0"/>
              <a:t>[13] M. </a:t>
            </a:r>
            <a:r>
              <a:rPr lang="en-US" sz="7200" dirty="0" err="1"/>
              <a:t>Thorat</a:t>
            </a:r>
            <a:r>
              <a:rPr lang="en-US" sz="7200" dirty="0"/>
              <a:t>, A. R. </a:t>
            </a:r>
            <a:r>
              <a:rPr lang="en-US" sz="7200" dirty="0" err="1"/>
              <a:t>Pradeep</a:t>
            </a:r>
            <a:r>
              <a:rPr lang="en-US" sz="7200" dirty="0"/>
              <a:t>, and B. </a:t>
            </a:r>
            <a:r>
              <a:rPr lang="en-US" sz="7200" dirty="0" err="1"/>
              <a:t>Pallavi</a:t>
            </a:r>
            <a:r>
              <a:rPr lang="en-US" sz="7200" dirty="0"/>
              <a:t>, “Clinical </a:t>
            </a:r>
            <a:r>
              <a:rPr lang="en-US" sz="7200" dirty="0" smtClean="0"/>
              <a:t>effect of </a:t>
            </a:r>
            <a:r>
              <a:rPr lang="en-US" sz="7200" dirty="0"/>
              <a:t>autologous platelet-rich fibrin in the treatment of </a:t>
            </a:r>
            <a:r>
              <a:rPr lang="en-US" sz="7200" dirty="0" err="1" smtClean="0"/>
              <a:t>intrabony</a:t>
            </a:r>
            <a:r>
              <a:rPr lang="en-US" sz="7200" dirty="0" smtClean="0"/>
              <a:t> defects</a:t>
            </a:r>
            <a:r>
              <a:rPr lang="en-US" sz="7200" dirty="0"/>
              <a:t>: a controlled clinical trial,” </a:t>
            </a:r>
            <a:r>
              <a:rPr lang="en-US" sz="7200" i="1" dirty="0"/>
              <a:t>Journal of Clinical</a:t>
            </a:r>
          </a:p>
          <a:p>
            <a:pPr marL="0" indent="0">
              <a:buNone/>
            </a:pPr>
            <a:r>
              <a:rPr lang="en-US" sz="7200" i="1" dirty="0"/>
              <a:t>Periodontology</a:t>
            </a:r>
            <a:r>
              <a:rPr lang="en-US" sz="7200" dirty="0"/>
              <a:t>, vol. 38, no. 10, pp. 925–932, 2011</a:t>
            </a:r>
            <a:r>
              <a:rPr lang="en-US" sz="7200" dirty="0" smtClean="0"/>
              <a:t>.</a:t>
            </a:r>
            <a:endParaRPr lang="en-US" sz="7200" dirty="0"/>
          </a:p>
        </p:txBody>
      </p:sp>
    </p:spTree>
    <p:extLst>
      <p:ext uri="{BB962C8B-B14F-4D97-AF65-F5344CB8AC3E}">
        <p14:creationId xmlns:p14="http://schemas.microsoft.com/office/powerpoint/2010/main" val="32224020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4800" b="1" dirty="0" smtClean="0"/>
              <a:t>References</a:t>
            </a:r>
            <a:endParaRPr lang="en-US" sz="4800" b="1" dirty="0"/>
          </a:p>
        </p:txBody>
      </p:sp>
      <p:sp>
        <p:nvSpPr>
          <p:cNvPr id="3" name="Content Placeholder 2"/>
          <p:cNvSpPr>
            <a:spLocks noGrp="1"/>
          </p:cNvSpPr>
          <p:nvPr>
            <p:ph idx="1"/>
          </p:nvPr>
        </p:nvSpPr>
        <p:spPr>
          <a:xfrm>
            <a:off x="76200" y="990600"/>
            <a:ext cx="8839200" cy="5715000"/>
          </a:xfrm>
        </p:spPr>
        <p:txBody>
          <a:bodyPr>
            <a:normAutofit fontScale="25000" lnSpcReduction="20000"/>
          </a:bodyPr>
          <a:lstStyle/>
          <a:p>
            <a:pPr marL="0" indent="0">
              <a:buNone/>
            </a:pPr>
            <a:r>
              <a:rPr lang="it-IT" dirty="0"/>
              <a:t>[</a:t>
            </a:r>
            <a:r>
              <a:rPr lang="it-IT" sz="7200" dirty="0"/>
              <a:t>14] F. Inchingolo,M. Tatullo, M.Marrelli et al., “Trial with </a:t>
            </a:r>
            <a:r>
              <a:rPr lang="it-IT" sz="7200" dirty="0" smtClean="0"/>
              <a:t>plateletrich </a:t>
            </a:r>
            <a:r>
              <a:rPr lang="en-US" sz="7200" dirty="0" smtClean="0"/>
              <a:t>fibrin </a:t>
            </a:r>
            <a:r>
              <a:rPr lang="en-US" sz="7200" dirty="0"/>
              <a:t>and Bio-Oss used as grafting materials in </a:t>
            </a:r>
            <a:r>
              <a:rPr lang="en-US" sz="7200" dirty="0" err="1" smtClean="0"/>
              <a:t>thetreatment</a:t>
            </a:r>
            <a:r>
              <a:rPr lang="en-US" sz="7200" dirty="0" smtClean="0"/>
              <a:t> </a:t>
            </a:r>
            <a:r>
              <a:rPr lang="en-US" sz="7200" dirty="0"/>
              <a:t>of the severe </a:t>
            </a:r>
            <a:r>
              <a:rPr lang="en-US" sz="7200" dirty="0" err="1"/>
              <a:t>maxillar</a:t>
            </a:r>
            <a:r>
              <a:rPr lang="en-US" sz="7200" dirty="0"/>
              <a:t> bone atrophy: clinical and</a:t>
            </a:r>
          </a:p>
          <a:p>
            <a:pPr marL="0" indent="0">
              <a:buNone/>
            </a:pPr>
            <a:r>
              <a:rPr lang="en-US" sz="7200" dirty="0"/>
              <a:t>radiological evaluations,” </a:t>
            </a:r>
            <a:r>
              <a:rPr lang="en-US" sz="7200" i="1" dirty="0"/>
              <a:t>European Review for Medical </a:t>
            </a:r>
            <a:r>
              <a:rPr lang="en-US" sz="7200" i="1" dirty="0" smtClean="0"/>
              <a:t>and Pharmacological </a:t>
            </a:r>
            <a:r>
              <a:rPr lang="en-US" sz="7200" i="1" dirty="0"/>
              <a:t>Sciences</a:t>
            </a:r>
            <a:r>
              <a:rPr lang="en-US" sz="7200" dirty="0"/>
              <a:t>, vol. 14, no. 12, pp. 1075–1084, 2010.</a:t>
            </a:r>
          </a:p>
          <a:p>
            <a:pPr marL="0" indent="0">
              <a:buNone/>
            </a:pPr>
            <a:r>
              <a:rPr lang="en-US" sz="7200" dirty="0" smtClean="0"/>
              <a:t>[</a:t>
            </a:r>
            <a:r>
              <a:rPr lang="en-US" sz="7200" dirty="0"/>
              <a:t>15] Y. Zhang, S. </a:t>
            </a:r>
            <a:r>
              <a:rPr lang="en-US" sz="7200" dirty="0" err="1"/>
              <a:t>Tangl</a:t>
            </a:r>
            <a:r>
              <a:rPr lang="en-US" sz="7200" dirty="0"/>
              <a:t>, C. D. Huber, Y. Lin, L. </a:t>
            </a:r>
            <a:r>
              <a:rPr lang="en-US" sz="7200" dirty="0" err="1"/>
              <a:t>Qiu</a:t>
            </a:r>
            <a:r>
              <a:rPr lang="en-US" sz="7200" dirty="0"/>
              <a:t>, and X</a:t>
            </a:r>
            <a:r>
              <a:rPr lang="en-US" sz="7200" dirty="0" smtClean="0"/>
              <a:t>. Rausch-Fan</a:t>
            </a:r>
            <a:r>
              <a:rPr lang="en-US" sz="7200" dirty="0"/>
              <a:t>, “Effects of </a:t>
            </a:r>
            <a:r>
              <a:rPr lang="en-US" sz="7200" dirty="0" err="1"/>
              <a:t>Choukroun’s</a:t>
            </a:r>
            <a:r>
              <a:rPr lang="en-US" sz="7200" dirty="0"/>
              <a:t> platelet-rich fibrin </a:t>
            </a:r>
            <a:r>
              <a:rPr lang="en-US" sz="7200" dirty="0" smtClean="0"/>
              <a:t>on bone </a:t>
            </a:r>
            <a:r>
              <a:rPr lang="en-US" sz="7200" dirty="0"/>
              <a:t>regeneration in combination with </a:t>
            </a:r>
            <a:r>
              <a:rPr lang="en-US" sz="7200" dirty="0" err="1"/>
              <a:t>deproteinized</a:t>
            </a:r>
            <a:r>
              <a:rPr lang="en-US" sz="7200" dirty="0"/>
              <a:t> </a:t>
            </a:r>
            <a:r>
              <a:rPr lang="en-US" sz="7200" dirty="0" smtClean="0"/>
              <a:t>bovine bone </a:t>
            </a:r>
            <a:r>
              <a:rPr lang="en-US" sz="7200" dirty="0"/>
              <a:t>mineral in maxillary sinus augmentation: a </a:t>
            </a:r>
            <a:r>
              <a:rPr lang="en-US" sz="7200" dirty="0" smtClean="0"/>
              <a:t>histological and </a:t>
            </a:r>
            <a:r>
              <a:rPr lang="en-US" sz="7200" dirty="0" err="1"/>
              <a:t>histomorphometric</a:t>
            </a:r>
            <a:r>
              <a:rPr lang="en-US" sz="7200" dirty="0"/>
              <a:t> study,” </a:t>
            </a:r>
            <a:r>
              <a:rPr lang="en-US" sz="7200" i="1" dirty="0"/>
              <a:t>Journal of </a:t>
            </a:r>
            <a:r>
              <a:rPr lang="en-US" sz="7200" i="1" dirty="0" err="1" smtClean="0"/>
              <a:t>Cranio</a:t>
            </a:r>
            <a:r>
              <a:rPr lang="en-US" sz="7200" i="1" dirty="0" smtClean="0"/>
              <a:t>-Maxillofacial Surgery</a:t>
            </a:r>
            <a:r>
              <a:rPr lang="en-US" sz="7200" dirty="0"/>
              <a:t>, vol. 40, no. 4, pp. 321–328, 2011.</a:t>
            </a:r>
          </a:p>
          <a:p>
            <a:pPr marL="0" indent="0">
              <a:buNone/>
            </a:pPr>
            <a:r>
              <a:rPr lang="en-US" sz="7200" dirty="0"/>
              <a:t>[16] C. H. Tsai, S. Y. </a:t>
            </a:r>
            <a:r>
              <a:rPr lang="en-US" sz="7200" dirty="0" err="1"/>
              <a:t>Shen</a:t>
            </a:r>
            <a:r>
              <a:rPr lang="en-US" sz="7200" dirty="0"/>
              <a:t>, J. H. Zhao, and Y. C. Chang, “</a:t>
            </a:r>
            <a:r>
              <a:rPr lang="en-US" sz="7200" dirty="0" err="1" smtClean="0"/>
              <a:t>Plateletrich</a:t>
            </a:r>
            <a:r>
              <a:rPr lang="en-US" sz="7200" dirty="0" smtClean="0"/>
              <a:t> fibrin </a:t>
            </a:r>
            <a:r>
              <a:rPr lang="en-US" sz="7200" dirty="0"/>
              <a:t>modulates cell proliferation of human </a:t>
            </a:r>
            <a:r>
              <a:rPr lang="en-US" sz="7200" dirty="0" err="1" smtClean="0"/>
              <a:t>periodontally</a:t>
            </a:r>
            <a:r>
              <a:rPr lang="en-US" sz="7200" dirty="0" smtClean="0"/>
              <a:t> related </a:t>
            </a:r>
            <a:r>
              <a:rPr lang="en-US" sz="7200" dirty="0"/>
              <a:t>cells </a:t>
            </a:r>
            <a:r>
              <a:rPr lang="en-US" sz="7200" i="1" dirty="0"/>
              <a:t>in vitro</a:t>
            </a:r>
            <a:r>
              <a:rPr lang="en-US" sz="7200" dirty="0"/>
              <a:t>,” </a:t>
            </a:r>
            <a:r>
              <a:rPr lang="en-US" sz="7200" i="1" dirty="0"/>
              <a:t>Journal of Dental Sciences</a:t>
            </a:r>
            <a:r>
              <a:rPr lang="en-US" sz="7200" dirty="0"/>
              <a:t>, vol. 4, no. 3, pp</a:t>
            </a:r>
            <a:r>
              <a:rPr lang="en-US" sz="7200" dirty="0" smtClean="0"/>
              <a:t>. 130–135</a:t>
            </a:r>
            <a:r>
              <a:rPr lang="en-US" sz="7200" dirty="0"/>
              <a:t>, 2009.</a:t>
            </a:r>
          </a:p>
          <a:p>
            <a:pPr marL="0" indent="0">
              <a:buNone/>
            </a:pPr>
            <a:r>
              <a:rPr lang="en-US" sz="7200" dirty="0"/>
              <a:t>[17] Y. C. Chang and J. H. Zhao, “Effects of platelet-rich </a:t>
            </a:r>
            <a:r>
              <a:rPr lang="en-US" sz="7200" dirty="0" smtClean="0"/>
              <a:t>fibrin on </a:t>
            </a:r>
            <a:r>
              <a:rPr lang="en-US" sz="7200" dirty="0"/>
              <a:t>human periodontal ligament fibroblasts and application </a:t>
            </a:r>
            <a:r>
              <a:rPr lang="en-US" sz="7200" dirty="0" smtClean="0"/>
              <a:t>for periodontal </a:t>
            </a:r>
            <a:r>
              <a:rPr lang="en-US" sz="7200" dirty="0"/>
              <a:t>infra-bony defects,” </a:t>
            </a:r>
            <a:r>
              <a:rPr lang="en-US" sz="7200" i="1" dirty="0"/>
              <a:t>Australian Dental Journal</a:t>
            </a:r>
            <a:r>
              <a:rPr lang="en-US" sz="7200" dirty="0"/>
              <a:t>, vol.</a:t>
            </a:r>
          </a:p>
          <a:p>
            <a:pPr marL="0" indent="0">
              <a:buNone/>
            </a:pPr>
            <a:r>
              <a:rPr lang="en-US" sz="7200" dirty="0"/>
              <a:t>56, no. 4, pp. 365–371, 2011.</a:t>
            </a:r>
          </a:p>
          <a:p>
            <a:pPr marL="0" indent="0">
              <a:buNone/>
            </a:pPr>
            <a:r>
              <a:rPr lang="en-US" sz="7200" dirty="0"/>
              <a:t>[18] D. M. </a:t>
            </a:r>
            <a:r>
              <a:rPr lang="en-US" sz="7200" dirty="0" err="1"/>
              <a:t>Dohan</a:t>
            </a:r>
            <a:r>
              <a:rPr lang="en-US" sz="7200" dirty="0"/>
              <a:t>, J. </a:t>
            </a:r>
            <a:r>
              <a:rPr lang="en-US" sz="7200" dirty="0" err="1"/>
              <a:t>Choukroun</a:t>
            </a:r>
            <a:r>
              <a:rPr lang="en-US" sz="7200" dirty="0"/>
              <a:t>, A. </a:t>
            </a:r>
            <a:r>
              <a:rPr lang="en-US" sz="7200" dirty="0" err="1"/>
              <a:t>Diss</a:t>
            </a:r>
            <a:r>
              <a:rPr lang="en-US" sz="7200" dirty="0"/>
              <a:t> et al., “</a:t>
            </a:r>
            <a:r>
              <a:rPr lang="en-US" sz="7200" dirty="0" smtClean="0"/>
              <a:t>Platelet-rich fibrin </a:t>
            </a:r>
            <a:r>
              <a:rPr lang="en-US" sz="7200" dirty="0"/>
              <a:t>(PRF): a second-generation platelet concentrate. </a:t>
            </a:r>
            <a:r>
              <a:rPr lang="en-US" sz="7200" dirty="0" smtClean="0"/>
              <a:t>Part I</a:t>
            </a:r>
            <a:r>
              <a:rPr lang="en-US" sz="7200" dirty="0"/>
              <a:t>: technological concepts and evolution,” </a:t>
            </a:r>
            <a:r>
              <a:rPr lang="en-US" sz="7200" i="1" dirty="0"/>
              <a:t>Oral Surgery, Oral</a:t>
            </a:r>
          </a:p>
          <a:p>
            <a:pPr marL="0" indent="0">
              <a:buNone/>
            </a:pPr>
            <a:r>
              <a:rPr lang="en-US" sz="7200" i="1" dirty="0"/>
              <a:t>Medicine, Oral Pathology, Oral Radiology and </a:t>
            </a:r>
            <a:r>
              <a:rPr lang="en-US" sz="7200" i="1" dirty="0" err="1"/>
              <a:t>Endodontology</a:t>
            </a:r>
            <a:r>
              <a:rPr lang="en-US" sz="7200" dirty="0" smtClean="0"/>
              <a:t>, vol</a:t>
            </a:r>
            <a:r>
              <a:rPr lang="en-US" sz="7200" dirty="0"/>
              <a:t>. 101, no. 3, pp. E37–E44, 2006.</a:t>
            </a:r>
          </a:p>
          <a:p>
            <a:pPr marL="0" indent="0">
              <a:buNone/>
            </a:pPr>
            <a:r>
              <a:rPr lang="en-US" sz="7200" dirty="0"/>
              <a:t>[19] K. J. </a:t>
            </a:r>
            <a:r>
              <a:rPr lang="en-US" sz="7200" dirty="0" err="1"/>
              <a:t>Livak</a:t>
            </a:r>
            <a:r>
              <a:rPr lang="en-US" sz="7200" dirty="0"/>
              <a:t> and T. D. </a:t>
            </a:r>
            <a:r>
              <a:rPr lang="en-US" sz="7200" dirty="0" err="1"/>
              <a:t>Schmittgen</a:t>
            </a:r>
            <a:r>
              <a:rPr lang="en-US" sz="7200" dirty="0"/>
              <a:t>, “Analysis of relative </a:t>
            </a:r>
            <a:r>
              <a:rPr lang="en-US" sz="7200" dirty="0" smtClean="0"/>
              <a:t>gene expression </a:t>
            </a:r>
            <a:r>
              <a:rPr lang="en-US" sz="7200" dirty="0"/>
              <a:t>data using real-time quantitative PCR and </a:t>
            </a:r>
            <a:r>
              <a:rPr lang="en-US" sz="7200" dirty="0" smtClean="0"/>
              <a:t>the </a:t>
            </a:r>
            <a:r>
              <a:rPr lang="nl-NL" sz="7200" dirty="0" smtClean="0"/>
              <a:t>2</a:t>
            </a:r>
            <a:r>
              <a:rPr lang="nl-NL" sz="7200" dirty="0"/>
              <a:t>−ΔΔ𝐶T method,” </a:t>
            </a:r>
            <a:r>
              <a:rPr lang="nl-NL" sz="7200" i="1" dirty="0"/>
              <a:t>Methods</a:t>
            </a:r>
            <a:r>
              <a:rPr lang="nl-NL" sz="7200" dirty="0"/>
              <a:t>, vol. 25, no. 4, pp. 402–408, 2001.</a:t>
            </a:r>
          </a:p>
          <a:p>
            <a:pPr marL="0" indent="0">
              <a:buNone/>
            </a:pPr>
            <a:r>
              <a:rPr lang="en-US" sz="7200" dirty="0"/>
              <a:t>[20] E. </a:t>
            </a:r>
            <a:r>
              <a:rPr lang="en-US" sz="7200" dirty="0" err="1"/>
              <a:t>Sachlos</a:t>
            </a:r>
            <a:r>
              <a:rPr lang="en-US" sz="7200" dirty="0"/>
              <a:t> and J. T. </a:t>
            </a:r>
            <a:r>
              <a:rPr lang="en-US" sz="7200" dirty="0" err="1"/>
              <a:t>Czernuszka</a:t>
            </a:r>
            <a:r>
              <a:rPr lang="en-US" sz="7200" dirty="0"/>
              <a:t>, “Making tissue </a:t>
            </a:r>
            <a:r>
              <a:rPr lang="en-US" sz="7200" dirty="0" smtClean="0"/>
              <a:t>engineering scaffolds </a:t>
            </a:r>
            <a:r>
              <a:rPr lang="en-US" sz="7200" dirty="0"/>
              <a:t>work. Review: the application of solid freeform </a:t>
            </a:r>
            <a:r>
              <a:rPr lang="en-US" sz="7200" dirty="0" smtClean="0"/>
              <a:t>fabrication technology </a:t>
            </a:r>
            <a:r>
              <a:rPr lang="en-US" sz="7200" dirty="0"/>
              <a:t>to the production of tissue engineering</a:t>
            </a:r>
          </a:p>
          <a:p>
            <a:pPr marL="0" indent="0">
              <a:buNone/>
            </a:pPr>
            <a:r>
              <a:rPr lang="en-US" sz="7200" dirty="0"/>
              <a:t>scaffolds,” </a:t>
            </a:r>
            <a:r>
              <a:rPr lang="en-US" sz="7200" i="1" dirty="0"/>
              <a:t>European Cells &amp;Materials Journal</a:t>
            </a:r>
            <a:r>
              <a:rPr lang="en-US" sz="7200" dirty="0"/>
              <a:t>, vol. 5, pp. 29–39</a:t>
            </a:r>
            <a:r>
              <a:rPr lang="en-US" sz="7200" dirty="0" smtClean="0"/>
              <a:t>, 2003</a:t>
            </a:r>
            <a:r>
              <a:rPr lang="en-US" dirty="0"/>
              <a:t>.</a:t>
            </a:r>
          </a:p>
        </p:txBody>
      </p:sp>
    </p:spTree>
    <p:extLst>
      <p:ext uri="{BB962C8B-B14F-4D97-AF65-F5344CB8AC3E}">
        <p14:creationId xmlns:p14="http://schemas.microsoft.com/office/powerpoint/2010/main" val="23864212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4800" b="1" dirty="0" smtClean="0"/>
              <a:t>References</a:t>
            </a:r>
            <a:endParaRPr lang="en-US" sz="4800" b="1" dirty="0"/>
          </a:p>
        </p:txBody>
      </p:sp>
      <p:sp>
        <p:nvSpPr>
          <p:cNvPr id="3" name="Content Placeholder 2"/>
          <p:cNvSpPr>
            <a:spLocks noGrp="1"/>
          </p:cNvSpPr>
          <p:nvPr>
            <p:ph idx="1"/>
          </p:nvPr>
        </p:nvSpPr>
        <p:spPr>
          <a:xfrm>
            <a:off x="457200" y="1066800"/>
            <a:ext cx="8229600" cy="5562600"/>
          </a:xfrm>
        </p:spPr>
        <p:txBody>
          <a:bodyPr>
            <a:normAutofit fontScale="62500" lnSpcReduction="20000"/>
          </a:bodyPr>
          <a:lstStyle/>
          <a:p>
            <a:pPr marL="0" indent="0" algn="just">
              <a:buNone/>
            </a:pPr>
            <a:r>
              <a:rPr lang="en-US" dirty="0">
                <a:latin typeface="Arial Narrow" panose="020B0606020202030204" pitchFamily="34" charset="0"/>
              </a:rPr>
              <a:t>[21] X. Luan, Y. Ito, S. </a:t>
            </a:r>
            <a:r>
              <a:rPr lang="en-US" dirty="0" err="1">
                <a:latin typeface="Arial Narrow" panose="020B0606020202030204" pitchFamily="34" charset="0"/>
              </a:rPr>
              <a:t>Dangaria</a:t>
            </a:r>
            <a:r>
              <a:rPr lang="en-US" dirty="0">
                <a:latin typeface="Arial Narrow" panose="020B0606020202030204" pitchFamily="34" charset="0"/>
              </a:rPr>
              <a:t>, and T. G. H. </a:t>
            </a:r>
            <a:r>
              <a:rPr lang="en-US" dirty="0" err="1">
                <a:latin typeface="Arial Narrow" panose="020B0606020202030204" pitchFamily="34" charset="0"/>
              </a:rPr>
              <a:t>Diekwisch</a:t>
            </a:r>
            <a:r>
              <a:rPr lang="en-US" dirty="0">
                <a:latin typeface="Arial Narrow" panose="020B0606020202030204" pitchFamily="34" charset="0"/>
              </a:rPr>
              <a:t>, “</a:t>
            </a:r>
            <a:r>
              <a:rPr lang="en-US" dirty="0" smtClean="0">
                <a:latin typeface="Arial Narrow" panose="020B0606020202030204" pitchFamily="34" charset="0"/>
              </a:rPr>
              <a:t>Dental follicle </a:t>
            </a:r>
            <a:r>
              <a:rPr lang="en-US" dirty="0">
                <a:latin typeface="Arial Narrow" panose="020B0606020202030204" pitchFamily="34" charset="0"/>
              </a:rPr>
              <a:t>progenitor cell heterogeneity in the developing </a:t>
            </a:r>
            <a:r>
              <a:rPr lang="en-US" dirty="0" smtClean="0">
                <a:latin typeface="Arial Narrow" panose="020B0606020202030204" pitchFamily="34" charset="0"/>
              </a:rPr>
              <a:t>mouse </a:t>
            </a:r>
            <a:r>
              <a:rPr lang="en-US" dirty="0" err="1" smtClean="0">
                <a:latin typeface="Arial Narrow" panose="020B0606020202030204" pitchFamily="34" charset="0"/>
              </a:rPr>
              <a:t>periodontium</a:t>
            </a:r>
            <a:r>
              <a:rPr lang="en-US" dirty="0">
                <a:latin typeface="Arial Narrow" panose="020B0606020202030204" pitchFamily="34" charset="0"/>
              </a:rPr>
              <a:t>,” </a:t>
            </a:r>
            <a:r>
              <a:rPr lang="en-US" i="1" dirty="0">
                <a:latin typeface="Arial Narrow" panose="020B0606020202030204" pitchFamily="34" charset="0"/>
              </a:rPr>
              <a:t>Stem Cells and Development</a:t>
            </a:r>
            <a:r>
              <a:rPr lang="en-US" dirty="0">
                <a:latin typeface="Arial Narrow" panose="020B0606020202030204" pitchFamily="34" charset="0"/>
              </a:rPr>
              <a:t>, vol. 15, no. 4, pp</a:t>
            </a:r>
            <a:r>
              <a:rPr lang="en-US" dirty="0" smtClean="0">
                <a:latin typeface="Arial Narrow" panose="020B0606020202030204" pitchFamily="34" charset="0"/>
              </a:rPr>
              <a:t>. 595–608</a:t>
            </a:r>
            <a:r>
              <a:rPr lang="en-US" dirty="0">
                <a:latin typeface="Arial Narrow" panose="020B0606020202030204" pitchFamily="34" charset="0"/>
              </a:rPr>
              <a:t>, 2006</a:t>
            </a:r>
            <a:r>
              <a:rPr lang="en-US" dirty="0" smtClean="0">
                <a:latin typeface="Arial Narrow" panose="020B0606020202030204" pitchFamily="34" charset="0"/>
              </a:rPr>
              <a:t>. [</a:t>
            </a:r>
            <a:r>
              <a:rPr lang="en-US" dirty="0">
                <a:latin typeface="Arial Narrow" panose="020B0606020202030204" pitchFamily="34" charset="0"/>
              </a:rPr>
              <a:t>22] S. Tsuchiya, S. Ohshima, Y. </a:t>
            </a:r>
            <a:r>
              <a:rPr lang="en-US" dirty="0" err="1">
                <a:latin typeface="Arial Narrow" panose="020B0606020202030204" pitchFamily="34" charset="0"/>
              </a:rPr>
              <a:t>Yamakoshi</a:t>
            </a:r>
            <a:r>
              <a:rPr lang="en-US" dirty="0">
                <a:latin typeface="Arial Narrow" panose="020B0606020202030204" pitchFamily="34" charset="0"/>
              </a:rPr>
              <a:t>, J. P. Simmer, and M. J</a:t>
            </a:r>
            <a:r>
              <a:rPr lang="en-US" dirty="0" smtClean="0">
                <a:latin typeface="Arial Narrow" panose="020B0606020202030204" pitchFamily="34" charset="0"/>
              </a:rPr>
              <a:t>. Honda</a:t>
            </a:r>
            <a:r>
              <a:rPr lang="en-US" dirty="0">
                <a:latin typeface="Arial Narrow" panose="020B0606020202030204" pitchFamily="34" charset="0"/>
              </a:rPr>
              <a:t>, “Osteogenic differentiation capacity of porcine dental</a:t>
            </a:r>
          </a:p>
          <a:p>
            <a:pPr marL="0" indent="0" algn="just">
              <a:buNone/>
            </a:pPr>
            <a:r>
              <a:rPr lang="en-US" dirty="0">
                <a:latin typeface="Arial Narrow" panose="020B0606020202030204" pitchFamily="34" charset="0"/>
              </a:rPr>
              <a:t>follicle progenitor cells,” </a:t>
            </a:r>
            <a:r>
              <a:rPr lang="en-US" i="1" dirty="0">
                <a:latin typeface="Arial Narrow" panose="020B0606020202030204" pitchFamily="34" charset="0"/>
              </a:rPr>
              <a:t>Connective Tissue Research</a:t>
            </a:r>
            <a:r>
              <a:rPr lang="en-US" dirty="0">
                <a:latin typeface="Arial Narrow" panose="020B0606020202030204" pitchFamily="34" charset="0"/>
              </a:rPr>
              <a:t>, vol. 51, </a:t>
            </a:r>
            <a:r>
              <a:rPr lang="en-US" dirty="0" smtClean="0">
                <a:latin typeface="Arial Narrow" panose="020B0606020202030204" pitchFamily="34" charset="0"/>
              </a:rPr>
              <a:t>no.3</a:t>
            </a:r>
            <a:r>
              <a:rPr lang="en-US" dirty="0">
                <a:latin typeface="Arial Narrow" panose="020B0606020202030204" pitchFamily="34" charset="0"/>
              </a:rPr>
              <a:t>, pp. 197–207, 2010.</a:t>
            </a:r>
          </a:p>
          <a:p>
            <a:pPr marL="0" indent="0" algn="just">
              <a:buNone/>
            </a:pPr>
            <a:r>
              <a:rPr lang="en-US" dirty="0">
                <a:latin typeface="Arial Narrow" panose="020B0606020202030204" pitchFamily="34" charset="0"/>
              </a:rPr>
              <a:t>[23] J. M. Karp, F. </a:t>
            </a:r>
            <a:r>
              <a:rPr lang="en-US" dirty="0" err="1">
                <a:latin typeface="Arial Narrow" panose="020B0606020202030204" pitchFamily="34" charset="0"/>
              </a:rPr>
              <a:t>Sarraf</a:t>
            </a:r>
            <a:r>
              <a:rPr lang="en-US" dirty="0">
                <a:latin typeface="Arial Narrow" panose="020B0606020202030204" pitchFamily="34" charset="0"/>
              </a:rPr>
              <a:t>, M. S. </a:t>
            </a:r>
            <a:r>
              <a:rPr lang="en-US" dirty="0" err="1">
                <a:latin typeface="Arial Narrow" panose="020B0606020202030204" pitchFamily="34" charset="0"/>
              </a:rPr>
              <a:t>Shoichet</a:t>
            </a:r>
            <a:r>
              <a:rPr lang="en-US" dirty="0">
                <a:latin typeface="Arial Narrow" panose="020B0606020202030204" pitchFamily="34" charset="0"/>
              </a:rPr>
              <a:t>, and J. E. Davies, “</a:t>
            </a:r>
            <a:r>
              <a:rPr lang="en-US" dirty="0" err="1" smtClean="0">
                <a:latin typeface="Arial Narrow" panose="020B0606020202030204" pitchFamily="34" charset="0"/>
              </a:rPr>
              <a:t>Fibrinfilled</a:t>
            </a:r>
            <a:r>
              <a:rPr lang="en-US" dirty="0" smtClean="0">
                <a:latin typeface="Arial Narrow" panose="020B0606020202030204" pitchFamily="34" charset="0"/>
              </a:rPr>
              <a:t> scaffolds </a:t>
            </a:r>
            <a:r>
              <a:rPr lang="en-US" dirty="0">
                <a:latin typeface="Arial Narrow" panose="020B0606020202030204" pitchFamily="34" charset="0"/>
              </a:rPr>
              <a:t>for bone-tissue engineering: an in vivo study</a:t>
            </a:r>
            <a:r>
              <a:rPr lang="en-US" dirty="0" smtClean="0">
                <a:latin typeface="Arial Narrow" panose="020B0606020202030204" pitchFamily="34" charset="0"/>
              </a:rPr>
              <a:t>,” </a:t>
            </a:r>
            <a:r>
              <a:rPr lang="en-US" i="1" dirty="0" smtClean="0">
                <a:latin typeface="Arial Narrow" panose="020B0606020202030204" pitchFamily="34" charset="0"/>
              </a:rPr>
              <a:t>Journal </a:t>
            </a:r>
            <a:r>
              <a:rPr lang="en-US" i="1" dirty="0">
                <a:latin typeface="Arial Narrow" panose="020B0606020202030204" pitchFamily="34" charset="0"/>
              </a:rPr>
              <a:t>of Biomedical Materials Research A</a:t>
            </a:r>
            <a:r>
              <a:rPr lang="en-US" dirty="0">
                <a:latin typeface="Arial Narrow" panose="020B0606020202030204" pitchFamily="34" charset="0"/>
              </a:rPr>
              <a:t>, vol. 71, no. 1, pp</a:t>
            </a:r>
            <a:r>
              <a:rPr lang="en-US" dirty="0" smtClean="0">
                <a:latin typeface="Arial Narrow" panose="020B0606020202030204" pitchFamily="34" charset="0"/>
              </a:rPr>
              <a:t>. 162–171</a:t>
            </a:r>
            <a:r>
              <a:rPr lang="en-US" dirty="0">
                <a:latin typeface="Arial Narrow" panose="020B0606020202030204" pitchFamily="34" charset="0"/>
              </a:rPr>
              <a:t>, 2004.</a:t>
            </a:r>
          </a:p>
          <a:p>
            <a:pPr marL="0" indent="0" algn="just">
              <a:buNone/>
            </a:pPr>
            <a:r>
              <a:rPr lang="en-US" dirty="0">
                <a:latin typeface="Arial Narrow" panose="020B0606020202030204" pitchFamily="34" charset="0"/>
              </a:rPr>
              <a:t>[24] R. T. </a:t>
            </a:r>
            <a:r>
              <a:rPr lang="en-US" dirty="0" err="1">
                <a:latin typeface="Arial Narrow" panose="020B0606020202030204" pitchFamily="34" charset="0"/>
              </a:rPr>
              <a:t>Franceschi</a:t>
            </a:r>
            <a:r>
              <a:rPr lang="en-US" dirty="0">
                <a:latin typeface="Arial Narrow" panose="020B0606020202030204" pitchFamily="34" charset="0"/>
              </a:rPr>
              <a:t> and G. Xiao, “Regulation of the </a:t>
            </a:r>
            <a:r>
              <a:rPr lang="en-US" dirty="0" err="1" smtClean="0">
                <a:latin typeface="Arial Narrow" panose="020B0606020202030204" pitchFamily="34" charset="0"/>
              </a:rPr>
              <a:t>osteoblastspecific</a:t>
            </a:r>
            <a:r>
              <a:rPr lang="en-US" dirty="0" smtClean="0">
                <a:latin typeface="Arial Narrow" panose="020B0606020202030204" pitchFamily="34" charset="0"/>
              </a:rPr>
              <a:t> transcription </a:t>
            </a:r>
            <a:r>
              <a:rPr lang="en-US" dirty="0">
                <a:latin typeface="Arial Narrow" panose="020B0606020202030204" pitchFamily="34" charset="0"/>
              </a:rPr>
              <a:t>factor, </a:t>
            </a:r>
            <a:r>
              <a:rPr lang="en-US" i="1" dirty="0">
                <a:latin typeface="Arial Narrow" panose="020B0606020202030204" pitchFamily="34" charset="0"/>
              </a:rPr>
              <a:t>Runx2</a:t>
            </a:r>
            <a:r>
              <a:rPr lang="en-US" dirty="0">
                <a:latin typeface="Arial Narrow" panose="020B0606020202030204" pitchFamily="34" charset="0"/>
              </a:rPr>
              <a:t>: responsiveness to </a:t>
            </a:r>
            <a:r>
              <a:rPr lang="en-US" dirty="0" smtClean="0">
                <a:latin typeface="Arial Narrow" panose="020B0606020202030204" pitchFamily="34" charset="0"/>
              </a:rPr>
              <a:t>multiple signal </a:t>
            </a:r>
            <a:r>
              <a:rPr lang="en-US" dirty="0">
                <a:latin typeface="Arial Narrow" panose="020B0606020202030204" pitchFamily="34" charset="0"/>
              </a:rPr>
              <a:t>transduction pathways,” </a:t>
            </a:r>
            <a:r>
              <a:rPr lang="en-US" i="1" dirty="0">
                <a:latin typeface="Arial Narrow" panose="020B0606020202030204" pitchFamily="34" charset="0"/>
              </a:rPr>
              <a:t>Journal of Cellular Biochemistry</a:t>
            </a:r>
            <a:r>
              <a:rPr lang="en-US" dirty="0" smtClean="0">
                <a:latin typeface="Arial Narrow" panose="020B0606020202030204" pitchFamily="34" charset="0"/>
              </a:rPr>
              <a:t>, vol</a:t>
            </a:r>
            <a:r>
              <a:rPr lang="en-US" dirty="0">
                <a:latin typeface="Arial Narrow" panose="020B0606020202030204" pitchFamily="34" charset="0"/>
              </a:rPr>
              <a:t>. 88, no. 3, pp. 446–454, 2003.</a:t>
            </a:r>
          </a:p>
          <a:p>
            <a:pPr marL="0" indent="0" algn="just">
              <a:buNone/>
            </a:pPr>
            <a:r>
              <a:rPr lang="en-US" dirty="0">
                <a:latin typeface="Arial Narrow" panose="020B0606020202030204" pitchFamily="34" charset="0"/>
              </a:rPr>
              <a:t>[25] </a:t>
            </a:r>
            <a:r>
              <a:rPr lang="en-US" dirty="0" err="1">
                <a:latin typeface="Arial Narrow" panose="020B0606020202030204" pitchFamily="34" charset="0"/>
              </a:rPr>
              <a:t>B.Newman</a:t>
            </a:r>
            <a:r>
              <a:rPr lang="en-US" dirty="0">
                <a:latin typeface="Arial Narrow" panose="020B0606020202030204" pitchFamily="34" charset="0"/>
              </a:rPr>
              <a:t>, L. </a:t>
            </a:r>
            <a:r>
              <a:rPr lang="en-US" dirty="0" err="1">
                <a:latin typeface="Arial Narrow" panose="020B0606020202030204" pitchFamily="34" charset="0"/>
              </a:rPr>
              <a:t>I.Gigout</a:t>
            </a:r>
            <a:r>
              <a:rPr lang="en-US" dirty="0">
                <a:latin typeface="Arial Narrow" panose="020B0606020202030204" pitchFamily="34" charset="0"/>
              </a:rPr>
              <a:t>, L. </a:t>
            </a:r>
            <a:r>
              <a:rPr lang="en-US" dirty="0" err="1">
                <a:latin typeface="Arial Narrow" panose="020B0606020202030204" pitchFamily="34" charset="0"/>
              </a:rPr>
              <a:t>Sudre</a:t>
            </a:r>
            <a:r>
              <a:rPr lang="en-US" dirty="0">
                <a:latin typeface="Arial Narrow" panose="020B0606020202030204" pitchFamily="34" charset="0"/>
              </a:rPr>
              <a:t>, M. </a:t>
            </a:r>
            <a:r>
              <a:rPr lang="en-US" dirty="0" err="1">
                <a:latin typeface="Arial Narrow" panose="020B0606020202030204" pitchFamily="34" charset="0"/>
              </a:rPr>
              <a:t>E.Grant</a:t>
            </a:r>
            <a:r>
              <a:rPr lang="en-US" dirty="0">
                <a:latin typeface="Arial Narrow" panose="020B0606020202030204" pitchFamily="34" charset="0"/>
              </a:rPr>
              <a:t>, </a:t>
            </a:r>
            <a:r>
              <a:rPr lang="en-US" dirty="0" err="1">
                <a:latin typeface="Arial Narrow" panose="020B0606020202030204" pitchFamily="34" charset="0"/>
              </a:rPr>
              <a:t>andG.A.Wallis</a:t>
            </a:r>
            <a:r>
              <a:rPr lang="en-US" dirty="0" smtClean="0">
                <a:latin typeface="Arial Narrow" panose="020B0606020202030204" pitchFamily="34" charset="0"/>
              </a:rPr>
              <a:t>, “</a:t>
            </a:r>
            <a:r>
              <a:rPr lang="en-US" dirty="0">
                <a:latin typeface="Arial Narrow" panose="020B0606020202030204" pitchFamily="34" charset="0"/>
              </a:rPr>
              <a:t>Coordinated expression of matrix </a:t>
            </a:r>
            <a:r>
              <a:rPr lang="en-US" dirty="0" err="1">
                <a:latin typeface="Arial Narrow" panose="020B0606020202030204" pitchFamily="34" charset="0"/>
              </a:rPr>
              <a:t>Gla</a:t>
            </a:r>
            <a:r>
              <a:rPr lang="en-US" dirty="0">
                <a:latin typeface="Arial Narrow" panose="020B0606020202030204" pitchFamily="34" charset="0"/>
              </a:rPr>
              <a:t> protein is </a:t>
            </a:r>
            <a:r>
              <a:rPr lang="en-US" dirty="0" smtClean="0">
                <a:latin typeface="Arial Narrow" panose="020B0606020202030204" pitchFamily="34" charset="0"/>
              </a:rPr>
              <a:t>required during </a:t>
            </a:r>
            <a:r>
              <a:rPr lang="en-US" dirty="0" err="1">
                <a:latin typeface="Arial Narrow" panose="020B0606020202030204" pitchFamily="34" charset="0"/>
              </a:rPr>
              <a:t>endochondral</a:t>
            </a:r>
            <a:r>
              <a:rPr lang="en-US" dirty="0">
                <a:latin typeface="Arial Narrow" panose="020B0606020202030204" pitchFamily="34" charset="0"/>
              </a:rPr>
              <a:t> ossification for chondrocyte survival</a:t>
            </a:r>
            <a:r>
              <a:rPr lang="en-US" dirty="0" smtClean="0">
                <a:latin typeface="Arial Narrow" panose="020B0606020202030204" pitchFamily="34" charset="0"/>
              </a:rPr>
              <a:t>,” </a:t>
            </a:r>
            <a:r>
              <a:rPr lang="en-US" i="1" dirty="0" smtClean="0">
                <a:latin typeface="Arial Narrow" panose="020B0606020202030204" pitchFamily="34" charset="0"/>
              </a:rPr>
              <a:t>Journal </a:t>
            </a:r>
            <a:r>
              <a:rPr lang="en-US" i="1" dirty="0">
                <a:latin typeface="Arial Narrow" panose="020B0606020202030204" pitchFamily="34" charset="0"/>
              </a:rPr>
              <a:t>of Cell Biology</a:t>
            </a:r>
            <a:r>
              <a:rPr lang="en-US" dirty="0">
                <a:latin typeface="Arial Narrow" panose="020B0606020202030204" pitchFamily="34" charset="0"/>
              </a:rPr>
              <a:t>, vol. 154, no. 3, pp. 659–666, 2001.</a:t>
            </a:r>
          </a:p>
          <a:p>
            <a:pPr marL="0" indent="0" algn="just">
              <a:buNone/>
            </a:pPr>
            <a:r>
              <a:rPr lang="it-IT" dirty="0">
                <a:latin typeface="Arial Narrow" panose="020B0606020202030204" pitchFamily="34" charset="0"/>
              </a:rPr>
              <a:t>[26] D. M. D. Ehrenfest, G. M. de Peppo, P. Doglioli, and G. Sammartino</a:t>
            </a:r>
            <a:r>
              <a:rPr lang="it-IT" dirty="0" smtClean="0">
                <a:latin typeface="Arial Narrow" panose="020B0606020202030204" pitchFamily="34" charset="0"/>
              </a:rPr>
              <a:t>, </a:t>
            </a:r>
            <a:r>
              <a:rPr lang="en-US" dirty="0" smtClean="0">
                <a:latin typeface="Arial Narrow" panose="020B0606020202030204" pitchFamily="34" charset="0"/>
              </a:rPr>
              <a:t>“</a:t>
            </a:r>
            <a:r>
              <a:rPr lang="en-US" dirty="0">
                <a:latin typeface="Arial Narrow" panose="020B0606020202030204" pitchFamily="34" charset="0"/>
              </a:rPr>
              <a:t>Slow release of growth factors and </a:t>
            </a:r>
            <a:r>
              <a:rPr lang="en-US" dirty="0" err="1" smtClean="0">
                <a:latin typeface="Arial Narrow" panose="020B0606020202030204" pitchFamily="34" charset="0"/>
              </a:rPr>
              <a:t>thrombospondin</a:t>
            </a:r>
            <a:r>
              <a:rPr lang="en-US" dirty="0" smtClean="0">
                <a:latin typeface="Arial Narrow" panose="020B0606020202030204" pitchFamily="34" charset="0"/>
              </a:rPr>
              <a:t>- 1 </a:t>
            </a:r>
            <a:r>
              <a:rPr lang="en-US" dirty="0">
                <a:latin typeface="Arial Narrow" panose="020B0606020202030204" pitchFamily="34" charset="0"/>
              </a:rPr>
              <a:t>in </a:t>
            </a:r>
            <a:r>
              <a:rPr lang="en-US" dirty="0" err="1">
                <a:latin typeface="Arial Narrow" panose="020B0606020202030204" pitchFamily="34" charset="0"/>
              </a:rPr>
              <a:t>Choukroun’s</a:t>
            </a:r>
            <a:r>
              <a:rPr lang="en-US" dirty="0">
                <a:latin typeface="Arial Narrow" panose="020B0606020202030204" pitchFamily="34" charset="0"/>
              </a:rPr>
              <a:t> platelet-rich fibrin (PRF): a gold </a:t>
            </a:r>
            <a:r>
              <a:rPr lang="en-US" dirty="0" smtClean="0">
                <a:latin typeface="Arial Narrow" panose="020B0606020202030204" pitchFamily="34" charset="0"/>
              </a:rPr>
              <a:t>standard to </a:t>
            </a:r>
            <a:r>
              <a:rPr lang="en-US" dirty="0">
                <a:latin typeface="Arial Narrow" panose="020B0606020202030204" pitchFamily="34" charset="0"/>
              </a:rPr>
              <a:t>achieve for all surgical platelet concentrates technologies,”</a:t>
            </a:r>
          </a:p>
          <a:p>
            <a:pPr marL="0" indent="0" algn="just">
              <a:buNone/>
            </a:pPr>
            <a:r>
              <a:rPr lang="en-US" i="1" dirty="0">
                <a:latin typeface="Arial Narrow" panose="020B0606020202030204" pitchFamily="34" charset="0"/>
              </a:rPr>
              <a:t>Growth Factors</a:t>
            </a:r>
            <a:r>
              <a:rPr lang="en-US" dirty="0">
                <a:latin typeface="Arial Narrow" panose="020B0606020202030204" pitchFamily="34" charset="0"/>
              </a:rPr>
              <a:t>, vol. 27, no. 1, pp. 63–69, 2009.</a:t>
            </a:r>
          </a:p>
          <a:p>
            <a:pPr algn="just"/>
            <a:endParaRPr lang="en-US" dirty="0"/>
          </a:p>
        </p:txBody>
      </p:sp>
    </p:spTree>
    <p:extLst>
      <p:ext uri="{BB962C8B-B14F-4D97-AF65-F5344CB8AC3E}">
        <p14:creationId xmlns:p14="http://schemas.microsoft.com/office/powerpoint/2010/main" val="14144721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References</a:t>
            </a:r>
            <a:endParaRPr lang="en-US" sz="4800" b="1" dirty="0"/>
          </a:p>
        </p:txBody>
      </p:sp>
      <p:sp>
        <p:nvSpPr>
          <p:cNvPr id="3" name="Content Placeholder 2"/>
          <p:cNvSpPr>
            <a:spLocks noGrp="1"/>
          </p:cNvSpPr>
          <p:nvPr>
            <p:ph idx="1"/>
          </p:nvPr>
        </p:nvSpPr>
        <p:spPr>
          <a:xfrm>
            <a:off x="457200" y="1371600"/>
            <a:ext cx="8229600" cy="5181600"/>
          </a:xfrm>
        </p:spPr>
        <p:txBody>
          <a:bodyPr>
            <a:normAutofit fontScale="62500" lnSpcReduction="20000"/>
          </a:bodyPr>
          <a:lstStyle/>
          <a:p>
            <a:pPr marL="0" indent="0">
              <a:buNone/>
            </a:pPr>
            <a:r>
              <a:rPr lang="en-US" dirty="0"/>
              <a:t>[27] Q. Li, Y. </a:t>
            </a:r>
            <a:r>
              <a:rPr lang="en-US" dirty="0" err="1"/>
              <a:t>Geng</a:t>
            </a:r>
            <a:r>
              <a:rPr lang="en-US" dirty="0"/>
              <a:t>, L. Lu, T. Yang, M. Zhang, and Y. Zhou,</a:t>
            </a:r>
          </a:p>
          <a:p>
            <a:pPr marL="0" indent="0">
              <a:buNone/>
            </a:pPr>
            <a:r>
              <a:rPr lang="en-US" dirty="0"/>
              <a:t>“Platelet-rich fibrin-induced bone marrow </a:t>
            </a:r>
            <a:r>
              <a:rPr lang="en-US" dirty="0" err="1"/>
              <a:t>mesenchymal</a:t>
            </a:r>
            <a:r>
              <a:rPr lang="en-US" dirty="0"/>
              <a:t> stem</a:t>
            </a:r>
          </a:p>
          <a:p>
            <a:pPr marL="0" indent="0">
              <a:buNone/>
            </a:pPr>
            <a:r>
              <a:rPr lang="en-US" dirty="0"/>
              <a:t>cell differentiation into osteoblast-like cells and neural cells,”</a:t>
            </a:r>
          </a:p>
          <a:p>
            <a:pPr marL="0" indent="0">
              <a:buNone/>
            </a:pPr>
            <a:r>
              <a:rPr lang="en-US" i="1" dirty="0"/>
              <a:t>Neural Regeneration Research</a:t>
            </a:r>
            <a:r>
              <a:rPr lang="en-US" dirty="0"/>
              <a:t>, vol. 6, no. 31, pp. 2419–2423, 2011</a:t>
            </a:r>
            <a:r>
              <a:rPr lang="en-US" dirty="0" smtClean="0"/>
              <a:t>.</a:t>
            </a:r>
          </a:p>
          <a:p>
            <a:pPr marL="0" indent="0">
              <a:buNone/>
            </a:pPr>
            <a:r>
              <a:rPr lang="en-US" dirty="0" smtClean="0"/>
              <a:t>[28] F. </a:t>
            </a:r>
            <a:r>
              <a:rPr lang="en-US" dirty="0" err="1" smtClean="0"/>
              <a:t>Clipet</a:t>
            </a:r>
            <a:r>
              <a:rPr lang="en-US" dirty="0" smtClean="0"/>
              <a:t>, S. </a:t>
            </a:r>
            <a:r>
              <a:rPr lang="en-US" dirty="0" err="1" smtClean="0"/>
              <a:t>Tricot,N</a:t>
            </a:r>
            <a:r>
              <a:rPr lang="en-US" dirty="0" smtClean="0"/>
              <a:t>. </a:t>
            </a:r>
            <a:r>
              <a:rPr lang="en-US" dirty="0" err="1" smtClean="0"/>
              <a:t>Alno</a:t>
            </a:r>
            <a:r>
              <a:rPr lang="en-US" dirty="0" smtClean="0"/>
              <a:t> et al., “</a:t>
            </a:r>
            <a:r>
              <a:rPr lang="en-US" i="1" dirty="0" smtClean="0"/>
              <a:t>In vitro </a:t>
            </a:r>
            <a:r>
              <a:rPr lang="en-US" dirty="0" smtClean="0"/>
              <a:t>effects of </a:t>
            </a:r>
            <a:r>
              <a:rPr lang="en-US" dirty="0" err="1" smtClean="0"/>
              <a:t>Choukroun’s</a:t>
            </a:r>
            <a:endParaRPr lang="en-US" dirty="0" smtClean="0"/>
          </a:p>
          <a:p>
            <a:pPr marL="0" indent="0">
              <a:buNone/>
            </a:pPr>
            <a:r>
              <a:rPr lang="en-US" dirty="0" smtClean="0"/>
              <a:t>platelet-rich </a:t>
            </a:r>
            <a:r>
              <a:rPr lang="en-US" dirty="0"/>
              <a:t>fibrin conditioned medium on 3 different cell lines</a:t>
            </a:r>
          </a:p>
          <a:p>
            <a:pPr marL="0" indent="0">
              <a:buNone/>
            </a:pPr>
            <a:r>
              <a:rPr lang="en-US" dirty="0"/>
              <a:t>implicated in dental </a:t>
            </a:r>
            <a:r>
              <a:rPr lang="en-US" dirty="0" err="1"/>
              <a:t>implantology</a:t>
            </a:r>
            <a:r>
              <a:rPr lang="en-US" dirty="0"/>
              <a:t>,” </a:t>
            </a:r>
            <a:r>
              <a:rPr lang="en-US" i="1" dirty="0"/>
              <a:t>Implant Dentistry</a:t>
            </a:r>
            <a:r>
              <a:rPr lang="en-US" dirty="0"/>
              <a:t>, vol. 21,</a:t>
            </a:r>
          </a:p>
          <a:p>
            <a:pPr marL="0" indent="0">
              <a:buNone/>
            </a:pPr>
            <a:r>
              <a:rPr lang="en-US" dirty="0"/>
              <a:t>no. 1, pp. 51–56, 2012.</a:t>
            </a:r>
          </a:p>
          <a:p>
            <a:pPr marL="0" indent="0">
              <a:buNone/>
            </a:pPr>
            <a:r>
              <a:rPr lang="en-US" dirty="0"/>
              <a:t>[29] D. M. </a:t>
            </a:r>
            <a:r>
              <a:rPr lang="en-US" dirty="0" err="1"/>
              <a:t>Dohan</a:t>
            </a:r>
            <a:r>
              <a:rPr lang="en-US" dirty="0"/>
              <a:t>, J. </a:t>
            </a:r>
            <a:r>
              <a:rPr lang="en-US" dirty="0" err="1"/>
              <a:t>Choukroun</a:t>
            </a:r>
            <a:r>
              <a:rPr lang="en-US" dirty="0"/>
              <a:t>, A. </a:t>
            </a:r>
            <a:r>
              <a:rPr lang="en-US" dirty="0" err="1"/>
              <a:t>Diss</a:t>
            </a:r>
            <a:r>
              <a:rPr lang="en-US" dirty="0"/>
              <a:t> et al., “Platelet-rich</a:t>
            </a:r>
          </a:p>
          <a:p>
            <a:pPr marL="0" indent="0">
              <a:buNone/>
            </a:pPr>
            <a:r>
              <a:rPr lang="en-US" dirty="0"/>
              <a:t>fibrin (PRF): a second-generation platelet concentrate. Part III:</a:t>
            </a:r>
          </a:p>
          <a:p>
            <a:pPr marL="0" indent="0">
              <a:buNone/>
            </a:pPr>
            <a:r>
              <a:rPr lang="en-US" dirty="0"/>
              <a:t>leucocyte activation: a new feature for platelet concentrates?”</a:t>
            </a:r>
          </a:p>
          <a:p>
            <a:pPr marL="0" indent="0">
              <a:buNone/>
            </a:pPr>
            <a:r>
              <a:rPr lang="en-US" i="1" dirty="0"/>
              <a:t>Oral Surgery, </a:t>
            </a:r>
            <a:r>
              <a:rPr lang="en-US" i="1" dirty="0" err="1"/>
              <a:t>OralMedicine</a:t>
            </a:r>
            <a:r>
              <a:rPr lang="en-US" i="1" dirty="0"/>
              <a:t>, Oral Pathology, Oral Radiology and</a:t>
            </a:r>
          </a:p>
          <a:p>
            <a:pPr marL="0" indent="0">
              <a:buNone/>
            </a:pPr>
            <a:r>
              <a:rPr lang="pt-BR" i="1" dirty="0"/>
              <a:t>Endodontology</a:t>
            </a:r>
            <a:r>
              <a:rPr lang="pt-BR" dirty="0"/>
              <a:t>, vol. 101, no. 3, pp. E51–E55, 2006</a:t>
            </a:r>
            <a:r>
              <a:rPr lang="pt-BR" dirty="0" smtClean="0"/>
              <a:t>.</a:t>
            </a:r>
          </a:p>
          <a:p>
            <a:pPr marL="0" indent="0">
              <a:buNone/>
            </a:pPr>
            <a:r>
              <a:rPr lang="en-US" dirty="0"/>
              <a:t>[30] R. A. F. Clark, J. M. </a:t>
            </a:r>
            <a:r>
              <a:rPr lang="en-US" dirty="0" err="1"/>
              <a:t>Lanigan</a:t>
            </a:r>
            <a:r>
              <a:rPr lang="en-US" dirty="0"/>
              <a:t>, and P. </a:t>
            </a:r>
            <a:r>
              <a:rPr lang="en-US" dirty="0" err="1"/>
              <a:t>DellaPelle</a:t>
            </a:r>
            <a:r>
              <a:rPr lang="en-US" dirty="0"/>
              <a:t>, “Fibronectin and fibrin provide a provisional matrix for epidermal cell migration during wound </a:t>
            </a:r>
            <a:r>
              <a:rPr lang="en-US" dirty="0" err="1"/>
              <a:t>reepithelialization</a:t>
            </a:r>
            <a:r>
              <a:rPr lang="en-US" dirty="0"/>
              <a:t>,” </a:t>
            </a:r>
            <a:r>
              <a:rPr lang="en-US" i="1" dirty="0"/>
              <a:t>Journal of Investigative Dermatology</a:t>
            </a:r>
            <a:r>
              <a:rPr lang="en-US" dirty="0"/>
              <a:t>, vol. 79, no. 5, pp. 264–269, 1982.</a:t>
            </a:r>
          </a:p>
          <a:p>
            <a:pPr marL="0" indent="0">
              <a:buNone/>
            </a:pPr>
            <a:endParaRPr lang="pt-BR" dirty="0"/>
          </a:p>
        </p:txBody>
      </p:sp>
    </p:spTree>
    <p:extLst>
      <p:ext uri="{BB962C8B-B14F-4D97-AF65-F5344CB8AC3E}">
        <p14:creationId xmlns:p14="http://schemas.microsoft.com/office/powerpoint/2010/main" val="38526138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References</a:t>
            </a:r>
            <a:endParaRPr lang="en-US" sz="4800" b="1" dirty="0"/>
          </a:p>
        </p:txBody>
      </p:sp>
      <p:sp>
        <p:nvSpPr>
          <p:cNvPr id="3" name="Content Placeholder 2"/>
          <p:cNvSpPr>
            <a:spLocks noGrp="1"/>
          </p:cNvSpPr>
          <p:nvPr>
            <p:ph idx="1"/>
          </p:nvPr>
        </p:nvSpPr>
        <p:spPr>
          <a:xfrm>
            <a:off x="457200" y="1524000"/>
            <a:ext cx="8229600" cy="4953000"/>
          </a:xfrm>
        </p:spPr>
        <p:txBody>
          <a:bodyPr>
            <a:normAutofit fontScale="55000" lnSpcReduction="20000"/>
          </a:bodyPr>
          <a:lstStyle/>
          <a:p>
            <a:pPr marL="0" indent="0">
              <a:buNone/>
            </a:pPr>
            <a:r>
              <a:rPr lang="en-US" dirty="0" smtClean="0"/>
              <a:t>[</a:t>
            </a:r>
            <a:r>
              <a:rPr lang="en-US" dirty="0"/>
              <a:t>31] J. </a:t>
            </a:r>
            <a:r>
              <a:rPr lang="en-US" dirty="0" err="1"/>
              <a:t>Choukroun</a:t>
            </a:r>
            <a:r>
              <a:rPr lang="en-US" dirty="0"/>
              <a:t>, A. </a:t>
            </a:r>
            <a:r>
              <a:rPr lang="en-US" dirty="0" err="1"/>
              <a:t>Diss</a:t>
            </a:r>
            <a:r>
              <a:rPr lang="en-US" dirty="0"/>
              <a:t>, A. </a:t>
            </a:r>
            <a:r>
              <a:rPr lang="en-US" dirty="0" err="1"/>
              <a:t>Simonpieri</a:t>
            </a:r>
            <a:r>
              <a:rPr lang="en-US" dirty="0"/>
              <a:t> et al., “Platelet-rich </a:t>
            </a:r>
            <a:r>
              <a:rPr lang="en-US" dirty="0" smtClean="0"/>
              <a:t>fibrin (</a:t>
            </a:r>
            <a:r>
              <a:rPr lang="en-US" dirty="0"/>
              <a:t>PRF): a second-generation platelet concentrate. Part V: </a:t>
            </a:r>
            <a:r>
              <a:rPr lang="en-US" dirty="0" smtClean="0"/>
              <a:t>histologic evaluations </a:t>
            </a:r>
            <a:r>
              <a:rPr lang="en-US" dirty="0"/>
              <a:t>of PRF effects on bone allograft </a:t>
            </a:r>
            <a:r>
              <a:rPr lang="en-US" dirty="0" smtClean="0"/>
              <a:t>maturation in </a:t>
            </a:r>
            <a:r>
              <a:rPr lang="en-US" dirty="0"/>
              <a:t>sinus lift,” </a:t>
            </a:r>
            <a:r>
              <a:rPr lang="en-US" i="1" dirty="0"/>
              <a:t>Oral Surgery, Oral Medicine, Oral Pathology, </a:t>
            </a:r>
            <a:r>
              <a:rPr lang="en-US" i="1" dirty="0" smtClean="0"/>
              <a:t>Oral Radiology </a:t>
            </a:r>
            <a:r>
              <a:rPr lang="en-US" i="1" dirty="0"/>
              <a:t>and </a:t>
            </a:r>
            <a:r>
              <a:rPr lang="en-US" i="1" dirty="0" err="1"/>
              <a:t>Endodontology</a:t>
            </a:r>
            <a:r>
              <a:rPr lang="en-US" dirty="0"/>
              <a:t>, vol. 101, no. 3, pp. 299–303, 2006.</a:t>
            </a:r>
          </a:p>
          <a:p>
            <a:pPr marL="0" indent="0">
              <a:buNone/>
            </a:pPr>
            <a:r>
              <a:rPr lang="it-IT" dirty="0"/>
              <a:t>[32] A. Simonpieri, J. Choukroun, M. D. Corso, G. Sammartino, </a:t>
            </a:r>
            <a:r>
              <a:rPr lang="it-IT" dirty="0" smtClean="0"/>
              <a:t>and </a:t>
            </a:r>
            <a:r>
              <a:rPr lang="en-US" dirty="0" smtClean="0"/>
              <a:t>D</a:t>
            </a:r>
            <a:r>
              <a:rPr lang="en-US" dirty="0"/>
              <a:t>. M. D. </a:t>
            </a:r>
            <a:r>
              <a:rPr lang="en-US" dirty="0" err="1"/>
              <a:t>Ehrenfest</a:t>
            </a:r>
            <a:r>
              <a:rPr lang="en-US" dirty="0"/>
              <a:t>, “Simultaneous sinus-lift and </a:t>
            </a:r>
            <a:r>
              <a:rPr lang="en-US" dirty="0" smtClean="0"/>
              <a:t>implantation using </a:t>
            </a:r>
            <a:r>
              <a:rPr lang="en-US" dirty="0" err="1"/>
              <a:t>microthreaded</a:t>
            </a:r>
            <a:r>
              <a:rPr lang="en-US" dirty="0"/>
              <a:t> implants and leukocyte- and </a:t>
            </a:r>
            <a:r>
              <a:rPr lang="en-US" dirty="0" smtClean="0"/>
              <a:t>platelet-rich fibrin </a:t>
            </a:r>
            <a:r>
              <a:rPr lang="en-US" dirty="0"/>
              <a:t>as sole grafting material: a six-year experience,” </a:t>
            </a:r>
            <a:r>
              <a:rPr lang="en-US" i="1" dirty="0" smtClean="0"/>
              <a:t>Implant Dentistry</a:t>
            </a:r>
            <a:r>
              <a:rPr lang="en-US" dirty="0"/>
              <a:t>, vol. 20, no. 1, pp. 2–12, 2011.</a:t>
            </a:r>
          </a:p>
          <a:p>
            <a:pPr marL="0" indent="0">
              <a:buNone/>
            </a:pPr>
            <a:r>
              <a:rPr lang="en-US" dirty="0"/>
              <a:t>[33] R. </a:t>
            </a:r>
            <a:r>
              <a:rPr lang="en-US" dirty="0" err="1"/>
              <a:t>Dimitriou</a:t>
            </a:r>
            <a:r>
              <a:rPr lang="en-US" dirty="0"/>
              <a:t>, E. Jones, D. </a:t>
            </a:r>
            <a:r>
              <a:rPr lang="en-US" dirty="0" err="1"/>
              <a:t>McGonagle</a:t>
            </a:r>
            <a:r>
              <a:rPr lang="en-US" dirty="0"/>
              <a:t>, and P. V. </a:t>
            </a:r>
            <a:r>
              <a:rPr lang="en-US" dirty="0" err="1"/>
              <a:t>Giannoudis</a:t>
            </a:r>
            <a:r>
              <a:rPr lang="en-US" dirty="0" smtClean="0"/>
              <a:t>, “</a:t>
            </a:r>
            <a:r>
              <a:rPr lang="en-US" dirty="0"/>
              <a:t>Bone regeneration: current concepts and future directions</a:t>
            </a:r>
            <a:r>
              <a:rPr lang="en-US" dirty="0" smtClean="0"/>
              <a:t>,” </a:t>
            </a:r>
            <a:r>
              <a:rPr lang="en-US" i="1" dirty="0" smtClean="0"/>
              <a:t>BMC </a:t>
            </a:r>
            <a:r>
              <a:rPr lang="en-US" i="1" dirty="0"/>
              <a:t>Medicine</a:t>
            </a:r>
            <a:r>
              <a:rPr lang="en-US" dirty="0"/>
              <a:t>, vol. 3, no. 9, p. 66, 2011.</a:t>
            </a:r>
          </a:p>
          <a:p>
            <a:pPr marL="0" indent="0">
              <a:buNone/>
            </a:pPr>
            <a:r>
              <a:rPr lang="it-IT" dirty="0"/>
              <a:t>[34] F. Carinci, A. Farina, U. Zanetti et al., “Alveolar ridge augmentation</a:t>
            </a:r>
            <a:r>
              <a:rPr lang="it-IT" dirty="0" smtClean="0"/>
              <a:t>: </a:t>
            </a:r>
            <a:r>
              <a:rPr lang="en-US" dirty="0" smtClean="0"/>
              <a:t>a </a:t>
            </a:r>
            <a:r>
              <a:rPr lang="en-US" dirty="0"/>
              <a:t>comparative longitudinal study between </a:t>
            </a:r>
            <a:r>
              <a:rPr lang="en-US" dirty="0" err="1"/>
              <a:t>calvaria</a:t>
            </a:r>
            <a:r>
              <a:rPr lang="en-US" dirty="0"/>
              <a:t> </a:t>
            </a:r>
            <a:r>
              <a:rPr lang="en-US" dirty="0" smtClean="0"/>
              <a:t>and iliac </a:t>
            </a:r>
            <a:r>
              <a:rPr lang="en-US" dirty="0"/>
              <a:t>crest bone </a:t>
            </a:r>
            <a:r>
              <a:rPr lang="en-US" dirty="0" err="1"/>
              <a:t>grafrs</a:t>
            </a:r>
            <a:r>
              <a:rPr lang="en-US" dirty="0"/>
              <a:t>,”</a:t>
            </a:r>
            <a:r>
              <a:rPr lang="en-US" i="1" dirty="0"/>
              <a:t>The Journal of oral </a:t>
            </a:r>
            <a:r>
              <a:rPr lang="en-US" i="1" dirty="0" err="1"/>
              <a:t>implantology</a:t>
            </a:r>
            <a:r>
              <a:rPr lang="en-US" dirty="0"/>
              <a:t>, vol. 31</a:t>
            </a:r>
            <a:r>
              <a:rPr lang="en-US" dirty="0" smtClean="0"/>
              <a:t>, no</a:t>
            </a:r>
            <a:r>
              <a:rPr lang="en-US" dirty="0"/>
              <a:t>. 1, pp. 39–45, 2005.</a:t>
            </a:r>
          </a:p>
          <a:p>
            <a:pPr marL="0" indent="0">
              <a:buNone/>
            </a:pPr>
            <a:r>
              <a:rPr lang="it-IT" dirty="0"/>
              <a:t>[35] D. M. D. Ehrenfest, P. Doglioli, G. M. de Peppo, M. Del Corso</a:t>
            </a:r>
            <a:r>
              <a:rPr lang="it-IT" dirty="0" smtClean="0"/>
              <a:t>, </a:t>
            </a:r>
            <a:r>
              <a:rPr lang="en-US" dirty="0" smtClean="0"/>
              <a:t>and </a:t>
            </a:r>
            <a:r>
              <a:rPr lang="en-US" dirty="0"/>
              <a:t>J. B. </a:t>
            </a:r>
            <a:r>
              <a:rPr lang="en-US" dirty="0" err="1"/>
              <a:t>Charrier</a:t>
            </a:r>
            <a:r>
              <a:rPr lang="en-US" dirty="0"/>
              <a:t>, “</a:t>
            </a:r>
            <a:r>
              <a:rPr lang="en-US" dirty="0" err="1"/>
              <a:t>Choukroun’s</a:t>
            </a:r>
            <a:r>
              <a:rPr lang="en-US" dirty="0"/>
              <a:t> platelet-rich fibrin (PRF</a:t>
            </a:r>
            <a:r>
              <a:rPr lang="en-US" dirty="0" smtClean="0"/>
              <a:t>) stimulates </a:t>
            </a:r>
            <a:r>
              <a:rPr lang="en-US" i="1" dirty="0"/>
              <a:t>in vitro </a:t>
            </a:r>
            <a:r>
              <a:rPr lang="en-US" dirty="0"/>
              <a:t>proliferation and differentiation of </a:t>
            </a:r>
            <a:r>
              <a:rPr lang="en-US" dirty="0" smtClean="0"/>
              <a:t>human oral </a:t>
            </a:r>
            <a:r>
              <a:rPr lang="en-US" dirty="0"/>
              <a:t>bone </a:t>
            </a:r>
            <a:r>
              <a:rPr lang="en-US" dirty="0" err="1"/>
              <a:t>mesenchymal</a:t>
            </a:r>
            <a:r>
              <a:rPr lang="en-US" dirty="0"/>
              <a:t> stem cell in a dose-dependent way</a:t>
            </a:r>
            <a:r>
              <a:rPr lang="en-US" dirty="0" smtClean="0"/>
              <a:t>,” </a:t>
            </a:r>
            <a:r>
              <a:rPr lang="en-US" i="1" dirty="0" smtClean="0"/>
              <a:t>Archives </a:t>
            </a:r>
            <a:r>
              <a:rPr lang="en-US" i="1" dirty="0"/>
              <a:t>of Oral Biology</a:t>
            </a:r>
            <a:r>
              <a:rPr lang="en-US" dirty="0"/>
              <a:t>, vol. 55, no. 3, pp. 185–194, </a:t>
            </a:r>
            <a:r>
              <a:rPr lang="en-US" dirty="0" smtClean="0"/>
              <a:t>2010 </a:t>
            </a:r>
            <a:r>
              <a:rPr lang="en-US" dirty="0"/>
              <a:t>stimulates </a:t>
            </a:r>
            <a:r>
              <a:rPr lang="en-US" i="1" dirty="0"/>
              <a:t>in vitro </a:t>
            </a:r>
            <a:r>
              <a:rPr lang="en-US" dirty="0"/>
              <a:t>proliferation and differentiation of </a:t>
            </a:r>
            <a:r>
              <a:rPr lang="en-US" dirty="0" smtClean="0"/>
              <a:t>human oral </a:t>
            </a:r>
            <a:r>
              <a:rPr lang="en-US" dirty="0"/>
              <a:t>bone </a:t>
            </a:r>
            <a:r>
              <a:rPr lang="en-US" dirty="0" err="1"/>
              <a:t>mesenchymal</a:t>
            </a:r>
            <a:r>
              <a:rPr lang="en-US" dirty="0"/>
              <a:t> stem cell in a dose-dependent way</a:t>
            </a:r>
            <a:r>
              <a:rPr lang="en-US" dirty="0" smtClean="0"/>
              <a:t>,” </a:t>
            </a:r>
            <a:r>
              <a:rPr lang="en-US" i="1" dirty="0" smtClean="0"/>
              <a:t>Archives </a:t>
            </a:r>
            <a:r>
              <a:rPr lang="en-US" i="1" dirty="0"/>
              <a:t>of Oral Biology</a:t>
            </a:r>
            <a:r>
              <a:rPr lang="en-US" dirty="0"/>
              <a:t>, vol. 55, no. 3, pp. 185–194, 2010.</a:t>
            </a:r>
          </a:p>
        </p:txBody>
      </p:sp>
    </p:spTree>
    <p:extLst>
      <p:ext uri="{BB962C8B-B14F-4D97-AF65-F5344CB8AC3E}">
        <p14:creationId xmlns:p14="http://schemas.microsoft.com/office/powerpoint/2010/main" val="2277046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sz="4800" b="1" dirty="0" smtClean="0"/>
              <a:t>Why is the field of regeneration important to you and the patients you serve?</a:t>
            </a:r>
          </a:p>
          <a:p>
            <a:endParaRPr lang="en-US" dirty="0"/>
          </a:p>
        </p:txBody>
      </p:sp>
    </p:spTree>
    <p:extLst>
      <p:ext uri="{BB962C8B-B14F-4D97-AF65-F5344CB8AC3E}">
        <p14:creationId xmlns:p14="http://schemas.microsoft.com/office/powerpoint/2010/main" val="38478862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PRF? </a:t>
            </a:r>
            <a:r>
              <a:rPr lang="en-US" b="1" dirty="0" err="1" smtClean="0"/>
              <a:t>Autogenous</a:t>
            </a:r>
            <a:endParaRPr lang="en-US" b="1" dirty="0"/>
          </a:p>
        </p:txBody>
      </p:sp>
      <p:graphicFrame>
        <p:nvGraphicFramePr>
          <p:cNvPr id="5" name="Table 4"/>
          <p:cNvGraphicFramePr>
            <a:graphicFrameLocks noGrp="1"/>
          </p:cNvGraphicFramePr>
          <p:nvPr/>
        </p:nvGraphicFramePr>
        <p:xfrm>
          <a:off x="1143000" y="1219200"/>
          <a:ext cx="7239000" cy="4953006"/>
        </p:xfrm>
        <a:graphic>
          <a:graphicData uri="http://schemas.openxmlformats.org/drawingml/2006/table">
            <a:tbl>
              <a:tblPr/>
              <a:tblGrid>
                <a:gridCol w="2501348"/>
                <a:gridCol w="1557130"/>
                <a:gridCol w="132521"/>
                <a:gridCol w="1424609"/>
                <a:gridCol w="182218"/>
                <a:gridCol w="1441174"/>
              </a:tblGrid>
              <a:tr h="432577">
                <a:tc>
                  <a:txBody>
                    <a:bodyPr/>
                    <a:lstStyle/>
                    <a:p>
                      <a:pPr algn="l" fontAlgn="b"/>
                      <a:r>
                        <a:rPr lang="en-US" sz="1200" b="0" i="0" u="none" strike="noStrike" dirty="0">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800" b="1" i="0" u="none" strike="noStrike" dirty="0" smtClean="0">
                          <a:solidFill>
                            <a:srgbClr val="FFFFFF"/>
                          </a:solidFill>
                          <a:latin typeface="Calibri"/>
                        </a:rPr>
                        <a:t>L-PRF    </a:t>
                      </a:r>
                      <a:endParaRPr lang="en-US" sz="2800" b="1" i="0" u="none" strike="noStrike" dirty="0">
                        <a:solidFill>
                          <a:srgbClr val="FFFFFF"/>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FF"/>
                    </a:solidFill>
                  </a:tcPr>
                </a:tc>
                <a:tc>
                  <a:txBody>
                    <a:bodyPr/>
                    <a:lstStyle/>
                    <a:p>
                      <a:pPr algn="ctr" fontAlgn="b"/>
                      <a:endParaRPr lang="en-US" sz="2800" b="1"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800" b="1" i="0" u="none" strike="noStrike">
                          <a:solidFill>
                            <a:srgbClr val="FFFFFF"/>
                          </a:solidFill>
                          <a:latin typeface="Calibri"/>
                        </a:rPr>
                        <a:t> cPRP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endParaRPr lang="en-US" sz="16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800" b="1" i="0" u="none" strike="noStrike" dirty="0">
                          <a:solidFill>
                            <a:srgbClr val="FFFFFF"/>
                          </a:solidFill>
                          <a:latin typeface="Calibri"/>
                        </a:rPr>
                        <a:t>PRGF</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r h="259545">
                <a:tc>
                  <a:txBody>
                    <a:bodyPr/>
                    <a:lstStyle/>
                    <a:p>
                      <a:pPr algn="l" fontAlgn="b"/>
                      <a:r>
                        <a:rPr lang="en-US" sz="12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9319">
                <a:tc>
                  <a:txBody>
                    <a:bodyPr/>
                    <a:lstStyle/>
                    <a:p>
                      <a:pPr algn="l" fontAlgn="b"/>
                      <a:r>
                        <a:rPr lang="en-US" sz="1600" b="1" i="0" u="none" strike="noStrike">
                          <a:solidFill>
                            <a:srgbClr val="000000"/>
                          </a:solidFill>
                          <a:latin typeface="Calibri"/>
                        </a:rPr>
                        <a:t>INVENTOR: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J. Choukroun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RE Marx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E. Anitua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433">
                <a:tc>
                  <a:txBody>
                    <a:bodyPr/>
                    <a:lstStyle/>
                    <a:p>
                      <a:pPr algn="l" fontAlgn="b"/>
                      <a:r>
                        <a:rPr lang="en-US" sz="1400" b="1" i="0" u="none" strike="noStrike">
                          <a:solidFill>
                            <a:srgbClr val="000000"/>
                          </a:solidFill>
                          <a:latin typeface="Calibri"/>
                        </a:rPr>
                        <a:t>PROPERTIES:</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4433">
                <a:tc>
                  <a:txBody>
                    <a:bodyPr/>
                    <a:lstStyle/>
                    <a:p>
                      <a:pPr algn="l" fontAlgn="b"/>
                      <a:r>
                        <a:rPr lang="en-US" sz="1800" b="1" i="0" u="none" strike="noStrike" dirty="0">
                          <a:solidFill>
                            <a:srgbClr val="000000"/>
                          </a:solidFill>
                          <a:latin typeface="Calibri"/>
                        </a:rPr>
                        <a:t>   Generation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Second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First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First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433">
                <a:tc>
                  <a:txBody>
                    <a:bodyPr/>
                    <a:lstStyle/>
                    <a:p>
                      <a:pPr algn="l" fontAlgn="b"/>
                      <a:r>
                        <a:rPr lang="en-US" sz="1800" b="1" i="0" u="none" strike="noStrike" dirty="0">
                          <a:solidFill>
                            <a:srgbClr val="000000"/>
                          </a:solidFill>
                          <a:latin typeface="Calibri"/>
                        </a:rPr>
                        <a:t>   Membrane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433">
                <a:tc>
                  <a:txBody>
                    <a:bodyPr/>
                    <a:lstStyle/>
                    <a:p>
                      <a:pPr algn="l" fontAlgn="b"/>
                      <a:r>
                        <a:rPr lang="en-US" sz="1800" b="1" i="0" u="none" strike="noStrike">
                          <a:solidFill>
                            <a:srgbClr val="000000"/>
                          </a:solidFill>
                          <a:latin typeface="Calibri"/>
                        </a:rPr>
                        <a:t>   Suturable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433">
                <a:tc>
                  <a:txBody>
                    <a:bodyPr/>
                    <a:lstStyle/>
                    <a:p>
                      <a:pPr algn="l" fontAlgn="b"/>
                      <a:r>
                        <a:rPr lang="en-US" sz="1800" b="1" i="0" u="none" strike="noStrike">
                          <a:solidFill>
                            <a:srgbClr val="000000"/>
                          </a:solidFill>
                          <a:latin typeface="Calibri"/>
                        </a:rPr>
                        <a:t>   Shape Cutable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175">
                <a:tc>
                  <a:txBody>
                    <a:bodyPr/>
                    <a:lstStyle/>
                    <a:p>
                      <a:pPr algn="l" fontAlgn="b"/>
                      <a:r>
                        <a:rPr lang="en-US" sz="1600" b="1" i="0" u="none" strike="noStrike">
                          <a:solidFill>
                            <a:srgbClr val="000000"/>
                          </a:solidFill>
                          <a:latin typeface="Calibri"/>
                        </a:rPr>
                        <a:t>    100% Autologous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175">
                <a:tc>
                  <a:txBody>
                    <a:bodyPr/>
                    <a:lstStyle/>
                    <a:p>
                      <a:pPr algn="l" fontAlgn="b"/>
                      <a:r>
                        <a:rPr lang="en-US" sz="1600" b="1" i="0" u="none" strike="noStrike">
                          <a:solidFill>
                            <a:srgbClr val="000000"/>
                          </a:solidFill>
                          <a:latin typeface="Calibri"/>
                        </a:rPr>
                        <a:t>    Simple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175">
                <a:tc>
                  <a:txBody>
                    <a:bodyPr/>
                    <a:lstStyle/>
                    <a:p>
                      <a:pPr algn="l" fontAlgn="b"/>
                      <a:r>
                        <a:rPr lang="en-US" sz="1600" b="1" i="0" u="none" strike="noStrike">
                          <a:solidFill>
                            <a:srgbClr val="000000"/>
                          </a:solidFill>
                          <a:latin typeface="Calibri"/>
                        </a:rPr>
                        <a:t>    Natural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175">
                <a:tc>
                  <a:txBody>
                    <a:bodyPr/>
                    <a:lstStyle/>
                    <a:p>
                      <a:pPr algn="l" fontAlgn="b"/>
                      <a:r>
                        <a:rPr lang="en-US" sz="1600" b="1" i="0" u="none" strike="noStrike">
                          <a:solidFill>
                            <a:srgbClr val="000000"/>
                          </a:solidFill>
                          <a:latin typeface="Calibri"/>
                        </a:rPr>
                        <a:t>    Inexpensive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175">
                <a:tc>
                  <a:txBody>
                    <a:bodyPr/>
                    <a:lstStyle/>
                    <a:p>
                      <a:pPr algn="l" fontAlgn="b"/>
                      <a:r>
                        <a:rPr lang="en-US" sz="1600" b="1" i="0" u="none" strike="noStrike">
                          <a:solidFill>
                            <a:srgbClr val="000000"/>
                          </a:solidFill>
                          <a:latin typeface="Calibri"/>
                        </a:rPr>
                        <a:t>    Cytokines Fibrin Trapping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175">
                <a:tc>
                  <a:txBody>
                    <a:bodyPr/>
                    <a:lstStyle/>
                    <a:p>
                      <a:pPr algn="l" fontAlgn="b"/>
                      <a:r>
                        <a:rPr lang="en-US" sz="1600" b="1" i="0" u="none" strike="noStrike">
                          <a:solidFill>
                            <a:srgbClr val="000000"/>
                          </a:solidFill>
                          <a:latin typeface="Calibri"/>
                        </a:rPr>
                        <a:t>    Immune Node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175">
                <a:tc>
                  <a:txBody>
                    <a:bodyPr/>
                    <a:lstStyle/>
                    <a:p>
                      <a:pPr algn="l" fontAlgn="b"/>
                      <a:r>
                        <a:rPr lang="en-US" sz="1600" b="1" i="0" u="none" strike="noStrike">
                          <a:solidFill>
                            <a:srgbClr val="000000"/>
                          </a:solidFill>
                          <a:latin typeface="Calibri"/>
                        </a:rPr>
                        <a:t>    Slow Polymerization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175">
                <a:tc>
                  <a:txBody>
                    <a:bodyPr/>
                    <a:lstStyle/>
                    <a:p>
                      <a:pPr algn="l" fontAlgn="b"/>
                      <a:r>
                        <a:rPr lang="en-US" sz="1600" b="1" i="0" u="none" strike="noStrike">
                          <a:solidFill>
                            <a:srgbClr val="000000"/>
                          </a:solidFill>
                          <a:latin typeface="Calibri"/>
                        </a:rPr>
                        <a:t>    Leucocytes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930390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PRF? </a:t>
            </a:r>
            <a:r>
              <a:rPr lang="en-US" b="1" dirty="0" err="1" smtClean="0"/>
              <a:t>Autogenous</a:t>
            </a:r>
            <a:endParaRPr lang="en-US" b="1" dirty="0"/>
          </a:p>
        </p:txBody>
      </p:sp>
      <p:graphicFrame>
        <p:nvGraphicFramePr>
          <p:cNvPr id="4" name="Table 3"/>
          <p:cNvGraphicFramePr>
            <a:graphicFrameLocks noGrp="1"/>
          </p:cNvGraphicFramePr>
          <p:nvPr/>
        </p:nvGraphicFramePr>
        <p:xfrm>
          <a:off x="838201" y="1371597"/>
          <a:ext cx="7239000" cy="3886204"/>
        </p:xfrm>
        <a:graphic>
          <a:graphicData uri="http://schemas.openxmlformats.org/drawingml/2006/table">
            <a:tbl>
              <a:tblPr/>
              <a:tblGrid>
                <a:gridCol w="2501348"/>
                <a:gridCol w="1557130"/>
                <a:gridCol w="132521"/>
                <a:gridCol w="1424609"/>
                <a:gridCol w="182218"/>
                <a:gridCol w="1441174"/>
              </a:tblGrid>
              <a:tr h="368943">
                <a:tc>
                  <a:txBody>
                    <a:bodyPr/>
                    <a:lstStyle/>
                    <a:p>
                      <a:pPr algn="l" fontAlgn="b"/>
                      <a:r>
                        <a:rPr lang="en-US" sz="1400" b="1" i="0" u="none" strike="noStrike" dirty="0">
                          <a:solidFill>
                            <a:srgbClr val="000000"/>
                          </a:solidFill>
                          <a:latin typeface="Calibri"/>
                        </a:rPr>
                        <a:t>METHODOLOGY:</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1" i="0" u="none" strike="noStrike" dirty="0" smtClean="0">
                          <a:solidFill>
                            <a:srgbClr val="000000"/>
                          </a:solidFill>
                          <a:latin typeface="Calibri"/>
                        </a:rPr>
                        <a:t>L-PRF</a:t>
                      </a:r>
                      <a:r>
                        <a:rPr lang="en-US" sz="2000" b="1" i="0" u="none" strike="noStrike" dirty="0">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1" i="0" u="none" strike="noStrike">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1" i="0" u="none" strike="noStrike" dirty="0" smtClean="0">
                          <a:solidFill>
                            <a:srgbClr val="000000"/>
                          </a:solidFill>
                          <a:latin typeface="Calibri"/>
                        </a:rPr>
                        <a:t>PRP</a:t>
                      </a:r>
                      <a:r>
                        <a:rPr lang="en-US" sz="2000" b="1" i="0" u="none" strike="noStrike" dirty="0">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1" i="0" u="none" strike="noStrike">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1" i="0" u="none" strike="noStrike" dirty="0" smtClean="0">
                          <a:solidFill>
                            <a:srgbClr val="000000"/>
                          </a:solidFill>
                          <a:latin typeface="Calibri"/>
                        </a:rPr>
                        <a:t>PRGF</a:t>
                      </a:r>
                      <a:r>
                        <a:rPr lang="en-US" sz="2000" b="1" i="0" u="none" strike="noStrike" dirty="0">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319751">
                <a:tc>
                  <a:txBody>
                    <a:bodyPr/>
                    <a:lstStyle/>
                    <a:p>
                      <a:pPr algn="l" fontAlgn="b"/>
                      <a:r>
                        <a:rPr lang="en-US" sz="1600" b="1" i="0" u="none" strike="noStrike">
                          <a:solidFill>
                            <a:srgbClr val="000000"/>
                          </a:solidFill>
                          <a:latin typeface="Calibri"/>
                        </a:rPr>
                        <a:t>Anticoagulant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Calcium Chloride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Transfer to second tube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Puchase consumables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Sterile Laboratory Supplies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Micro-Pipetting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Biochemical handling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37°C Incubation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Bovine Thrombin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Two centrifugation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51">
                <a:tc>
                  <a:txBody>
                    <a:bodyPr/>
                    <a:lstStyle/>
                    <a:p>
                      <a:pPr algn="l" fontAlgn="b"/>
                      <a:r>
                        <a:rPr lang="en-US" sz="1600" b="1" i="0" u="none" strike="noStrike">
                          <a:solidFill>
                            <a:srgbClr val="000000"/>
                          </a:solidFill>
                          <a:latin typeface="Calibri"/>
                        </a:rPr>
                        <a:t>Potential Risk Factors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Bovine Thrombin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151876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PRF? </a:t>
            </a:r>
            <a:r>
              <a:rPr lang="en-US" b="1" dirty="0" err="1" smtClean="0"/>
              <a:t>Autogenous</a:t>
            </a:r>
            <a:endParaRPr lang="en-US" b="1" dirty="0"/>
          </a:p>
        </p:txBody>
      </p:sp>
      <p:graphicFrame>
        <p:nvGraphicFramePr>
          <p:cNvPr id="4" name="Table 3"/>
          <p:cNvGraphicFramePr>
            <a:graphicFrameLocks noGrp="1"/>
          </p:cNvGraphicFramePr>
          <p:nvPr/>
        </p:nvGraphicFramePr>
        <p:xfrm>
          <a:off x="990600" y="1143000"/>
          <a:ext cx="7162801" cy="5257806"/>
        </p:xfrm>
        <a:graphic>
          <a:graphicData uri="http://schemas.openxmlformats.org/drawingml/2006/table">
            <a:tbl>
              <a:tblPr/>
              <a:tblGrid>
                <a:gridCol w="2475018"/>
                <a:gridCol w="1540740"/>
                <a:gridCol w="131127"/>
                <a:gridCol w="1409613"/>
                <a:gridCol w="180299"/>
                <a:gridCol w="1426004"/>
              </a:tblGrid>
              <a:tr h="306876">
                <a:tc>
                  <a:txBody>
                    <a:bodyPr/>
                    <a:lstStyle/>
                    <a:p>
                      <a:pPr algn="l" fontAlgn="b"/>
                      <a:r>
                        <a:rPr lang="en-US" sz="1400" b="1" i="0" u="none" strike="noStrike" dirty="0">
                          <a:solidFill>
                            <a:srgbClr val="000000"/>
                          </a:solidFill>
                          <a:latin typeface="Calibri"/>
                        </a:rPr>
                        <a:t>PROTEINS RELEASED:</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1" i="0" u="none" strike="noStrike" dirty="0" smtClean="0">
                          <a:solidFill>
                            <a:srgbClr val="000000"/>
                          </a:solidFill>
                          <a:latin typeface="Calibri"/>
                        </a:rPr>
                        <a:t>L-PRF</a:t>
                      </a:r>
                      <a:r>
                        <a:rPr lang="en-US" sz="1800" b="1" i="0" u="none" strike="noStrike" dirty="0">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1" i="0" u="none" strike="noStrike">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1" i="0" u="none" strike="noStrike" dirty="0" smtClean="0">
                          <a:solidFill>
                            <a:srgbClr val="000000"/>
                          </a:solidFill>
                          <a:latin typeface="Calibri"/>
                        </a:rPr>
                        <a:t>PRP</a:t>
                      </a:r>
                      <a:r>
                        <a:rPr lang="en-US" sz="1800" b="1" i="0" u="none" strike="noStrike" dirty="0">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1" i="0" u="none" strike="noStrike">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1" i="0" u="none" strike="noStrike" dirty="0" smtClean="0">
                          <a:solidFill>
                            <a:srgbClr val="000000"/>
                          </a:solidFill>
                          <a:latin typeface="Calibri"/>
                        </a:rPr>
                        <a:t>PRGF</a:t>
                      </a:r>
                      <a:r>
                        <a:rPr lang="en-US" sz="1800" b="1" i="0" u="none" strike="noStrike" dirty="0">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265959">
                <a:tc>
                  <a:txBody>
                    <a:bodyPr/>
                    <a:lstStyle/>
                    <a:p>
                      <a:pPr algn="l" fontAlgn="b"/>
                      <a:r>
                        <a:rPr lang="en-US" sz="1600" b="0" i="0" u="none" strike="noStrike">
                          <a:solidFill>
                            <a:srgbClr val="000000"/>
                          </a:solidFill>
                          <a:latin typeface="Calibri"/>
                        </a:rPr>
                        <a:t>Release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&gt; 7 days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Approx 20 mins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Approx 20 mins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6876">
                <a:tc>
                  <a:txBody>
                    <a:bodyPr/>
                    <a:lstStyle/>
                    <a:p>
                      <a:pPr algn="l" fontAlgn="b"/>
                      <a:r>
                        <a:rPr lang="en-US" sz="1800" b="1" i="0" u="none" strike="noStrike" dirty="0">
                          <a:solidFill>
                            <a:srgbClr val="FF0000"/>
                          </a:solidFill>
                          <a:latin typeface="Calibri"/>
                        </a:rPr>
                        <a:t>Growth Factors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5959">
                <a:tc>
                  <a:txBody>
                    <a:bodyPr/>
                    <a:lstStyle/>
                    <a:p>
                      <a:pPr algn="l" fontAlgn="b"/>
                      <a:r>
                        <a:rPr lang="en-US" sz="1600" b="1" i="0" u="none" strike="noStrike">
                          <a:solidFill>
                            <a:srgbClr val="000000"/>
                          </a:solidFill>
                          <a:latin typeface="Calibri"/>
                        </a:rPr>
                        <a:t>TGFß-1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a:solidFill>
                            <a:srgbClr val="000000"/>
                          </a:solidFill>
                          <a:latin typeface="Calibri"/>
                        </a:rPr>
                        <a:t>TGFß-2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dirty="0">
                          <a:solidFill>
                            <a:srgbClr val="000000"/>
                          </a:solidFill>
                          <a:latin typeface="Calibri"/>
                        </a:rPr>
                        <a:t>PDGF-AB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a:solidFill>
                            <a:srgbClr val="000000"/>
                          </a:solidFill>
                          <a:latin typeface="Calibri"/>
                        </a:rPr>
                        <a:t>VEGF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dirty="0">
                          <a:solidFill>
                            <a:srgbClr val="000000"/>
                          </a:solidFill>
                          <a:latin typeface="Calibri"/>
                        </a:rPr>
                        <a:t>IGF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6876">
                <a:tc>
                  <a:txBody>
                    <a:bodyPr/>
                    <a:lstStyle/>
                    <a:p>
                      <a:pPr algn="l" fontAlgn="b"/>
                      <a:r>
                        <a:rPr lang="en-US" sz="1800" b="1" i="0" u="none" strike="noStrike" dirty="0">
                          <a:solidFill>
                            <a:srgbClr val="FF0000"/>
                          </a:solidFill>
                          <a:latin typeface="Calibri"/>
                        </a:rPr>
                        <a:t>Matrix  </a:t>
                      </a:r>
                      <a:r>
                        <a:rPr lang="en-US" sz="1800" b="1" i="0" u="none" strike="noStrike" dirty="0" err="1">
                          <a:solidFill>
                            <a:srgbClr val="FF0000"/>
                          </a:solidFill>
                          <a:latin typeface="Calibri"/>
                        </a:rPr>
                        <a:t>Glycoproteins</a:t>
                      </a:r>
                      <a:endParaRPr lang="en-US" sz="1800" b="1" i="0" u="none" strike="noStrike" dirty="0">
                        <a:solidFill>
                          <a:srgbClr val="FF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5959">
                <a:tc>
                  <a:txBody>
                    <a:bodyPr/>
                    <a:lstStyle/>
                    <a:p>
                      <a:pPr algn="l" fontAlgn="b"/>
                      <a:r>
                        <a:rPr lang="en-US" sz="1600" b="1" i="0" u="none" strike="noStrike">
                          <a:solidFill>
                            <a:srgbClr val="000000"/>
                          </a:solidFill>
                          <a:latin typeface="Calibri"/>
                        </a:rPr>
                        <a:t>Thrombospondin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a:solidFill>
                            <a:srgbClr val="000000"/>
                          </a:solidFill>
                          <a:latin typeface="Calibri"/>
                        </a:rPr>
                        <a:t>Fibronectin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dirty="0" err="1">
                          <a:solidFill>
                            <a:srgbClr val="000000"/>
                          </a:solidFill>
                          <a:latin typeface="Calibri"/>
                        </a:rPr>
                        <a:t>Vitronectin</a:t>
                      </a:r>
                      <a:r>
                        <a:rPr lang="en-US" sz="16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6876">
                <a:tc>
                  <a:txBody>
                    <a:bodyPr/>
                    <a:lstStyle/>
                    <a:p>
                      <a:pPr algn="l" fontAlgn="b"/>
                      <a:r>
                        <a:rPr lang="en-US" sz="1800" b="1" i="0" u="none" strike="noStrike" dirty="0">
                          <a:solidFill>
                            <a:srgbClr val="FF0000"/>
                          </a:solidFill>
                          <a:latin typeface="Calibri"/>
                        </a:rPr>
                        <a:t>Inflammatory Cytokines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5959">
                <a:tc>
                  <a:txBody>
                    <a:bodyPr/>
                    <a:lstStyle/>
                    <a:p>
                      <a:pPr algn="l" fontAlgn="b"/>
                      <a:r>
                        <a:rPr lang="en-US" sz="1600" b="1" i="0" u="none" strike="noStrike" dirty="0">
                          <a:solidFill>
                            <a:srgbClr val="000000"/>
                          </a:solidFill>
                          <a:latin typeface="Calibri"/>
                        </a:rPr>
                        <a:t>IL-1ß</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a:solidFill>
                            <a:srgbClr val="000000"/>
                          </a:solidFill>
                          <a:latin typeface="Calibri"/>
                        </a:rPr>
                        <a:t>IL-6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dirty="0">
                          <a:solidFill>
                            <a:srgbClr val="000000"/>
                          </a:solidFill>
                          <a:latin typeface="Calibri"/>
                        </a:rPr>
                        <a:t>TNF-</a:t>
                      </a:r>
                      <a:r>
                        <a:rPr lang="el-GR" sz="1600" b="1" i="0" u="none" strike="noStrike" dirty="0">
                          <a:solidFill>
                            <a:srgbClr val="000000"/>
                          </a:solidFill>
                          <a:latin typeface="Calibri"/>
                        </a:rPr>
                        <a:t>α</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6876">
                <a:tc>
                  <a:txBody>
                    <a:bodyPr/>
                    <a:lstStyle/>
                    <a:p>
                      <a:pPr algn="l" fontAlgn="b"/>
                      <a:r>
                        <a:rPr lang="en-US" sz="1800" b="1" i="0" u="none" strike="noStrike" dirty="0">
                          <a:solidFill>
                            <a:srgbClr val="FF0000"/>
                          </a:solidFill>
                          <a:latin typeface="Calibri"/>
                        </a:rPr>
                        <a:t>Healing Cytokines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5959">
                <a:tc>
                  <a:txBody>
                    <a:bodyPr/>
                    <a:lstStyle/>
                    <a:p>
                      <a:pPr algn="l" fontAlgn="b"/>
                      <a:r>
                        <a:rPr lang="en-US" sz="1600" b="1" i="0" u="none" strike="noStrike">
                          <a:solidFill>
                            <a:srgbClr val="000000"/>
                          </a:solidFill>
                          <a:latin typeface="Calibri"/>
                        </a:rPr>
                        <a:t>IL-4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59">
                <a:tc>
                  <a:txBody>
                    <a:bodyPr/>
                    <a:lstStyle/>
                    <a:p>
                      <a:pPr algn="l" fontAlgn="b"/>
                      <a:r>
                        <a:rPr lang="en-US" sz="1600" b="1" i="0" u="none" strike="noStrike" dirty="0">
                          <a:solidFill>
                            <a:srgbClr val="000000"/>
                          </a:solidFill>
                          <a:latin typeface="Calibri"/>
                        </a:rPr>
                        <a:t>VEGF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456121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Arial Narrow" panose="020B0606020202030204" pitchFamily="34" charset="0"/>
              </a:rPr>
              <a:t>Tissue Engineering and Platelet Derived Growth Factors: Evidence Based Therapy</a:t>
            </a:r>
            <a:endParaRPr lang="en-US" dirty="0">
              <a:latin typeface="Arial Narrow" panose="020B0606020202030204" pitchFamily="34" charset="0"/>
            </a:endParaRPr>
          </a:p>
        </p:txBody>
      </p:sp>
      <p:sp>
        <p:nvSpPr>
          <p:cNvPr id="3" name="Content Placeholder 2"/>
          <p:cNvSpPr>
            <a:spLocks noGrp="1"/>
          </p:cNvSpPr>
          <p:nvPr>
            <p:ph idx="1"/>
          </p:nvPr>
        </p:nvSpPr>
        <p:spPr>
          <a:xfrm>
            <a:off x="152400" y="1447800"/>
            <a:ext cx="8839200" cy="5410200"/>
          </a:xfrm>
        </p:spPr>
        <p:txBody>
          <a:bodyPr>
            <a:normAutofit fontScale="32500" lnSpcReduction="20000"/>
          </a:bodyPr>
          <a:lstStyle/>
          <a:p>
            <a:r>
              <a:rPr lang="en-US" sz="5500" dirty="0">
                <a:latin typeface="Arial Narrow" panose="020B0606020202030204" pitchFamily="34" charset="0"/>
              </a:rPr>
              <a:t/>
            </a:r>
            <a:br>
              <a:rPr lang="en-US" sz="5500" dirty="0">
                <a:latin typeface="Arial Narrow" panose="020B0606020202030204" pitchFamily="34" charset="0"/>
              </a:rPr>
            </a:br>
            <a:r>
              <a:rPr lang="en-US" sz="5500" dirty="0">
                <a:latin typeface="Arial Narrow" panose="020B0606020202030204" pitchFamily="34" charset="0"/>
              </a:rPr>
              <a:t>Platelet derived growth factors are now routinely utilized in reconstructive therapy. This </a:t>
            </a:r>
            <a:r>
              <a:rPr lang="en-US" sz="5500" dirty="0" smtClean="0">
                <a:latin typeface="Arial Narrow" panose="020B0606020202030204" pitchFamily="34" charset="0"/>
              </a:rPr>
              <a:t>presentation describes very detailed and evidence based guidelines for clinicians interested in enhancing their abilities in tissue engineering, especially as it relates to bone augmentation. </a:t>
            </a:r>
          </a:p>
          <a:p>
            <a:endParaRPr lang="en-US" sz="5500" dirty="0" smtClean="0">
              <a:latin typeface="Arial Narrow" panose="020B0606020202030204" pitchFamily="34" charset="0"/>
            </a:endParaRPr>
          </a:p>
          <a:p>
            <a:r>
              <a:rPr lang="en-US" sz="5500" dirty="0" smtClean="0">
                <a:latin typeface="Arial Narrow" panose="020B0606020202030204" pitchFamily="34" charset="0"/>
              </a:rPr>
              <a:t>Specifically, while successful bone augmentation requires the standard surgical parameters of space maintenance, low pressure on the grafts and tension-free flap closure, optimization of </a:t>
            </a:r>
          </a:p>
          <a:p>
            <a:endParaRPr lang="en-US" sz="5500" dirty="0" smtClean="0">
              <a:latin typeface="Arial Narrow" panose="020B0606020202030204" pitchFamily="34" charset="0"/>
            </a:endParaRPr>
          </a:p>
          <a:p>
            <a:r>
              <a:rPr lang="en-US" sz="5500" dirty="0" smtClean="0">
                <a:latin typeface="Arial Narrow" panose="020B0606020202030204" pitchFamily="34" charset="0"/>
              </a:rPr>
              <a:t>Towards that end, platelet concentrates through the constant release of growth factors are able to promote and enhance new vascularization, provide plasma protein, normal </a:t>
            </a:r>
            <a:r>
              <a:rPr lang="en-US" sz="5500" dirty="0" err="1" smtClean="0">
                <a:latin typeface="Arial Narrow" panose="020B0606020202030204" pitchFamily="34" charset="0"/>
              </a:rPr>
              <a:t>lipidemia</a:t>
            </a:r>
            <a:r>
              <a:rPr lang="en-US" sz="5500" dirty="0" smtClean="0">
                <a:latin typeface="Arial Narrow" panose="020B0606020202030204" pitchFamily="34" charset="0"/>
              </a:rPr>
              <a:t>, as well as increased collagen and fibrin activity.</a:t>
            </a:r>
          </a:p>
          <a:p>
            <a:endParaRPr lang="en-US" sz="5500" dirty="0" smtClean="0">
              <a:latin typeface="Arial Narrow" panose="020B0606020202030204" pitchFamily="34" charset="0"/>
            </a:endParaRPr>
          </a:p>
          <a:p>
            <a:endParaRPr lang="en-US" sz="5500" dirty="0"/>
          </a:p>
          <a:p>
            <a:r>
              <a:rPr lang="en-US" sz="5500" dirty="0"/>
              <a:t> </a:t>
            </a:r>
            <a:r>
              <a:rPr lang="en-US" sz="5500" dirty="0">
                <a:hlinkClick r:id="rId2"/>
              </a:rPr>
              <a:t>http://www.dentalxp.com/video/tissue-engineering-platelet-derived-1161789.aspx</a:t>
            </a:r>
            <a:endParaRPr lang="en-US" sz="5500" dirty="0"/>
          </a:p>
          <a:p>
            <a:pPr marL="0" indent="0">
              <a:buNone/>
            </a:pPr>
            <a:r>
              <a:rPr lang="en-US" dirty="0"/>
              <a:t/>
            </a:r>
            <a:br>
              <a:rPr lang="en-US" dirty="0"/>
            </a:br>
            <a:r>
              <a:rPr lang="en-US" dirty="0"/>
              <a:t/>
            </a:r>
            <a:br>
              <a:rPr lang="en-US" dirty="0"/>
            </a:br>
            <a:r>
              <a:rPr lang="en-US" sz="4300" b="1" dirty="0"/>
              <a:t>Date Added:</a:t>
            </a:r>
            <a:r>
              <a:rPr lang="en-US" sz="4300" dirty="0"/>
              <a:t/>
            </a:r>
            <a:br>
              <a:rPr lang="en-US" sz="4300" dirty="0"/>
            </a:br>
            <a:r>
              <a:rPr lang="en-US" sz="4300" dirty="0"/>
              <a:t>6/6/2012 </a:t>
            </a:r>
            <a:br>
              <a:rPr lang="en-US" sz="4300" dirty="0"/>
            </a:br>
            <a:r>
              <a:rPr lang="en-US" sz="4300" dirty="0"/>
              <a:t/>
            </a:r>
            <a:br>
              <a:rPr lang="en-US" sz="4300" dirty="0"/>
            </a:br>
            <a:r>
              <a:rPr lang="en-US" sz="4300" b="1" dirty="0"/>
              <a:t>Author(s):</a:t>
            </a:r>
            <a:r>
              <a:rPr lang="en-US" sz="4300" dirty="0"/>
              <a:t/>
            </a:r>
            <a:br>
              <a:rPr lang="en-US" sz="4300" dirty="0"/>
            </a:br>
            <a:r>
              <a:rPr lang="en-US" sz="4300" dirty="0">
                <a:hlinkClick r:id="rId3"/>
              </a:rPr>
              <a:t>Joseph </a:t>
            </a:r>
            <a:r>
              <a:rPr lang="en-US" sz="4300" dirty="0" err="1">
                <a:hlinkClick r:id="rId3"/>
              </a:rPr>
              <a:t>Choukroun</a:t>
            </a:r>
            <a:r>
              <a:rPr lang="en-US" sz="4300" dirty="0">
                <a:hlinkClick r:id="rId3"/>
              </a:rPr>
              <a:t>, MD</a:t>
            </a:r>
            <a:r>
              <a:rPr lang="en-US" sz="4300" dirty="0"/>
              <a:t/>
            </a:r>
            <a:br>
              <a:rPr lang="en-US" sz="4300" dirty="0"/>
            </a:br>
            <a:r>
              <a:rPr lang="en-US" sz="4300" dirty="0"/>
              <a:t>Name: CHOUKROUN First Name: Joseph </a:t>
            </a:r>
          </a:p>
          <a:p>
            <a:endParaRPr lang="en-US" dirty="0"/>
          </a:p>
        </p:txBody>
      </p:sp>
    </p:spTree>
    <p:extLst>
      <p:ext uri="{BB962C8B-B14F-4D97-AF65-F5344CB8AC3E}">
        <p14:creationId xmlns:p14="http://schemas.microsoft.com/office/powerpoint/2010/main" val="920737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Medical Professionals </a:t>
            </a:r>
            <a:br>
              <a:rPr lang="en-US" b="1" dirty="0" smtClean="0"/>
            </a:br>
            <a:r>
              <a:rPr lang="en-US" b="1" dirty="0" smtClean="0"/>
              <a:t>Range of Surgical Procedures</a:t>
            </a:r>
            <a:endParaRPr lang="en-US" b="1" dirty="0"/>
          </a:p>
        </p:txBody>
      </p:sp>
      <p:sp>
        <p:nvSpPr>
          <p:cNvPr id="4" name="Text Placeholder 3"/>
          <p:cNvSpPr>
            <a:spLocks noGrp="1"/>
          </p:cNvSpPr>
          <p:nvPr>
            <p:ph type="body" idx="1"/>
          </p:nvPr>
        </p:nvSpPr>
        <p:spPr>
          <a:xfrm>
            <a:off x="457200" y="1371600"/>
            <a:ext cx="4040188" cy="228600"/>
          </a:xfrm>
        </p:spPr>
        <p:txBody>
          <a:bodyPr>
            <a:normAutofit fontScale="47500" lnSpcReduction="20000"/>
          </a:bodyPr>
          <a:lstStyle/>
          <a:p>
            <a:endParaRPr lang="en-US"/>
          </a:p>
        </p:txBody>
      </p:sp>
      <p:sp>
        <p:nvSpPr>
          <p:cNvPr id="3" name="Content Placeholder 2"/>
          <p:cNvSpPr>
            <a:spLocks noGrp="1"/>
          </p:cNvSpPr>
          <p:nvPr>
            <p:ph sz="half" idx="2"/>
          </p:nvPr>
        </p:nvSpPr>
        <p:spPr>
          <a:xfrm>
            <a:off x="457200" y="1600200"/>
            <a:ext cx="4191000" cy="4525963"/>
          </a:xfrm>
        </p:spPr>
        <p:txBody>
          <a:bodyPr>
            <a:noAutofit/>
          </a:bodyPr>
          <a:lstStyle/>
          <a:p>
            <a:r>
              <a:rPr lang="en-US" sz="2800" dirty="0" smtClean="0"/>
              <a:t>Oral and Maxillofacial Surgery</a:t>
            </a:r>
          </a:p>
          <a:p>
            <a:r>
              <a:rPr lang="en-US" sz="2800" dirty="0" smtClean="0"/>
              <a:t>Ear-nose-throat </a:t>
            </a:r>
            <a:r>
              <a:rPr lang="en-US" sz="2800" dirty="0"/>
              <a:t>(ENT) S</a:t>
            </a:r>
            <a:r>
              <a:rPr lang="en-US" sz="2800" dirty="0" smtClean="0"/>
              <a:t>urgery</a:t>
            </a:r>
          </a:p>
          <a:p>
            <a:r>
              <a:rPr lang="en-US" sz="2800" dirty="0" smtClean="0"/>
              <a:t>Ophthalmology</a:t>
            </a:r>
          </a:p>
          <a:p>
            <a:r>
              <a:rPr lang="en-US" sz="2800" dirty="0" smtClean="0"/>
              <a:t>Gynecology</a:t>
            </a:r>
            <a:endParaRPr lang="en-US" sz="2800" dirty="0"/>
          </a:p>
          <a:p>
            <a:r>
              <a:rPr lang="en-US" sz="2800" dirty="0"/>
              <a:t>C</a:t>
            </a:r>
            <a:r>
              <a:rPr lang="en-US" sz="2800" dirty="0" smtClean="0"/>
              <a:t>ardiovascular Surgery </a:t>
            </a:r>
          </a:p>
          <a:p>
            <a:r>
              <a:rPr lang="en-US" sz="2800" dirty="0"/>
              <a:t>S</a:t>
            </a:r>
            <a:r>
              <a:rPr lang="en-US" sz="2800" dirty="0" smtClean="0"/>
              <a:t>ports medicine </a:t>
            </a:r>
          </a:p>
          <a:p>
            <a:r>
              <a:rPr lang="en-US" sz="2800" dirty="0"/>
              <a:t>O</a:t>
            </a:r>
            <a:r>
              <a:rPr lang="en-US" sz="2800" dirty="0" smtClean="0"/>
              <a:t>rthopedic Surgery</a:t>
            </a:r>
          </a:p>
        </p:txBody>
      </p:sp>
      <p:sp>
        <p:nvSpPr>
          <p:cNvPr id="5" name="Text Placeholder 4"/>
          <p:cNvSpPr>
            <a:spLocks noGrp="1"/>
          </p:cNvSpPr>
          <p:nvPr>
            <p:ph type="body" sz="quarter" idx="3"/>
          </p:nvPr>
        </p:nvSpPr>
        <p:spPr>
          <a:xfrm>
            <a:off x="4645025" y="1535113"/>
            <a:ext cx="4041775" cy="141287"/>
          </a:xfrm>
        </p:spPr>
        <p:txBody>
          <a:bodyPr>
            <a:normAutofit fontScale="25000" lnSpcReduction="20000"/>
          </a:bodyPr>
          <a:lstStyle/>
          <a:p>
            <a:endParaRPr lang="en-US" dirty="0"/>
          </a:p>
        </p:txBody>
      </p:sp>
      <p:sp>
        <p:nvSpPr>
          <p:cNvPr id="6" name="Content Placeholder 5"/>
          <p:cNvSpPr>
            <a:spLocks noGrp="1"/>
          </p:cNvSpPr>
          <p:nvPr>
            <p:ph sz="quarter" idx="4"/>
          </p:nvPr>
        </p:nvSpPr>
        <p:spPr>
          <a:xfrm>
            <a:off x="4645025" y="1600200"/>
            <a:ext cx="4041775" cy="4525963"/>
          </a:xfrm>
        </p:spPr>
        <p:txBody>
          <a:bodyPr>
            <a:normAutofit/>
          </a:bodyPr>
          <a:lstStyle/>
          <a:p>
            <a:r>
              <a:rPr lang="en-US" sz="2800" dirty="0"/>
              <a:t>Plastic </a:t>
            </a:r>
            <a:r>
              <a:rPr lang="en-US" sz="2800" dirty="0" smtClean="0"/>
              <a:t>Surgery</a:t>
            </a:r>
            <a:endParaRPr lang="en-US" sz="2800" dirty="0"/>
          </a:p>
          <a:p>
            <a:r>
              <a:rPr lang="en-US" sz="2800" dirty="0" smtClean="0"/>
              <a:t>Cardiac </a:t>
            </a:r>
            <a:r>
              <a:rPr lang="en-US" sz="2800" dirty="0"/>
              <a:t>Surgery</a:t>
            </a:r>
          </a:p>
          <a:p>
            <a:r>
              <a:rPr lang="en-US" sz="2800" dirty="0"/>
              <a:t>Thoracic Surgery</a:t>
            </a:r>
          </a:p>
          <a:p>
            <a:r>
              <a:rPr lang="en-US" sz="2800" dirty="0"/>
              <a:t>Neurosurgery</a:t>
            </a:r>
          </a:p>
          <a:p>
            <a:r>
              <a:rPr lang="en-US" sz="2800" dirty="0"/>
              <a:t>Abdominal Surgery</a:t>
            </a:r>
          </a:p>
          <a:p>
            <a:r>
              <a:rPr lang="en-US" sz="2800" dirty="0"/>
              <a:t>Wound Care</a:t>
            </a:r>
          </a:p>
          <a:p>
            <a:r>
              <a:rPr lang="en-US" sz="2800" dirty="0" smtClean="0"/>
              <a:t>Burn Care</a:t>
            </a:r>
          </a:p>
          <a:p>
            <a:endParaRPr lang="en-US" dirty="0"/>
          </a:p>
        </p:txBody>
      </p:sp>
    </p:spTree>
    <p:extLst>
      <p:ext uri="{BB962C8B-B14F-4D97-AF65-F5344CB8AC3E}">
        <p14:creationId xmlns:p14="http://schemas.microsoft.com/office/powerpoint/2010/main" val="24408703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PRF in Plastic Surgery Abstract</a:t>
            </a:r>
            <a:br>
              <a:rPr lang="en-US" b="1" dirty="0" smtClean="0"/>
            </a:br>
            <a:r>
              <a:rPr lang="en-US" sz="2200" b="1" dirty="0" smtClean="0"/>
              <a:t>QM Zhao, YJ Ding, T Si OA Evidence-Based Medicine April 1, 2013</a:t>
            </a:r>
            <a:endParaRPr lang="en-US" sz="2200" b="1" dirty="0"/>
          </a:p>
        </p:txBody>
      </p:sp>
      <p:sp>
        <p:nvSpPr>
          <p:cNvPr id="3" name="Content Placeholder 2"/>
          <p:cNvSpPr>
            <a:spLocks noGrp="1"/>
          </p:cNvSpPr>
          <p:nvPr>
            <p:ph idx="1"/>
          </p:nvPr>
        </p:nvSpPr>
        <p:spPr>
          <a:xfrm>
            <a:off x="152400" y="1447800"/>
            <a:ext cx="8763000" cy="5257800"/>
          </a:xfrm>
        </p:spPr>
        <p:txBody>
          <a:bodyPr>
            <a:normAutofit fontScale="40000" lnSpcReduction="20000"/>
          </a:bodyPr>
          <a:lstStyle/>
          <a:p>
            <a:pPr marL="0" indent="0">
              <a:buNone/>
            </a:pPr>
            <a:endParaRPr lang="en-US" dirty="0"/>
          </a:p>
          <a:p>
            <a:pPr marL="0" indent="0">
              <a:buNone/>
            </a:pPr>
            <a:r>
              <a:rPr lang="en-US" sz="4000" dirty="0">
                <a:latin typeface="Arial Narrow" panose="020B0606020202030204" pitchFamily="34" charset="0"/>
              </a:rPr>
              <a:t>Platelet concentrate has been used </a:t>
            </a:r>
            <a:r>
              <a:rPr lang="en-US" sz="4000" dirty="0" smtClean="0">
                <a:latin typeface="Arial Narrow" panose="020B0606020202030204" pitchFamily="34" charset="0"/>
              </a:rPr>
              <a:t>in </a:t>
            </a:r>
            <a:r>
              <a:rPr lang="en-US" sz="4000" dirty="0">
                <a:latin typeface="Arial Narrow" panose="020B0606020202030204" pitchFamily="34" charset="0"/>
              </a:rPr>
              <a:t>surgery for many years. The initial </a:t>
            </a:r>
            <a:r>
              <a:rPr lang="en-US" sz="4000" dirty="0" smtClean="0">
                <a:latin typeface="Arial Narrow" panose="020B0606020202030204" pitchFamily="34" charset="0"/>
              </a:rPr>
              <a:t> concept </a:t>
            </a:r>
            <a:r>
              <a:rPr lang="en-US" sz="4000" dirty="0">
                <a:latin typeface="Arial Narrow" panose="020B0606020202030204" pitchFamily="34" charset="0"/>
              </a:rPr>
              <a:t>of these autologous preparations was to concentrate platelets </a:t>
            </a:r>
            <a:r>
              <a:rPr lang="en-US" sz="4000" dirty="0" smtClean="0">
                <a:latin typeface="Arial Narrow" panose="020B0606020202030204" pitchFamily="34" charset="0"/>
              </a:rPr>
              <a:t> and </a:t>
            </a:r>
            <a:r>
              <a:rPr lang="en-US" sz="4000" dirty="0">
                <a:latin typeface="Arial Narrow" panose="020B0606020202030204" pitchFamily="34" charset="0"/>
              </a:rPr>
              <a:t>their growth factors and to deliver it to a surgical site, in order to </a:t>
            </a:r>
            <a:r>
              <a:rPr lang="en-US" sz="4000" dirty="0" smtClean="0">
                <a:latin typeface="Arial Narrow" panose="020B0606020202030204" pitchFamily="34" charset="0"/>
              </a:rPr>
              <a:t>improve </a:t>
            </a:r>
            <a:r>
              <a:rPr lang="en-US" sz="4000" dirty="0">
                <a:latin typeface="Arial Narrow" panose="020B0606020202030204" pitchFamily="34" charset="0"/>
              </a:rPr>
              <a:t>local healing. </a:t>
            </a:r>
            <a:r>
              <a:rPr lang="en-US" sz="4000" dirty="0" smtClean="0">
                <a:latin typeface="Arial Narrow" panose="020B0606020202030204" pitchFamily="34" charset="0"/>
              </a:rPr>
              <a:t>Platelet-rich  fibrin </a:t>
            </a:r>
            <a:r>
              <a:rPr lang="en-US" sz="4000" dirty="0">
                <a:latin typeface="Arial Narrow" panose="020B0606020202030204" pitchFamily="34" charset="0"/>
              </a:rPr>
              <a:t>(PRF) is the new generation </a:t>
            </a:r>
            <a:r>
              <a:rPr lang="en-US" sz="4000" dirty="0" smtClean="0">
                <a:latin typeface="Arial Narrow" panose="020B0606020202030204" pitchFamily="34" charset="0"/>
              </a:rPr>
              <a:t> of </a:t>
            </a:r>
            <a:r>
              <a:rPr lang="en-US" sz="4000" dirty="0">
                <a:latin typeface="Arial Narrow" panose="020B0606020202030204" pitchFamily="34" charset="0"/>
              </a:rPr>
              <a:t>platelet concentrate. </a:t>
            </a:r>
            <a:endParaRPr lang="en-US" sz="4000" dirty="0" smtClean="0">
              <a:latin typeface="Arial Narrow" panose="020B0606020202030204" pitchFamily="34" charset="0"/>
            </a:endParaRPr>
          </a:p>
          <a:p>
            <a:pPr marL="0" indent="0">
              <a:buNone/>
            </a:pPr>
            <a:endParaRPr lang="en-US" sz="4000" dirty="0">
              <a:latin typeface="Arial Narrow" panose="020B0606020202030204" pitchFamily="34" charset="0"/>
            </a:endParaRPr>
          </a:p>
          <a:p>
            <a:pPr marL="0" indent="0">
              <a:buNone/>
            </a:pPr>
            <a:r>
              <a:rPr lang="en-US" sz="4000" dirty="0" err="1" smtClean="0">
                <a:latin typeface="Arial Narrow" panose="020B0606020202030204" pitchFamily="34" charset="0"/>
              </a:rPr>
              <a:t>Choukroun’s</a:t>
            </a:r>
            <a:r>
              <a:rPr lang="en-US" sz="4000" dirty="0" smtClean="0">
                <a:latin typeface="Arial Narrow" panose="020B0606020202030204" pitchFamily="34" charset="0"/>
              </a:rPr>
              <a:t>  PRF </a:t>
            </a:r>
            <a:r>
              <a:rPr lang="en-US" sz="4000" dirty="0">
                <a:latin typeface="Arial Narrow" panose="020B0606020202030204" pitchFamily="34" charset="0"/>
              </a:rPr>
              <a:t>(L-PRF) is the latest development of platelet concentrate protocols, which was first developed in </a:t>
            </a:r>
            <a:r>
              <a:rPr lang="en-US" sz="4000" dirty="0" smtClean="0">
                <a:latin typeface="Arial Narrow" panose="020B0606020202030204" pitchFamily="34" charset="0"/>
              </a:rPr>
              <a:t> France </a:t>
            </a:r>
            <a:r>
              <a:rPr lang="en-US" sz="4000" dirty="0">
                <a:latin typeface="Arial Narrow" panose="020B0606020202030204" pitchFamily="34" charset="0"/>
              </a:rPr>
              <a:t>by </a:t>
            </a:r>
            <a:r>
              <a:rPr lang="en-US" sz="4000" dirty="0" err="1">
                <a:latin typeface="Arial Narrow" panose="020B0606020202030204" pitchFamily="34" charset="0"/>
              </a:rPr>
              <a:t>Choukroun</a:t>
            </a:r>
            <a:r>
              <a:rPr lang="en-US" sz="4000" dirty="0">
                <a:latin typeface="Arial Narrow" panose="020B0606020202030204" pitchFamily="34" charset="0"/>
              </a:rPr>
              <a:t> et al. in 2001 </a:t>
            </a:r>
            <a:r>
              <a:rPr lang="en-US" sz="4000" dirty="0" smtClean="0">
                <a:latin typeface="Arial Narrow" panose="020B0606020202030204" pitchFamily="34" charset="0"/>
              </a:rPr>
              <a:t> as </a:t>
            </a:r>
            <a:r>
              <a:rPr lang="en-US" sz="4000" dirty="0">
                <a:latin typeface="Arial Narrow" panose="020B0606020202030204" pitchFamily="34" charset="0"/>
              </a:rPr>
              <a:t>an autologous biomaterial</a:t>
            </a:r>
            <a:r>
              <a:rPr lang="en-US" sz="4000" dirty="0" smtClean="0">
                <a:latin typeface="Arial Narrow" panose="020B0606020202030204" pitchFamily="34" charset="0"/>
              </a:rPr>
              <a:t>. PRF </a:t>
            </a:r>
            <a:r>
              <a:rPr lang="en-US" sz="4000" dirty="0">
                <a:latin typeface="Arial Narrow" panose="020B0606020202030204" pitchFamily="34" charset="0"/>
              </a:rPr>
              <a:t>is obtained centrifugally by </a:t>
            </a:r>
            <a:r>
              <a:rPr lang="en-US" sz="4000" dirty="0" smtClean="0">
                <a:latin typeface="Arial Narrow" panose="020B0606020202030204" pitchFamily="34" charset="0"/>
              </a:rPr>
              <a:t> autologous </a:t>
            </a:r>
            <a:r>
              <a:rPr lang="en-US" sz="4000" dirty="0">
                <a:latin typeface="Arial Narrow" panose="020B0606020202030204" pitchFamily="34" charset="0"/>
              </a:rPr>
              <a:t>peripheral blood, without adding any biological agents. PRF </a:t>
            </a:r>
            <a:r>
              <a:rPr lang="en-US" sz="4000" dirty="0" smtClean="0">
                <a:latin typeface="Arial Narrow" panose="020B0606020202030204" pitchFamily="34" charset="0"/>
              </a:rPr>
              <a:t> contains </a:t>
            </a:r>
            <a:r>
              <a:rPr lang="en-US" sz="4000" dirty="0">
                <a:latin typeface="Arial Narrow" panose="020B0606020202030204" pitchFamily="34" charset="0"/>
              </a:rPr>
              <a:t>the fibrin matrix polymer, </a:t>
            </a:r>
            <a:r>
              <a:rPr lang="en-US" sz="4000" dirty="0" smtClean="0">
                <a:latin typeface="Arial Narrow" panose="020B0606020202030204" pitchFamily="34" charset="0"/>
              </a:rPr>
              <a:t>leucocytes</a:t>
            </a:r>
            <a:r>
              <a:rPr lang="en-US" sz="4000" dirty="0">
                <a:latin typeface="Arial Narrow" panose="020B0606020202030204" pitchFamily="34" charset="0"/>
              </a:rPr>
              <a:t>, cytokines and circulating stem cells. </a:t>
            </a:r>
            <a:endParaRPr lang="en-US" sz="4000" dirty="0" smtClean="0">
              <a:latin typeface="Arial Narrow" panose="020B0606020202030204" pitchFamily="34" charset="0"/>
            </a:endParaRPr>
          </a:p>
          <a:p>
            <a:pPr marL="0" indent="0">
              <a:buNone/>
            </a:pPr>
            <a:endParaRPr lang="en-US" sz="4000" dirty="0" smtClean="0">
              <a:latin typeface="Arial Narrow" panose="020B0606020202030204" pitchFamily="34" charset="0"/>
            </a:endParaRPr>
          </a:p>
          <a:p>
            <a:pPr marL="0" indent="0">
              <a:buNone/>
            </a:pPr>
            <a:r>
              <a:rPr lang="en-US" sz="4000" dirty="0" smtClean="0">
                <a:latin typeface="Arial Narrow" panose="020B0606020202030204" pitchFamily="34" charset="0"/>
              </a:rPr>
              <a:t>PRF </a:t>
            </a:r>
            <a:r>
              <a:rPr lang="en-US" sz="4000" dirty="0">
                <a:latin typeface="Arial Narrow" panose="020B0606020202030204" pitchFamily="34" charset="0"/>
              </a:rPr>
              <a:t>could be classified </a:t>
            </a:r>
            <a:r>
              <a:rPr lang="en-US" sz="4000" dirty="0" smtClean="0">
                <a:latin typeface="Arial Narrow" panose="020B0606020202030204" pitchFamily="34" charset="0"/>
              </a:rPr>
              <a:t>into </a:t>
            </a:r>
            <a:r>
              <a:rPr lang="en-US" sz="4000" dirty="0">
                <a:latin typeface="Arial Narrow" panose="020B0606020202030204" pitchFamily="34" charset="0"/>
              </a:rPr>
              <a:t>two categories, depending on </a:t>
            </a:r>
            <a:r>
              <a:rPr lang="en-US" sz="4000" dirty="0" smtClean="0">
                <a:latin typeface="Arial Narrow" panose="020B0606020202030204" pitchFamily="34" charset="0"/>
              </a:rPr>
              <a:t>their </a:t>
            </a:r>
            <a:r>
              <a:rPr lang="en-US" sz="4000" dirty="0">
                <a:latin typeface="Arial Narrow" panose="020B0606020202030204" pitchFamily="34" charset="0"/>
              </a:rPr>
              <a:t>leucocyte content: pure </a:t>
            </a:r>
            <a:r>
              <a:rPr lang="en-US" sz="4000" dirty="0" smtClean="0">
                <a:latin typeface="Arial Narrow" panose="020B0606020202030204" pitchFamily="34" charset="0"/>
              </a:rPr>
              <a:t>platelet rich </a:t>
            </a:r>
            <a:r>
              <a:rPr lang="en-US" sz="4000" dirty="0">
                <a:latin typeface="Arial Narrow" panose="020B0606020202030204" pitchFamily="34" charset="0"/>
              </a:rPr>
              <a:t>fibrin (P-PRF) and leucocyte- </a:t>
            </a:r>
            <a:r>
              <a:rPr lang="en-US" sz="4000" dirty="0" smtClean="0">
                <a:latin typeface="Arial Narrow" panose="020B0606020202030204" pitchFamily="34" charset="0"/>
              </a:rPr>
              <a:t>and </a:t>
            </a:r>
            <a:r>
              <a:rPr lang="en-US" sz="4000" dirty="0">
                <a:latin typeface="Arial Narrow" panose="020B0606020202030204" pitchFamily="34" charset="0"/>
              </a:rPr>
              <a:t>PRF (L-PRF</a:t>
            </a:r>
            <a:r>
              <a:rPr lang="en-US" sz="4000" dirty="0" smtClean="0">
                <a:latin typeface="Arial Narrow" panose="020B0606020202030204" pitchFamily="34" charset="0"/>
              </a:rPr>
              <a:t>). PRF </a:t>
            </a:r>
            <a:r>
              <a:rPr lang="en-US" sz="4000" dirty="0">
                <a:latin typeface="Arial Narrow" panose="020B0606020202030204" pitchFamily="34" charset="0"/>
              </a:rPr>
              <a:t>is produced with a simple </a:t>
            </a:r>
            <a:r>
              <a:rPr lang="en-US" sz="4000" dirty="0" smtClean="0">
                <a:latin typeface="Arial Narrow" panose="020B0606020202030204" pitchFamily="34" charset="0"/>
              </a:rPr>
              <a:t>method</a:t>
            </a:r>
            <a:r>
              <a:rPr lang="en-US" sz="4000" dirty="0">
                <a:latin typeface="Arial Narrow" panose="020B0606020202030204" pitchFamily="34" charset="0"/>
              </a:rPr>
              <a:t>, its low in cost and easily </a:t>
            </a:r>
            <a:r>
              <a:rPr lang="en-US" sz="4000" dirty="0" smtClean="0">
                <a:latin typeface="Arial Narrow" panose="020B0606020202030204" pitchFamily="34" charset="0"/>
              </a:rPr>
              <a:t>available</a:t>
            </a:r>
            <a:r>
              <a:rPr lang="en-US" sz="4000" dirty="0">
                <a:latin typeface="Arial Narrow" panose="020B0606020202030204" pitchFamily="34" charset="0"/>
              </a:rPr>
              <a:t>, which has been applied in </a:t>
            </a:r>
            <a:r>
              <a:rPr lang="en-US" sz="4000" dirty="0" smtClean="0">
                <a:latin typeface="Arial Narrow" panose="020B0606020202030204" pitchFamily="34" charset="0"/>
              </a:rPr>
              <a:t>many </a:t>
            </a:r>
            <a:r>
              <a:rPr lang="en-US" sz="4000" dirty="0">
                <a:latin typeface="Arial Narrow" panose="020B0606020202030204" pitchFamily="34" charset="0"/>
              </a:rPr>
              <a:t>different clinical fields, particularly oral and maxillofacial surgery, </a:t>
            </a:r>
            <a:r>
              <a:rPr lang="en-US" sz="4000" dirty="0" err="1" smtClean="0">
                <a:latin typeface="Arial Narrow" panose="020B0606020202030204" pitchFamily="34" charset="0"/>
              </a:rPr>
              <a:t>orthopaedic</a:t>
            </a:r>
            <a:r>
              <a:rPr lang="en-US" sz="4000" dirty="0" smtClean="0">
                <a:latin typeface="Arial Narrow" panose="020B0606020202030204" pitchFamily="34" charset="0"/>
              </a:rPr>
              <a:t> </a:t>
            </a:r>
            <a:r>
              <a:rPr lang="en-US" sz="4000" dirty="0">
                <a:latin typeface="Arial Narrow" panose="020B0606020202030204" pitchFamily="34" charset="0"/>
              </a:rPr>
              <a:t>surgery and plastic surgery. L-PRF and PRFM (P-PRF) are </a:t>
            </a:r>
            <a:r>
              <a:rPr lang="en-US" sz="4000" dirty="0" smtClean="0">
                <a:latin typeface="Arial Narrow" panose="020B0606020202030204" pitchFamily="34" charset="0"/>
              </a:rPr>
              <a:t>both </a:t>
            </a:r>
            <a:r>
              <a:rPr lang="en-US" sz="4000" dirty="0">
                <a:latin typeface="Arial Narrow" panose="020B0606020202030204" pitchFamily="34" charset="0"/>
              </a:rPr>
              <a:t>applied in plastic surgery and </a:t>
            </a:r>
            <a:r>
              <a:rPr lang="en-US" sz="4000" dirty="0" smtClean="0">
                <a:latin typeface="Arial Narrow" panose="020B0606020202030204" pitchFamily="34" charset="0"/>
              </a:rPr>
              <a:t>the </a:t>
            </a:r>
            <a:r>
              <a:rPr lang="en-US" sz="4000" dirty="0">
                <a:latin typeface="Arial Narrow" panose="020B0606020202030204" pitchFamily="34" charset="0"/>
              </a:rPr>
              <a:t>applications can be divided into </a:t>
            </a:r>
            <a:r>
              <a:rPr lang="en-US" sz="4000" dirty="0" smtClean="0">
                <a:latin typeface="Arial Narrow" panose="020B0606020202030204" pitchFamily="34" charset="0"/>
              </a:rPr>
              <a:t>two </a:t>
            </a:r>
            <a:r>
              <a:rPr lang="en-US" sz="4000" dirty="0">
                <a:latin typeface="Arial Narrow" panose="020B0606020202030204" pitchFamily="34" charset="0"/>
              </a:rPr>
              <a:t>aspects: facial plastic surgery </a:t>
            </a:r>
            <a:r>
              <a:rPr lang="en-US" sz="4000" dirty="0" smtClean="0">
                <a:latin typeface="Arial Narrow" panose="020B0606020202030204" pitchFamily="34" charset="0"/>
              </a:rPr>
              <a:t>and </a:t>
            </a:r>
            <a:r>
              <a:rPr lang="en-US" sz="4000" dirty="0">
                <a:latin typeface="Arial Narrow" panose="020B0606020202030204" pitchFamily="34" charset="0"/>
              </a:rPr>
              <a:t>wound healing.</a:t>
            </a:r>
          </a:p>
          <a:p>
            <a:pPr marL="0" indent="0">
              <a:buNone/>
            </a:pPr>
            <a:endParaRPr lang="en-US" sz="4000" dirty="0" smtClean="0">
              <a:latin typeface="Arial Narrow" panose="020B0606020202030204" pitchFamily="34" charset="0"/>
            </a:endParaRPr>
          </a:p>
          <a:p>
            <a:pPr marL="0" indent="0">
              <a:buNone/>
            </a:pPr>
            <a:r>
              <a:rPr lang="en-US" sz="4000" dirty="0" smtClean="0">
                <a:latin typeface="Arial Narrow" panose="020B0606020202030204" pitchFamily="34" charset="0"/>
              </a:rPr>
              <a:t>Conclusion</a:t>
            </a:r>
            <a:endParaRPr lang="en-US" sz="4000" dirty="0">
              <a:latin typeface="Arial Narrow" panose="020B0606020202030204" pitchFamily="34" charset="0"/>
            </a:endParaRPr>
          </a:p>
          <a:p>
            <a:pPr marL="0" indent="0">
              <a:buNone/>
            </a:pPr>
            <a:r>
              <a:rPr lang="en-US" sz="4000" dirty="0">
                <a:latin typeface="Arial Narrow" panose="020B0606020202030204" pitchFamily="34" charset="0"/>
              </a:rPr>
              <a:t>Unfortunately, this field of research </a:t>
            </a:r>
            <a:r>
              <a:rPr lang="en-US" sz="4000" dirty="0" smtClean="0">
                <a:latin typeface="Arial Narrow" panose="020B0606020202030204" pitchFamily="34" charset="0"/>
              </a:rPr>
              <a:t>has </a:t>
            </a:r>
            <a:r>
              <a:rPr lang="en-US" sz="4000" dirty="0">
                <a:latin typeface="Arial Narrow" panose="020B0606020202030204" pitchFamily="34" charset="0"/>
              </a:rPr>
              <a:t>suffered from some problems </a:t>
            </a:r>
            <a:r>
              <a:rPr lang="en-US" sz="4000" dirty="0" smtClean="0">
                <a:latin typeface="Arial Narrow" panose="020B0606020202030204" pitchFamily="34" charset="0"/>
              </a:rPr>
              <a:t>for </a:t>
            </a:r>
            <a:r>
              <a:rPr lang="en-US" sz="4000" dirty="0">
                <a:latin typeface="Arial Narrow" panose="020B0606020202030204" pitchFamily="34" charset="0"/>
              </a:rPr>
              <a:t>many years, such as the lack of </a:t>
            </a:r>
            <a:r>
              <a:rPr lang="en-US" sz="4000" dirty="0" smtClean="0">
                <a:latin typeface="Arial Narrow" panose="020B0606020202030204" pitchFamily="34" charset="0"/>
              </a:rPr>
              <a:t>a </a:t>
            </a:r>
            <a:r>
              <a:rPr lang="en-US" sz="4000" dirty="0">
                <a:latin typeface="Arial Narrow" panose="020B0606020202030204" pitchFamily="34" charset="0"/>
              </a:rPr>
              <a:t>coincident terminology and the </a:t>
            </a:r>
            <a:r>
              <a:rPr lang="en-US" sz="4000" dirty="0" smtClean="0">
                <a:latin typeface="Arial Narrow" panose="020B0606020202030204" pitchFamily="34" charset="0"/>
              </a:rPr>
              <a:t>leucocyte </a:t>
            </a:r>
            <a:r>
              <a:rPr lang="en-US" sz="4000" dirty="0">
                <a:latin typeface="Arial Narrow" panose="020B0606020202030204" pitchFamily="34" charset="0"/>
              </a:rPr>
              <a:t>content. Further studies </a:t>
            </a:r>
            <a:r>
              <a:rPr lang="en-US" sz="4000" dirty="0" smtClean="0">
                <a:latin typeface="Arial Narrow" panose="020B0606020202030204" pitchFamily="34" charset="0"/>
              </a:rPr>
              <a:t>are </a:t>
            </a:r>
            <a:r>
              <a:rPr lang="en-US" sz="4000" dirty="0">
                <a:latin typeface="Arial Narrow" panose="020B0606020202030204" pitchFamily="34" charset="0"/>
              </a:rPr>
              <a:t>necessary to validate the interest </a:t>
            </a:r>
            <a:r>
              <a:rPr lang="en-US" sz="4000" dirty="0" smtClean="0">
                <a:latin typeface="Arial Narrow" panose="020B0606020202030204" pitchFamily="34" charset="0"/>
              </a:rPr>
              <a:t>of </a:t>
            </a:r>
            <a:r>
              <a:rPr lang="en-US" sz="4000" dirty="0">
                <a:latin typeface="Arial Narrow" panose="020B0606020202030204" pitchFamily="34" charset="0"/>
              </a:rPr>
              <a:t>the PRF in plastic surgery</a:t>
            </a:r>
            <a:r>
              <a:rPr lang="en-US" sz="4000" dirty="0" smtClean="0">
                <a:latin typeface="Arial Narrow" panose="020B0606020202030204" pitchFamily="34" charset="0"/>
              </a:rPr>
              <a:t>. This </a:t>
            </a:r>
            <a:r>
              <a:rPr lang="en-US" sz="4000" dirty="0">
                <a:latin typeface="Arial Narrow" panose="020B0606020202030204" pitchFamily="34" charset="0"/>
              </a:rPr>
              <a:t>review describes the classification, preparation, applications and </a:t>
            </a:r>
            <a:r>
              <a:rPr lang="en-US" sz="4000" dirty="0" smtClean="0">
                <a:latin typeface="Arial Narrow" panose="020B0606020202030204" pitchFamily="34" charset="0"/>
              </a:rPr>
              <a:t>problems </a:t>
            </a:r>
            <a:r>
              <a:rPr lang="en-US" sz="4000" dirty="0">
                <a:latin typeface="Arial Narrow" panose="020B0606020202030204" pitchFamily="34" charset="0"/>
              </a:rPr>
              <a:t>of PRF in plastic surgery</a:t>
            </a:r>
          </a:p>
        </p:txBody>
      </p:sp>
    </p:spTree>
    <p:extLst>
      <p:ext uri="{BB962C8B-B14F-4D97-AF65-F5344CB8AC3E}">
        <p14:creationId xmlns:p14="http://schemas.microsoft.com/office/powerpoint/2010/main" val="602591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Copy of Classification of Platelet Concentrates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a:hlinkClick r:id="rId2"/>
              </a:rPr>
              <a:t>http://www.botiss.dk/download/prf/Classification_of_%</a:t>
            </a:r>
            <a:r>
              <a:rPr lang="en-US" dirty="0" smtClean="0">
                <a:hlinkClick r:id="rId2"/>
              </a:rPr>
              <a:t>20platelet_concentrates.pdf</a:t>
            </a:r>
            <a:endParaRPr lang="en-US" dirty="0" smtClean="0"/>
          </a:p>
          <a:p>
            <a:pPr marL="0" indent="0">
              <a:buNone/>
            </a:pPr>
            <a:r>
              <a:rPr lang="en-US" dirty="0"/>
              <a:t>Classiﬁcation of platelet </a:t>
            </a:r>
            <a:r>
              <a:rPr lang="en-US" dirty="0" smtClean="0"/>
              <a:t>concentrates : from </a:t>
            </a:r>
            <a:r>
              <a:rPr lang="en-US" dirty="0"/>
              <a:t>pure platelet-rich plasma (</a:t>
            </a:r>
            <a:r>
              <a:rPr lang="en-US" dirty="0" smtClean="0"/>
              <a:t>P-PRP)to </a:t>
            </a:r>
            <a:r>
              <a:rPr lang="en-US" dirty="0"/>
              <a:t>leucocyte- and platelet-rich </a:t>
            </a:r>
            <a:r>
              <a:rPr lang="en-US" dirty="0" smtClean="0"/>
              <a:t>ﬁbrin (</a:t>
            </a:r>
            <a:r>
              <a:rPr lang="en-US" dirty="0"/>
              <a:t>L-PRF)</a:t>
            </a:r>
            <a:endParaRPr lang="en-US" dirty="0" smtClean="0"/>
          </a:p>
          <a:p>
            <a:r>
              <a:rPr lang="en-US" dirty="0"/>
              <a:t>David M. </a:t>
            </a:r>
            <a:r>
              <a:rPr lang="en-US" dirty="0" err="1"/>
              <a:t>Dohan</a:t>
            </a:r>
            <a:r>
              <a:rPr lang="en-US" dirty="0"/>
              <a:t> </a:t>
            </a:r>
            <a:r>
              <a:rPr lang="en-US" dirty="0" err="1"/>
              <a:t>Ehrenfest</a:t>
            </a:r>
            <a:r>
              <a:rPr lang="en-US" dirty="0"/>
              <a:t>, Lars </a:t>
            </a:r>
            <a:r>
              <a:rPr lang="en-US" dirty="0" err="1"/>
              <a:t>Rasmusson</a:t>
            </a:r>
            <a:r>
              <a:rPr lang="en-US" dirty="0"/>
              <a:t> and Tomas </a:t>
            </a:r>
            <a:r>
              <a:rPr lang="en-US" dirty="0" err="1"/>
              <a:t>Albrektsson</a:t>
            </a:r>
            <a:endParaRPr lang="en-US" dirty="0"/>
          </a:p>
          <a:p>
            <a:r>
              <a:rPr lang="en-US" dirty="0"/>
              <a:t>Department of Biomaterials, Institute of Clinical Sciences, The </a:t>
            </a:r>
            <a:r>
              <a:rPr lang="en-US" dirty="0" err="1"/>
              <a:t>Sahlgrenska</a:t>
            </a:r>
            <a:r>
              <a:rPr lang="en-US" dirty="0"/>
              <a:t> Academy at University of Gothenburg, Sweden</a:t>
            </a:r>
          </a:p>
        </p:txBody>
      </p:sp>
    </p:spTree>
    <p:extLst>
      <p:ext uri="{BB962C8B-B14F-4D97-AF65-F5344CB8AC3E}">
        <p14:creationId xmlns:p14="http://schemas.microsoft.com/office/powerpoint/2010/main" val="36220357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Need to Scan Use of an Autologous Leukocyte and Platelet Rich Fibrin (LPRF) Membrane in Post-Avulsion Sites: An Overview of </a:t>
            </a:r>
            <a:r>
              <a:rPr lang="en-US" dirty="0" err="1" smtClean="0"/>
              <a:t>Choukroun’s</a:t>
            </a:r>
            <a:r>
              <a:rPr lang="en-US" dirty="0" smtClean="0"/>
              <a:t> PRF</a:t>
            </a:r>
            <a:br>
              <a:rPr lang="en-US" dirty="0" smtClean="0"/>
            </a:br>
            <a:endParaRPr lang="en-US" dirty="0"/>
          </a:p>
        </p:txBody>
      </p:sp>
      <p:sp>
        <p:nvSpPr>
          <p:cNvPr id="3" name="Content Placeholder 2"/>
          <p:cNvSpPr>
            <a:spLocks noGrp="1"/>
          </p:cNvSpPr>
          <p:nvPr>
            <p:ph idx="1"/>
          </p:nvPr>
        </p:nvSpPr>
        <p:spPr>
          <a:xfrm>
            <a:off x="457200" y="4724400"/>
            <a:ext cx="8229600" cy="1401763"/>
          </a:xfrm>
        </p:spPr>
        <p:txBody>
          <a:bodyPr>
            <a:normAutofit fontScale="92500"/>
          </a:bodyPr>
          <a:lstStyle/>
          <a:p>
            <a:r>
              <a:rPr lang="en-US" dirty="0">
                <a:hlinkClick r:id="rId2"/>
              </a:rPr>
              <a:t>http://drsmithsite.weebly.com/uploads/5/4/5/4/5454101/prf_choukroun_overview_article.pdf</a:t>
            </a:r>
            <a:endParaRPr lang="en-US" dirty="0"/>
          </a:p>
        </p:txBody>
      </p:sp>
    </p:spTree>
    <p:extLst>
      <p:ext uri="{BB962C8B-B14F-4D97-AF65-F5344CB8AC3E}">
        <p14:creationId xmlns:p14="http://schemas.microsoft.com/office/powerpoint/2010/main" val="4505482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Every </a:t>
            </a:r>
            <a:r>
              <a:rPr lang="en-US" b="1" dirty="0"/>
              <a:t>Treatment Plan for Every Patient Is Unique</a:t>
            </a: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dirty="0" smtClean="0"/>
          </a:p>
          <a:p>
            <a:pPr marL="0" indent="0">
              <a:buNone/>
            </a:pPr>
            <a:r>
              <a:rPr lang="en-US" dirty="0" smtClean="0"/>
              <a:t>Effective and Efficient </a:t>
            </a:r>
            <a:r>
              <a:rPr lang="en-US" dirty="0"/>
              <a:t>dentists </a:t>
            </a:r>
            <a:r>
              <a:rPr lang="en-US" dirty="0" smtClean="0"/>
              <a:t> and doctors know </a:t>
            </a:r>
            <a:r>
              <a:rPr lang="en-US" dirty="0"/>
              <a:t>that every patient is different; hence they carefully tailor treatments for each individual </a:t>
            </a:r>
            <a:r>
              <a:rPr lang="en-US" dirty="0" smtClean="0"/>
              <a:t>patient based upon the patient’s expressed needs and expectations to the best of their ability.  Effective and accurate communications are key to developing appropriate treatment plans to meet unique needs.</a:t>
            </a:r>
            <a:endParaRPr lang="en-US" dirty="0"/>
          </a:p>
        </p:txBody>
      </p:sp>
    </p:spTree>
    <p:extLst>
      <p:ext uri="{BB962C8B-B14F-4D97-AF65-F5344CB8AC3E}">
        <p14:creationId xmlns:p14="http://schemas.microsoft.com/office/powerpoint/2010/main" val="11482931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b="1" dirty="0" smtClean="0"/>
              <a:t/>
            </a:r>
            <a:br>
              <a:rPr lang="en-US" b="1" dirty="0" smtClean="0"/>
            </a:br>
            <a:r>
              <a:rPr lang="en-US" b="1" dirty="0" smtClean="0"/>
              <a:t>Working </a:t>
            </a:r>
            <a:r>
              <a:rPr lang="en-US" b="1" dirty="0"/>
              <a:t>as a Team Is Paramount</a:t>
            </a:r>
            <a:r>
              <a:rPr lang="en-US" dirty="0"/>
              <a:t/>
            </a:r>
            <a:br>
              <a:rPr lang="en-US" dirty="0"/>
            </a:br>
            <a:endParaRPr lang="en-US" dirty="0"/>
          </a:p>
        </p:txBody>
      </p:sp>
      <p:sp>
        <p:nvSpPr>
          <p:cNvPr id="3" name="Content Placeholder 2"/>
          <p:cNvSpPr>
            <a:spLocks noGrp="1"/>
          </p:cNvSpPr>
          <p:nvPr>
            <p:ph idx="1"/>
          </p:nvPr>
        </p:nvSpPr>
        <p:spPr>
          <a:xfrm>
            <a:off x="457200" y="914400"/>
            <a:ext cx="8229600" cy="5638800"/>
          </a:xfrm>
        </p:spPr>
        <p:txBody>
          <a:bodyPr>
            <a:normAutofit fontScale="77500" lnSpcReduction="20000"/>
          </a:bodyPr>
          <a:lstStyle/>
          <a:p>
            <a:endParaRPr lang="en-US" dirty="0" smtClean="0"/>
          </a:p>
          <a:p>
            <a:r>
              <a:rPr lang="en-US" dirty="0" smtClean="0">
                <a:latin typeface="Arial Narrow" panose="020B0606020202030204" pitchFamily="34" charset="0"/>
              </a:rPr>
              <a:t>Highly effective dentists </a:t>
            </a:r>
            <a:r>
              <a:rPr lang="en-US" dirty="0">
                <a:latin typeface="Arial Narrow" panose="020B0606020202030204" pitchFamily="34" charset="0"/>
              </a:rPr>
              <a:t>know that teamwork is important to achieve optimal health for their patients. They work with dental hygienists, dental assistants, </a:t>
            </a:r>
            <a:r>
              <a:rPr lang="en-US" dirty="0" smtClean="0">
                <a:latin typeface="Arial Narrow" panose="020B0606020202030204" pitchFamily="34" charset="0"/>
              </a:rPr>
              <a:t>medical doctors, naturopaths</a:t>
            </a:r>
            <a:r>
              <a:rPr lang="en-US" dirty="0">
                <a:latin typeface="Arial Narrow" panose="020B0606020202030204" pitchFamily="34" charset="0"/>
              </a:rPr>
              <a:t>, nutritionists, homeopaths, chiropractors, and </a:t>
            </a:r>
            <a:r>
              <a:rPr lang="en-US" dirty="0" smtClean="0">
                <a:latin typeface="Arial Narrow" panose="020B0606020202030204" pitchFamily="34" charset="0"/>
              </a:rPr>
              <a:t>a host of </a:t>
            </a:r>
            <a:r>
              <a:rPr lang="en-US" dirty="0">
                <a:latin typeface="Arial Narrow" panose="020B0606020202030204" pitchFamily="34" charset="0"/>
              </a:rPr>
              <a:t>other health professionals to </a:t>
            </a:r>
            <a:r>
              <a:rPr lang="en-US" dirty="0" smtClean="0">
                <a:latin typeface="Arial Narrow" panose="020B0606020202030204" pitchFamily="34" charset="0"/>
              </a:rPr>
              <a:t>help patients.</a:t>
            </a:r>
          </a:p>
          <a:p>
            <a:pPr marL="0" indent="0">
              <a:buNone/>
            </a:pPr>
            <a:endParaRPr lang="en-US" dirty="0" smtClean="0">
              <a:latin typeface="Arial Narrow" panose="020B0606020202030204" pitchFamily="34" charset="0"/>
            </a:endParaRPr>
          </a:p>
          <a:p>
            <a:r>
              <a:rPr lang="en-US" dirty="0" smtClean="0">
                <a:latin typeface="Arial Narrow" panose="020B0606020202030204" pitchFamily="34" charset="0"/>
              </a:rPr>
              <a:t>Dentists and doctors can develop an </a:t>
            </a:r>
            <a:r>
              <a:rPr lang="en-US" dirty="0">
                <a:latin typeface="Arial Narrow" panose="020B0606020202030204" pitchFamily="34" charset="0"/>
              </a:rPr>
              <a:t>efficient and effective way to help patients through </a:t>
            </a:r>
            <a:r>
              <a:rPr lang="en-US" dirty="0" smtClean="0">
                <a:latin typeface="Arial Narrow" panose="020B0606020202030204" pitchFamily="34" charset="0"/>
              </a:rPr>
              <a:t>coordinating their unique, comprehensive and often complex protocols. </a:t>
            </a:r>
          </a:p>
          <a:p>
            <a:pPr marL="0" indent="0">
              <a:buNone/>
            </a:pPr>
            <a:r>
              <a:rPr lang="en-US" dirty="0" smtClean="0">
                <a:latin typeface="Arial Narrow" panose="020B0606020202030204" pitchFamily="34" charset="0"/>
              </a:rPr>
              <a:t>  </a:t>
            </a:r>
          </a:p>
          <a:p>
            <a:r>
              <a:rPr lang="en-US" dirty="0" smtClean="0">
                <a:latin typeface="Arial Narrow" panose="020B0606020202030204" pitchFamily="34" charset="0"/>
              </a:rPr>
              <a:t>Patients </a:t>
            </a:r>
            <a:r>
              <a:rPr lang="en-US" dirty="0">
                <a:latin typeface="Arial Narrow" panose="020B0606020202030204" pitchFamily="34" charset="0"/>
              </a:rPr>
              <a:t>are encouraged to learn as much as they can and to obtain appropriate guidance to help their body prepare nutritionally including eliminating unhealthy habits and developing healthy practices prior to and after dental services to optimize their healing potential.</a:t>
            </a:r>
          </a:p>
          <a:p>
            <a:endParaRPr lang="en-US" dirty="0"/>
          </a:p>
        </p:txBody>
      </p:sp>
    </p:spTree>
    <p:extLst>
      <p:ext uri="{BB962C8B-B14F-4D97-AF65-F5344CB8AC3E}">
        <p14:creationId xmlns:p14="http://schemas.microsoft.com/office/powerpoint/2010/main" val="3870135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10626</TotalTime>
  <Words>11567</Words>
  <Application>Microsoft Office PowerPoint</Application>
  <PresentationFormat>On-screen Show (4:3)</PresentationFormat>
  <Paragraphs>1359</Paragraphs>
  <Slides>162</Slides>
  <Notes>3</Notes>
  <HiddenSlides>0</HiddenSlides>
  <MMClips>0</MMClips>
  <ScaleCrop>false</ScaleCrop>
  <HeadingPairs>
    <vt:vector size="6" baseType="variant">
      <vt:variant>
        <vt:lpstr>Theme</vt:lpstr>
      </vt:variant>
      <vt:variant>
        <vt:i4>1</vt:i4>
      </vt:variant>
      <vt:variant>
        <vt:lpstr>Links</vt:lpstr>
      </vt:variant>
      <vt:variant>
        <vt:i4>2</vt:i4>
      </vt:variant>
      <vt:variant>
        <vt:lpstr>Slide Titles</vt:lpstr>
      </vt:variant>
      <vt:variant>
        <vt:i4>162</vt:i4>
      </vt:variant>
    </vt:vector>
  </HeadingPairs>
  <TitlesOfParts>
    <vt:vector size="165" baseType="lpstr">
      <vt:lpstr>Office Theme</vt:lpstr>
      <vt:lpstr>!OLE_LINK1</vt:lpstr>
      <vt:lpstr>FIRELITE:Bone%20Morphogenetic%20Proteins.doc!OLE_LINK2</vt:lpstr>
      <vt:lpstr>Biological Regeneration With Autologous Fibrin Membranes and Growth Factors / PRF</vt:lpstr>
      <vt:lpstr>PowerPoint Presentation</vt:lpstr>
      <vt:lpstr>Acknowledgements</vt:lpstr>
      <vt:lpstr>Truth Seekers / Speakers Motivation</vt:lpstr>
      <vt:lpstr>Presentation Objectives</vt:lpstr>
      <vt:lpstr>Presentation Synopsis</vt:lpstr>
      <vt:lpstr>  What Type of Patients Do You See in Your Practice?   </vt:lpstr>
      <vt:lpstr>Steve Evans—Dental Perspective </vt:lpstr>
      <vt:lpstr>PowerPoint Presentation</vt:lpstr>
      <vt:lpstr>Systems Available</vt:lpstr>
      <vt:lpstr> Systems Available Natural Tissue Regeneration Natural Bone Regeneration</vt:lpstr>
      <vt:lpstr>Leukocytes-Platelet Rich Fibrin (L-PRF®) Process® Centrifuge System (Dr. Joseph Choukroun System)  </vt:lpstr>
      <vt:lpstr>Platelets  Rich Fibrin</vt:lpstr>
      <vt:lpstr>PowerPoint Presentation</vt:lpstr>
      <vt:lpstr>PowerPoint Presentation</vt:lpstr>
      <vt:lpstr>Blood Cells Maturation</vt:lpstr>
      <vt:lpstr>Platelets and Granules</vt:lpstr>
      <vt:lpstr>Growth Factors </vt:lpstr>
      <vt:lpstr>Platelets and α-Granules</vt:lpstr>
      <vt:lpstr>PowerPoint Presentation</vt:lpstr>
      <vt:lpstr>Platelets  Rich Fibrin</vt:lpstr>
      <vt:lpstr>Platelets  Rich Fibrin</vt:lpstr>
      <vt:lpstr>Platelets  Rich Fibrin</vt:lpstr>
      <vt:lpstr>PowerPoint Presentation</vt:lpstr>
      <vt:lpstr>Extra Cellular Matrix </vt:lpstr>
      <vt:lpstr>Platelet Alpha Granules</vt:lpstr>
      <vt:lpstr>Extra Cellular Matrix</vt:lpstr>
      <vt:lpstr>Body Response To Tissue Injury</vt:lpstr>
      <vt:lpstr>Immunological Characteristics of L-PRF</vt:lpstr>
      <vt:lpstr>Process® Centrifuge</vt:lpstr>
      <vt:lpstr>Centrifuge </vt:lpstr>
      <vt:lpstr>PRF Collection Kit</vt:lpstr>
      <vt:lpstr>PRF Collection Kit</vt:lpstr>
      <vt:lpstr>PRF Cellular Separation</vt:lpstr>
      <vt:lpstr>Sample Separated</vt:lpstr>
      <vt:lpstr>Single Centrifugation</vt:lpstr>
      <vt:lpstr>Sterile Sample Extraction</vt:lpstr>
      <vt:lpstr>Physical Separation of Fibrin Clot</vt:lpstr>
      <vt:lpstr>Red Cell are Separated from Fibrin</vt:lpstr>
      <vt:lpstr>PRF Box for Sample Processing</vt:lpstr>
      <vt:lpstr>PRF Box Allows Clot to Drain</vt:lpstr>
      <vt:lpstr>PRF Box with Drained Samples</vt:lpstr>
      <vt:lpstr>PowerPoint Presentation</vt:lpstr>
      <vt:lpstr>PRF Clot Being Pressed Into Membrane</vt:lpstr>
      <vt:lpstr>PRF Clot Conversion Into Plugs</vt:lpstr>
      <vt:lpstr>PowerPoint Presentation</vt:lpstr>
      <vt:lpstr>Compression Creates PRF Membrane</vt:lpstr>
      <vt:lpstr>Regular Fibrin Clot</vt:lpstr>
      <vt:lpstr>Fibrin Clot from Centrifugation</vt:lpstr>
      <vt:lpstr>Fibrin Matrix Diagram</vt:lpstr>
      <vt:lpstr>HE Stain</vt:lpstr>
      <vt:lpstr>Masson’s Trichrome Stain</vt:lpstr>
      <vt:lpstr>Benefits </vt:lpstr>
      <vt:lpstr>IntraSpin System</vt:lpstr>
      <vt:lpstr>IntraSpin -- Xpression</vt:lpstr>
      <vt:lpstr>Natural 100% Autologous</vt:lpstr>
      <vt:lpstr>L-PRF Leukocyte-Platelet Rich Fibrin</vt:lpstr>
      <vt:lpstr>L-PRF Leukocyte-Platelet Rich Fibrin</vt:lpstr>
      <vt:lpstr>L-PRF Leukocyte-Platelet Rich Fibrin</vt:lpstr>
      <vt:lpstr>L-PRF Leukocyte-Platelet Rich Fibrin</vt:lpstr>
      <vt:lpstr>Applications in Dental/oral and Maxillofacial Surgical Sites</vt:lpstr>
      <vt:lpstr>Eduardo Anitua MD, DDS, PhD A Biological Approach to Implantology  </vt:lpstr>
      <vt:lpstr>What is PRGF?</vt:lpstr>
      <vt:lpstr>Advantages of PRGF</vt:lpstr>
      <vt:lpstr>Application of PRGF-Endoret in Odontology</vt:lpstr>
      <vt:lpstr>Regeneration Future</vt:lpstr>
      <vt:lpstr>Available in Europe</vt:lpstr>
      <vt:lpstr>The Vivostat® Co-Delivery System</vt:lpstr>
      <vt:lpstr> The Vivostat® Co-Delivery System </vt:lpstr>
      <vt:lpstr>Vivostat System Options for Co-Delivery Include:</vt:lpstr>
      <vt:lpstr>Vivostat® Autologous Fibrin Sealant </vt:lpstr>
      <vt:lpstr>Vivostat Co-Delivery Supporting Evidence </vt:lpstr>
      <vt:lpstr>Advanced-PRF</vt:lpstr>
      <vt:lpstr>Platelet-Rich Fibrin Promotes Periodontal Regeneration and Enhances Alveolar Bone Augmentation  January 2013</vt:lpstr>
      <vt:lpstr>PRF Abstract</vt:lpstr>
      <vt:lpstr>Introduction</vt:lpstr>
      <vt:lpstr> Figure 1: Preparation and Structure of PRF a                b                c              d</vt:lpstr>
      <vt:lpstr> Figure 1: Preparation and Structure of  Platelet-Rich Fibrin (PRF)  </vt:lpstr>
      <vt:lpstr>(RBC) (Figure 1(a)). </vt:lpstr>
      <vt:lpstr>PRF Promotes Periodontal Regeneration and Enhances Alveolar Bone Augmentation Research* </vt:lpstr>
      <vt:lpstr>PRF Conclusion </vt:lpstr>
      <vt:lpstr>PRF Conclusion</vt:lpstr>
      <vt:lpstr>PRF Conclusion</vt:lpstr>
      <vt:lpstr>PRF References</vt:lpstr>
      <vt:lpstr>References</vt:lpstr>
      <vt:lpstr>References</vt:lpstr>
      <vt:lpstr>References</vt:lpstr>
      <vt:lpstr>References</vt:lpstr>
      <vt:lpstr>References</vt:lpstr>
      <vt:lpstr>Why PRF? Autogenous</vt:lpstr>
      <vt:lpstr>Why PRF? Autogenous</vt:lpstr>
      <vt:lpstr>Why PRF? Autogenous</vt:lpstr>
      <vt:lpstr>Tissue Engineering and Platelet Derived Growth Factors: Evidence Based Therapy</vt:lpstr>
      <vt:lpstr>Medical Professionals  Range of Surgical Procedures</vt:lpstr>
      <vt:lpstr>PRF in Plastic Surgery Abstract QM Zhao, YJ Ding, T Si OA Evidence-Based Medicine April 1, 2013</vt:lpstr>
      <vt:lpstr>Copy of Classification of Platelet Concentrates</vt:lpstr>
      <vt:lpstr>       Need to Scan Use of an Autologous Leukocyte and Platelet Rich Fibrin (LPRF) Membrane in Post-Avulsion Sites: An Overview of Choukroun’s PRF </vt:lpstr>
      <vt:lpstr>  Every Treatment Plan for Every Patient Is Unique </vt:lpstr>
      <vt:lpstr> Working as a Team Is Paramount </vt:lpstr>
      <vt:lpstr>How To Develop Effective Treatment Plans</vt:lpstr>
      <vt:lpstr>Patient - Doctor Relationship</vt:lpstr>
      <vt:lpstr>Risk or Predisposing Factors</vt:lpstr>
      <vt:lpstr>Histopathologic findings in bone from edentulous alveolar ridges:  A Role in Osteonecrosis of the Jaws?</vt:lpstr>
      <vt:lpstr>Histopathologic Findings Abstract</vt:lpstr>
      <vt:lpstr> *High LDL--Decreases Vitamin D, E, Osteogenesis </vt:lpstr>
      <vt:lpstr>Pressure Research Articles</vt:lpstr>
      <vt:lpstr>Maxillofacial Osteonecrosis Chronic Ischemic Bone Disease Multicystic, discolored “mush” of posterior mandible in patient with atypical facial neuralgia/painPhoto: J Oral Pathol Med 1999; 28:423.</vt:lpstr>
      <vt:lpstr>Healthy Bone</vt:lpstr>
      <vt:lpstr>Optimal Healing Environment</vt:lpstr>
      <vt:lpstr>Bone Growth—Dr. Choukroun</vt:lpstr>
      <vt:lpstr>The CTx Test—Serum C-terminal Telopeptide test </vt:lpstr>
      <vt:lpstr>Patient Responsibility</vt:lpstr>
      <vt:lpstr>At Home Pre and Post PRF Healing Modalities and Support Therapy Technology</vt:lpstr>
      <vt:lpstr>Mercury and Other Toxic Burdens</vt:lpstr>
      <vt:lpstr>WHAT ARE THE PRIMARY CHEMICAL ACTIONS OF MERCURY TOXICITY?</vt:lpstr>
      <vt:lpstr>Major Concept</vt:lpstr>
      <vt:lpstr> The Origin of Bacteria </vt:lpstr>
      <vt:lpstr>Nagaoka, et al. (1995). Bacterial invasion into dentinal tubules of human vital and non-vital teeth.  J. Endodon. 21: 70-73</vt:lpstr>
      <vt:lpstr>Inflammation, heat shock proteins and periodontal pathogens in atherosclerosis:an immunohistologic study. Oral Microbiol Immunol. 2006 Aug;21(4):206-11. </vt:lpstr>
      <vt:lpstr>Failing Root Canal Treatment</vt:lpstr>
      <vt:lpstr>Mercury and Oral Symptoms</vt:lpstr>
      <vt:lpstr>Mercury and Other Symptoms</vt:lpstr>
      <vt:lpstr>PowerPoint Presentation</vt:lpstr>
      <vt:lpstr>Problem of Toxicity Diagnosis</vt:lpstr>
      <vt:lpstr> Mercury exposure has been linked Lyme disease. Because mercury has such a destructive effect on the immune and detoxification systems, this list could be much longer. </vt:lpstr>
      <vt:lpstr>How To Improve Optimal Healing Potential </vt:lpstr>
      <vt:lpstr>Continuing Education</vt:lpstr>
      <vt:lpstr>Glossary Of Terms </vt:lpstr>
      <vt:lpstr>Platelet Derived Growth Factors</vt:lpstr>
      <vt:lpstr>Vascular Endothelial Growth Factor</vt:lpstr>
      <vt:lpstr>Transforming Growth Factors</vt:lpstr>
      <vt:lpstr>Insulin-like Growth Factors </vt:lpstr>
      <vt:lpstr>Hepatocyte Growth Factor</vt:lpstr>
      <vt:lpstr>Epidermal Growth Factor</vt:lpstr>
      <vt:lpstr>Fibroblast Growth Factors</vt:lpstr>
      <vt:lpstr>Connective Tissue Growth Factor</vt:lpstr>
      <vt:lpstr>  “Chesed” = Kind  </vt:lpstr>
      <vt:lpstr> Truth Speakers Providing What is Needed </vt:lpstr>
      <vt:lpstr>A-PRF Process</vt:lpstr>
      <vt:lpstr>Intra-Lock</vt:lpstr>
      <vt:lpstr>DentalXp</vt:lpstr>
      <vt:lpstr>BTI Biotechnology Institute</vt:lpstr>
      <vt:lpstr>CGF—Medifuge—Silfradent srl</vt:lpstr>
      <vt:lpstr> Continue the Conversation with Dr. Evans</vt:lpstr>
      <vt:lpstr>References and Research</vt:lpstr>
      <vt:lpstr>Excerpts From PRF Plastic Surgery Article</vt:lpstr>
      <vt:lpstr> Classification of PRF </vt:lpstr>
      <vt:lpstr> Classification of PRF </vt:lpstr>
      <vt:lpstr>Preparation of PRF</vt:lpstr>
      <vt:lpstr>Preparation of PRF</vt:lpstr>
      <vt:lpstr>Preparation of PRF</vt:lpstr>
      <vt:lpstr>PRF</vt:lpstr>
      <vt:lpstr>Applications of PRF in Plastic Surgery</vt:lpstr>
      <vt:lpstr>PowerPoint Presentation</vt:lpstr>
      <vt:lpstr>PRF in Wound Healing</vt:lpstr>
      <vt:lpstr>Problems of PRF</vt:lpstr>
      <vt:lpstr>Antimicrobial Effects ?</vt:lpstr>
      <vt:lpstr>PRFM</vt:lpstr>
      <vt:lpstr>Prospection</vt:lpstr>
      <vt:lpstr>L-PRF</vt:lpstr>
      <vt:lpstr>Further Studies</vt:lpstr>
      <vt:lpstr>Conclusion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Stephen R. Evans DDS</dc:title>
  <dc:creator>Stephen R. Evans</dc:creator>
  <cp:lastModifiedBy>lmv</cp:lastModifiedBy>
  <cp:revision>141</cp:revision>
  <cp:lastPrinted>2013-09-16T18:04:02Z</cp:lastPrinted>
  <dcterms:created xsi:type="dcterms:W3CDTF">2013-09-07T01:40:36Z</dcterms:created>
  <dcterms:modified xsi:type="dcterms:W3CDTF">2013-10-15T21:06:45Z</dcterms:modified>
</cp:coreProperties>
</file>