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8" r:id="rId3"/>
    <p:sldId id="1220" r:id="rId4"/>
    <p:sldId id="1292" r:id="rId5"/>
    <p:sldId id="1296" r:id="rId6"/>
    <p:sldId id="1291" r:id="rId7"/>
    <p:sldId id="1300" r:id="rId8"/>
    <p:sldId id="1293" r:id="rId9"/>
    <p:sldId id="1299" r:id="rId10"/>
    <p:sldId id="1276" r:id="rId11"/>
    <p:sldId id="1294" r:id="rId12"/>
    <p:sldId id="1295" r:id="rId13"/>
    <p:sldId id="1297" r:id="rId14"/>
    <p:sldId id="1301" r:id="rId15"/>
    <p:sldId id="1239" r:id="rId16"/>
    <p:sldId id="1278" r:id="rId17"/>
    <p:sldId id="1302" r:id="rId18"/>
    <p:sldId id="1309" r:id="rId19"/>
    <p:sldId id="1310" r:id="rId20"/>
    <p:sldId id="1316" r:id="rId21"/>
    <p:sldId id="1279" r:id="rId22"/>
    <p:sldId id="1319" r:id="rId23"/>
    <p:sldId id="1320" r:id="rId24"/>
    <p:sldId id="1303" r:id="rId25"/>
    <p:sldId id="1312" r:id="rId26"/>
    <p:sldId id="1308" r:id="rId27"/>
    <p:sldId id="1306" r:id="rId28"/>
    <p:sldId id="1307" r:id="rId29"/>
    <p:sldId id="1315" r:id="rId30"/>
    <p:sldId id="1283" r:id="rId31"/>
    <p:sldId id="1314" r:id="rId32"/>
    <p:sldId id="1317" r:id="rId33"/>
    <p:sldId id="1318" r:id="rId34"/>
    <p:sldId id="1305" r:id="rId35"/>
    <p:sldId id="1223" r:id="rId36"/>
    <p:sldId id="1313" r:id="rId37"/>
    <p:sldId id="1311" r:id="rId38"/>
    <p:sldId id="1304" r:id="rId39"/>
    <p:sldId id="778" r:id="rId40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0BD25E-5212-4114-B53D-AD30A4FB7390}">
          <p14:sldIdLst>
            <p14:sldId id="256"/>
          </p14:sldIdLst>
        </p14:section>
        <p14:section name="Presentation" id="{F87DACE5-DF9B-4296-867D-6C814A9E6360}">
          <p14:sldIdLst>
            <p14:sldId id="298"/>
            <p14:sldId id="1220"/>
            <p14:sldId id="1292"/>
            <p14:sldId id="1296"/>
            <p14:sldId id="1291"/>
            <p14:sldId id="1300"/>
            <p14:sldId id="1293"/>
            <p14:sldId id="1299"/>
            <p14:sldId id="1276"/>
            <p14:sldId id="1294"/>
            <p14:sldId id="1295"/>
            <p14:sldId id="1297"/>
            <p14:sldId id="1301"/>
            <p14:sldId id="1239"/>
            <p14:sldId id="1278"/>
            <p14:sldId id="1302"/>
            <p14:sldId id="1309"/>
            <p14:sldId id="1310"/>
            <p14:sldId id="1316"/>
            <p14:sldId id="1279"/>
            <p14:sldId id="1319"/>
            <p14:sldId id="1320"/>
            <p14:sldId id="1303"/>
            <p14:sldId id="1312"/>
            <p14:sldId id="1308"/>
            <p14:sldId id="1306"/>
            <p14:sldId id="1307"/>
            <p14:sldId id="1315"/>
            <p14:sldId id="1283"/>
            <p14:sldId id="1314"/>
            <p14:sldId id="1317"/>
            <p14:sldId id="1318"/>
            <p14:sldId id="1305"/>
            <p14:sldId id="1223"/>
            <p14:sldId id="1313"/>
            <p14:sldId id="1311"/>
            <p14:sldId id="1304"/>
            <p14:sldId id="778"/>
          </p14:sldIdLst>
        </p14:section>
        <p14:section name="End" id="{83B4463D-2F28-4278-9F46-52D586423B8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7B4"/>
    <a:srgbClr val="077D9C"/>
    <a:srgbClr val="71462B"/>
    <a:srgbClr val="6AB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0253" autoAdjust="0"/>
  </p:normalViewPr>
  <p:slideViewPr>
    <p:cSldViewPr>
      <p:cViewPr>
        <p:scale>
          <a:sx n="82" d="100"/>
          <a:sy n="82" d="100"/>
        </p:scale>
        <p:origin x="-835" y="-2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5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dfd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97379-CC0F-43F0-92FE-1585FC23F7BE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B4A84-1883-41F7-8140-D36E02AA0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02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dfd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63ABD-13C2-4779-A04E-13482F51EB3A}" type="datetimeFigureOut">
              <a:rPr lang="en-IN" smtClean="0"/>
              <a:pPr/>
              <a:t>17-08-2014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F8AC7-0879-468D-888D-85DDFA4F6F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6976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810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340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8955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4085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507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7753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0826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4716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642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7578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037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4209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5261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9384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017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503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0325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2206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3668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637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506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316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956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6516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If our environment and diet are healthy – then the MTHFR</a:t>
            </a:r>
            <a:r>
              <a:rPr lang="en-IN" baseline="0" dirty="0" smtClean="0"/>
              <a:t> SNP is not so significant.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75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903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21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036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9457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480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F8AC7-0879-468D-888D-85DDFA4F6F4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57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27C2-2460-42FF-8985-307C7CC648CC}" type="datetime1">
              <a:rPr lang="en-IN" smtClean="0"/>
              <a:t>17-08-2014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6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6BAD-C607-4204-B911-64D04F7B154E}" type="datetime1">
              <a:rPr lang="en-IN" smtClean="0"/>
              <a:t>17-08-2014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45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8475-EF48-459D-BC91-008790AE5AFB}" type="datetime1">
              <a:rPr lang="en-IN" smtClean="0"/>
              <a:t>17-08-2014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2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8BC-C14D-4F86-8488-4FB910CA5289}" type="datetime1">
              <a:rPr lang="en-IN" smtClean="0"/>
              <a:t>17-08-2014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8681-BAC1-4E0F-8025-A3635B9322F7}" type="datetime1">
              <a:rPr lang="en-IN" smtClean="0"/>
              <a:t>17-08-2014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3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24DB-453E-44EE-8330-527B9605FCB6}" type="datetime1">
              <a:rPr lang="en-IN" smtClean="0"/>
              <a:t>17-08-2014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4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3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3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75E6-3C65-415F-B835-D0C34971E161}" type="datetime1">
              <a:rPr lang="en-IN" smtClean="0"/>
              <a:t>17-08-2014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1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C9DC-5F6C-4C1E-8D67-36C7039042B9}" type="datetime1">
              <a:rPr lang="en-IN" smtClean="0"/>
              <a:t>17-08-2014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90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36E4-458E-4265-A096-7FD55194DE6A}" type="datetime1">
              <a:rPr lang="en-IN" smtClean="0"/>
              <a:t>17-08-2014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50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4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1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4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626F-8A64-4B3C-BA92-F2FD07302F73}" type="datetime1">
              <a:rPr lang="en-IN" smtClean="0"/>
              <a:t>17-08-2014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04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B582-D5F4-4832-B0D2-CBCAF0D04BD5}" type="datetime1">
              <a:rPr lang="en-IN" smtClean="0"/>
              <a:t>17-08-2014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98FC-FFE4-40FC-B503-2EB98FC14E74}" type="datetime1">
              <a:rPr lang="en-IN" smtClean="0"/>
              <a:t>17-08-2014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732E6-3716-4756-8094-8709FEB96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809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mzn.to/XqlwBr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dri-usa.com/tests/methylation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hfr.ne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eekinghealth.org/" TargetMode="External"/><Relationship Id="rId4" Type="http://schemas.openxmlformats.org/officeDocument/2006/relationships/hyperlink" Target="https://www.facebook.com/drbenjaminlync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3648"/>
            <a:ext cx="6843075" cy="210623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Restoring the Methionine Synthase Enzyme</a:t>
            </a:r>
            <a:r>
              <a:rPr lang="en-US" sz="2100" b="1" dirty="0"/>
              <a:t/>
            </a:r>
            <a:br>
              <a:rPr lang="en-US" sz="2100" b="1" dirty="0"/>
            </a:br>
            <a:r>
              <a:rPr lang="en-US" sz="2100" b="1" dirty="0"/>
              <a:t/>
            </a:r>
            <a:br>
              <a:rPr lang="en-US" sz="2100" b="1" dirty="0"/>
            </a:br>
            <a:r>
              <a:rPr lang="en-US" sz="2100" b="1" dirty="0" smtClean="0"/>
              <a:t/>
            </a:r>
            <a:br>
              <a:rPr lang="en-US" sz="2100" b="1" dirty="0" smtClean="0"/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Presenter:</a:t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Benjamin Lynch, ND</a:t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Academy of Biological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Dentistry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Medicine Conference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Las Vegas, NV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IN" sz="15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402886" y="4218386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931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40" y="2247714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0808" y="1924548"/>
            <a:ext cx="38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rgbClr val="6ABB45"/>
                </a:solidFill>
                <a:cs typeface="Arial" pitchFamily="34" charset="0"/>
              </a:rPr>
              <a:t>Patient Evaluation</a:t>
            </a:r>
            <a:endParaRPr lang="en-IN" sz="36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8670" y="4226837"/>
            <a:ext cx="2171700" cy="205383"/>
          </a:xfrm>
        </p:spPr>
        <p:txBody>
          <a:bodyPr/>
          <a:lstStyle/>
          <a:p>
            <a:r>
              <a:rPr lang="en-IN" dirty="0" smtClean="0"/>
              <a:t>(c) 2014: Benjamin Lynch, ND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15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670" y="409433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640" y="394321"/>
            <a:ext cx="615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6ABB45"/>
                </a:solidFill>
                <a:latin typeface="Arial" pitchFamily="34" charset="0"/>
                <a:cs typeface="Arial" pitchFamily="34" charset="0"/>
              </a:rPr>
              <a:t>Nitrous Oxide Safety Screening</a:t>
            </a:r>
            <a:endParaRPr lang="en-IN" b="1" dirty="0">
              <a:solidFill>
                <a:srgbClr val="6ABB4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672" y="915566"/>
            <a:ext cx="200000" cy="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6752" y="4830244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92920" y="843558"/>
            <a:ext cx="605137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ym typeface="Wingdings" panose="05000000000000000000" pitchFamily="2" charset="2"/>
              </a:rPr>
              <a:t>Team Care – Request Charts Prior to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One Page Summary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Current Medications (including OTC)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Diagnoses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Recent Lab Findings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5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84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201426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42" y="176748"/>
            <a:ext cx="615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6ABB45"/>
                </a:solidFill>
                <a:latin typeface="Arial" pitchFamily="34" charset="0"/>
                <a:cs typeface="Arial" pitchFamily="34" charset="0"/>
              </a:rPr>
              <a:t>At-Risk Populations for Nitrous Oxide</a:t>
            </a:r>
            <a:endParaRPr lang="en-IN" b="1" dirty="0">
              <a:solidFill>
                <a:srgbClr val="6ABB4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6752" y="4830244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32656" y="563646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Pregnant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Mental dysfunction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Geriatric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Hispanic, Chinese, Italian descent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Reflux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Lyme, H pylori, Candida, EBV, </a:t>
            </a:r>
            <a:r>
              <a:rPr lang="en-US" dirty="0" err="1" smtClean="0"/>
              <a:t>Hep</a:t>
            </a:r>
            <a:r>
              <a:rPr lang="en-US" dirty="0" smtClean="0"/>
              <a:t>, Strep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Autoimmune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Neurological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Cardiovascular disorders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5064" y="563646"/>
            <a:ext cx="273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Lifestyle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Vegetarian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Premier Athlete</a:t>
            </a:r>
            <a:endParaRPr lang="en-US" sz="135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86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63584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640" y="53956"/>
            <a:ext cx="6156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solidFill>
                  <a:srgbClr val="6ABB45"/>
                </a:solidFill>
                <a:latin typeface="Arial" pitchFamily="34" charset="0"/>
                <a:cs typeface="Arial" pitchFamily="34" charset="0"/>
              </a:rPr>
              <a:t>At-Risk Populations for Nitrous Oxide</a:t>
            </a:r>
            <a:endParaRPr lang="en-IN" sz="1600" b="1" dirty="0">
              <a:solidFill>
                <a:srgbClr val="6ABB4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8" y="483518"/>
            <a:ext cx="200000" cy="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6752" y="4830244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29376" y="410525"/>
            <a:ext cx="62547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Oxidative Stress &gt; Glutathione Deficiency &amp; Cell Membrane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Inflammation &gt; </a:t>
            </a:r>
            <a:r>
              <a:rPr lang="en-US" sz="1400" dirty="0" err="1" smtClean="0"/>
              <a:t>TNFa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Pathogens &gt; Candida, viral </a:t>
            </a:r>
            <a:r>
              <a:rPr lang="en-US" sz="1400" dirty="0" err="1" smtClean="0"/>
              <a:t>infxns</a:t>
            </a:r>
            <a:r>
              <a:rPr lang="en-US" sz="1400" dirty="0" smtClean="0"/>
              <a:t>, h pylori . . 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Heavy Metals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MTHFR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MTR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MTRR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GSTM1, GSTT1, GSTP1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Low </a:t>
            </a:r>
            <a:r>
              <a:rPr lang="en-US" sz="1400" i="1" dirty="0" smtClean="0">
                <a:sym typeface="Wingdings" panose="05000000000000000000" pitchFamily="2" charset="2"/>
              </a:rPr>
              <a:t>or</a:t>
            </a:r>
            <a:r>
              <a:rPr lang="en-US" sz="1400" dirty="0" smtClean="0">
                <a:sym typeface="Wingdings" panose="05000000000000000000" pitchFamily="2" charset="2"/>
              </a:rPr>
              <a:t> high homocysteine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Methionine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ym typeface="Wingdings" panose="05000000000000000000" pitchFamily="2" charset="2"/>
              </a:rPr>
              <a:t>SAMe</a:t>
            </a:r>
            <a:r>
              <a:rPr lang="en-US" sz="1400" dirty="0" smtClean="0">
                <a:sym typeface="Wingdings" panose="05000000000000000000" pitchFamily="2" charset="2"/>
              </a:rPr>
              <a:t>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B12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MTHF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B2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B3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B6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Selenium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Cysteine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Glycine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Glutamate deficiency</a:t>
            </a:r>
          </a:p>
        </p:txBody>
      </p:sp>
    </p:spTree>
    <p:extLst>
      <p:ext uri="{BB962C8B-B14F-4D97-AF65-F5344CB8AC3E}">
        <p14:creationId xmlns:p14="http://schemas.microsoft.com/office/powerpoint/2010/main" val="22193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40" y="2247714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0808" y="1851670"/>
            <a:ext cx="42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rgbClr val="6ABB45"/>
                </a:solidFill>
                <a:cs typeface="Arial" pitchFamily="34" charset="0"/>
              </a:rPr>
              <a:t>Support Pathways</a:t>
            </a:r>
            <a:endParaRPr lang="en-IN" sz="36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8670" y="4226837"/>
            <a:ext cx="2171700" cy="205383"/>
          </a:xfrm>
        </p:spPr>
        <p:txBody>
          <a:bodyPr/>
          <a:lstStyle/>
          <a:p>
            <a:r>
              <a:rPr lang="en-IN" dirty="0" smtClean="0"/>
              <a:t>(c) 2014: Benjamin Lynch, ND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28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6672" y="62753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affected?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1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340768" y="1635646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48894" y="1995686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2656" y="2211710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44824" y="2715766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57276" y="3219822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6672" y="62753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to Support? Top 3 are . . 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618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78"/>
            <a:ext cx="6858000" cy="4422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672" y="1707654"/>
            <a:ext cx="1986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Cyanocobalamin</a:t>
            </a:r>
            <a:r>
              <a:rPr lang="en-US" sz="1400" dirty="0" smtClean="0">
                <a:solidFill>
                  <a:srgbClr val="FF0000"/>
                </a:solidFill>
              </a:rPr>
              <a:t> – ok?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19</a:t>
            </a:fld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3376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632" y="134761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Should we use folic acid?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95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0" y="1113589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640" y="1113588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solidFill>
                  <a:srgbClr val="6ABB45"/>
                </a:solidFill>
                <a:latin typeface="Arial" pitchFamily="34" charset="0"/>
                <a:cs typeface="Arial" pitchFamily="34" charset="0"/>
              </a:rPr>
              <a:t>Disclaimer &amp; Disclosures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415" y="1559138"/>
            <a:ext cx="200000" cy="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69414" y="1507528"/>
            <a:ext cx="6153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 information presented here is for informational and educational purposes only. 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Docere,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 and Benjamin Lynch will not be liable for any direct, indirect, consequential, special, exemplary, or other damages arising from the use or misuse of any materials or information published. 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and CEO of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SeekingHealth.com, SeekingHealth.org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and founder of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MTHFR.Net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8670" y="4226837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51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20</a:t>
            </a:fld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195486"/>
            <a:ext cx="6696744" cy="4845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9120" y="4876006"/>
            <a:ext cx="2916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Contribution from Adam Rinde, ND</a:t>
            </a:r>
          </a:p>
        </p:txBody>
      </p:sp>
    </p:spTree>
    <p:extLst>
      <p:ext uri="{BB962C8B-B14F-4D97-AF65-F5344CB8AC3E}">
        <p14:creationId xmlns:p14="http://schemas.microsoft.com/office/powerpoint/2010/main" val="20686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878" y="138971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632" y="123845"/>
            <a:ext cx="6156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smtClean="0">
                <a:solidFill>
                  <a:srgbClr val="6ABB45"/>
                </a:solidFill>
                <a:latin typeface="Arial" pitchFamily="34" charset="0"/>
                <a:cs typeface="Arial" pitchFamily="34" charset="0"/>
              </a:rPr>
              <a:t>Pre-Op Support</a:t>
            </a:r>
            <a:endParaRPr lang="en-IN" sz="1500" b="1" dirty="0">
              <a:solidFill>
                <a:srgbClr val="6ABB4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408" y="555526"/>
            <a:ext cx="200000" cy="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6752" y="4830244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64416" y="518333"/>
            <a:ext cx="6051378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>
                <a:sym typeface="Wingdings" panose="05000000000000000000" pitchFamily="2" charset="2"/>
              </a:rPr>
              <a:t>Week Prior: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Liposomal glutathione – start low and work 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Upon rising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Few drops progressing to 1 to 2 tsp QD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Molybdenum prn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Liposomal vitamin 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Upon rising with liposomal glutathione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1 tsp BID </a:t>
            </a:r>
            <a:r>
              <a:rPr lang="en-US" sz="1350" dirty="0" err="1" smtClean="0">
                <a:sym typeface="Wingdings" panose="05000000000000000000" pitchFamily="2" charset="2"/>
              </a:rPr>
              <a:t>bid</a:t>
            </a:r>
            <a:r>
              <a:rPr lang="en-US" sz="1350" dirty="0" smtClean="0">
                <a:sym typeface="Wingdings" panose="05000000000000000000" pitchFamily="2" charset="2"/>
              </a:rPr>
              <a:t> </a:t>
            </a:r>
            <a:r>
              <a:rPr lang="en-US" sz="1350" dirty="0" err="1" smtClean="0">
                <a:sym typeface="Wingdings" panose="05000000000000000000" pitchFamily="2" charset="2"/>
              </a:rPr>
              <a:t>ic</a:t>
            </a:r>
            <a:endParaRPr lang="en-US" sz="135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 smtClean="0">
                <a:sym typeface="Wingdings" panose="05000000000000000000" pitchFamily="2" charset="2"/>
              </a:rPr>
              <a:t>Methylcobalamin</a:t>
            </a:r>
            <a:r>
              <a:rPr lang="en-US" sz="1350" dirty="0" smtClean="0">
                <a:sym typeface="Wingdings" panose="05000000000000000000" pitchFamily="2" charset="2"/>
              </a:rPr>
              <a:t> with methylfolate lozenge – start low and work 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After breakfast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¼ lozenge to full QD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Ideal: combined with </a:t>
            </a:r>
            <a:r>
              <a:rPr lang="en-US" sz="1350" dirty="0" err="1" smtClean="0">
                <a:sym typeface="Wingdings" panose="05000000000000000000" pitchFamily="2" charset="2"/>
              </a:rPr>
              <a:t>adenosylcobalamin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 smtClean="0">
                <a:sym typeface="Wingdings" panose="05000000000000000000" pitchFamily="2" charset="2"/>
              </a:rPr>
              <a:t>Boswelia</a:t>
            </a:r>
            <a:r>
              <a:rPr lang="en-US" sz="1350" dirty="0" smtClean="0">
                <a:sym typeface="Wingdings" panose="05000000000000000000" pitchFamily="2" charset="2"/>
              </a:rPr>
              <a:t> </a:t>
            </a:r>
            <a:r>
              <a:rPr lang="en-US" sz="1350" dirty="0" err="1" smtClean="0">
                <a:sym typeface="Wingdings" panose="05000000000000000000" pitchFamily="2" charset="2"/>
              </a:rPr>
              <a:t>serrata</a:t>
            </a:r>
            <a:r>
              <a:rPr lang="en-US" sz="1350" dirty="0" smtClean="0">
                <a:sym typeface="Wingdings" panose="05000000000000000000" pitchFamily="2" charset="2"/>
              </a:rPr>
              <a:t> gum resin extract (AKBA) </a:t>
            </a:r>
            <a:r>
              <a:rPr lang="en-US" sz="1350" i="1" dirty="0" smtClean="0">
                <a:sym typeface="Wingdings" panose="05000000000000000000" pitchFamily="2" charset="2"/>
              </a:rPr>
              <a:t>OR</a:t>
            </a:r>
            <a:r>
              <a:rPr lang="en-US" sz="1350" dirty="0" smtClean="0">
                <a:sym typeface="Wingdings" panose="05000000000000000000" pitchFamily="2" charset="2"/>
              </a:rPr>
              <a:t> Liposomal </a:t>
            </a:r>
            <a:r>
              <a:rPr lang="en-US" sz="1350" dirty="0" err="1" smtClean="0">
                <a:sym typeface="Wingdings" panose="05000000000000000000" pitchFamily="2" charset="2"/>
              </a:rPr>
              <a:t>curcumin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100 mg TID </a:t>
            </a:r>
            <a:r>
              <a:rPr lang="en-US" sz="1350" dirty="0" err="1" smtClean="0">
                <a:sym typeface="Wingdings" panose="05000000000000000000" pitchFamily="2" charset="2"/>
              </a:rPr>
              <a:t>ic</a:t>
            </a:r>
            <a:r>
              <a:rPr lang="en-US" sz="1350" dirty="0" smtClean="0">
                <a:sym typeface="Wingdings" panose="05000000000000000000" pitchFamily="2" charset="2"/>
              </a:rPr>
              <a:t> </a:t>
            </a:r>
            <a:r>
              <a:rPr lang="en-US" sz="1350" i="1" dirty="0" smtClean="0">
                <a:sym typeface="Wingdings" panose="05000000000000000000" pitchFamily="2" charset="2"/>
              </a:rPr>
              <a:t>OR</a:t>
            </a:r>
            <a:r>
              <a:rPr lang="en-US" sz="1350" dirty="0" smtClean="0">
                <a:sym typeface="Wingdings" panose="05000000000000000000" pitchFamily="2" charset="2"/>
              </a:rPr>
              <a:t> 1 tsp </a:t>
            </a:r>
            <a:r>
              <a:rPr lang="en-US" sz="1350" dirty="0" err="1" smtClean="0">
                <a:sym typeface="Wingdings" panose="05000000000000000000" pitchFamily="2" charset="2"/>
              </a:rPr>
              <a:t>ic</a:t>
            </a:r>
            <a:r>
              <a:rPr lang="en-US" sz="1350" dirty="0" smtClean="0">
                <a:sym typeface="Wingdings" panose="05000000000000000000" pitchFamily="2" charset="2"/>
              </a:rPr>
              <a:t> with </a:t>
            </a:r>
            <a:r>
              <a:rPr lang="en-US" sz="1350" dirty="0" err="1" smtClean="0">
                <a:sym typeface="Wingdings" panose="05000000000000000000" pitchFamily="2" charset="2"/>
              </a:rPr>
              <a:t>lipo</a:t>
            </a:r>
            <a:r>
              <a:rPr lang="en-US" sz="1350" dirty="0" smtClean="0">
                <a:sym typeface="Wingdings" panose="05000000000000000000" pitchFamily="2" charset="2"/>
              </a:rPr>
              <a:t> C and GSH</a:t>
            </a:r>
            <a:endParaRPr lang="en-US" sz="135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 smtClean="0">
                <a:sym typeface="Wingdings" panose="05000000000000000000" pitchFamily="2" charset="2"/>
              </a:rPr>
              <a:t>Adaptogens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err="1" smtClean="0">
                <a:sym typeface="Wingdings" panose="05000000000000000000" pitchFamily="2" charset="2"/>
              </a:rPr>
              <a:t>Ashwagandha</a:t>
            </a:r>
            <a:r>
              <a:rPr lang="en-US" sz="1350" dirty="0" smtClean="0">
                <a:sym typeface="Wingdings" panose="05000000000000000000" pitchFamily="2" charset="2"/>
              </a:rPr>
              <a:t>, </a:t>
            </a:r>
            <a:r>
              <a:rPr lang="en-US" sz="1350" dirty="0" err="1" smtClean="0">
                <a:sym typeface="Wingdings" panose="05000000000000000000" pitchFamily="2" charset="2"/>
              </a:rPr>
              <a:t>Eleuthro</a:t>
            </a:r>
            <a:r>
              <a:rPr lang="en-US" sz="1350" dirty="0" smtClean="0">
                <a:sym typeface="Wingdings" panose="05000000000000000000" pitchFamily="2" charset="2"/>
              </a:rPr>
              <a:t>, </a:t>
            </a:r>
            <a:r>
              <a:rPr lang="en-US" sz="1350" dirty="0" err="1" smtClean="0">
                <a:sym typeface="Wingdings" panose="05000000000000000000" pitchFamily="2" charset="2"/>
              </a:rPr>
              <a:t>Avena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Magnesium </a:t>
            </a:r>
            <a:r>
              <a:rPr lang="en-US" sz="1350" dirty="0" err="1" smtClean="0">
                <a:sym typeface="Wingdings" panose="05000000000000000000" pitchFamily="2" charset="2"/>
              </a:rPr>
              <a:t>glycinate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150 mg BID anytime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 smtClean="0">
                <a:sym typeface="Wingdings" panose="05000000000000000000" pitchFamily="2" charset="2"/>
              </a:rPr>
              <a:t>Multimineral</a:t>
            </a:r>
            <a:r>
              <a:rPr lang="en-US" sz="1350" dirty="0" smtClean="0">
                <a:sym typeface="Wingdings" panose="05000000000000000000" pitchFamily="2" charset="2"/>
              </a:rPr>
              <a:t>/multivitamin</a:t>
            </a:r>
            <a:endParaRPr lang="en-US" sz="135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38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22</a:t>
            </a:fld>
            <a:endParaRPr lang="en-I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6672" y="62753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Pre-Op Support</a:t>
            </a:r>
            <a:endParaRPr lang="en-US" sz="2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24744" y="2859782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6632" y="3723878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02304" y="1923678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78368" y="2715766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3435846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67086" y="3291830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64904" y="3579862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0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23</a:t>
            </a:fld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3376" cy="51435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268760" y="2715766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0768" y="3435846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38786" y="3075806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0648" y="63126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Glutathione Key Points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86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670" y="409433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640" y="394321"/>
            <a:ext cx="6156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smtClean="0">
                <a:solidFill>
                  <a:srgbClr val="6ABB45"/>
                </a:solidFill>
                <a:latin typeface="Arial" pitchFamily="34" charset="0"/>
                <a:cs typeface="Arial" pitchFamily="34" charset="0"/>
              </a:rPr>
              <a:t>Op Support</a:t>
            </a:r>
            <a:endParaRPr lang="en-IN" sz="1500" b="1" dirty="0">
              <a:solidFill>
                <a:srgbClr val="6ABB4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672" y="915566"/>
            <a:ext cx="200000" cy="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6752" y="4830244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92920" y="843558"/>
            <a:ext cx="6051378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>
                <a:sym typeface="Wingdings" panose="05000000000000000000" pitchFamily="2" charset="2"/>
              </a:rPr>
              <a:t>Morning of and Post-Op: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Liposomal glutathione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1 tsp or use highest tolerated 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Liposomal vitamin 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1 tsp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 smtClean="0">
                <a:sym typeface="Wingdings" panose="05000000000000000000" pitchFamily="2" charset="2"/>
              </a:rPr>
              <a:t>Methylcobalamin</a:t>
            </a:r>
            <a:r>
              <a:rPr lang="en-US" sz="1350" dirty="0" smtClean="0">
                <a:sym typeface="Wingdings" panose="05000000000000000000" pitchFamily="2" charset="2"/>
              </a:rPr>
              <a:t> with methylfolate lozenge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¼ lozenge to full – use highest tolerated dose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Ideal: combined with </a:t>
            </a:r>
            <a:r>
              <a:rPr lang="en-US" sz="1350" dirty="0" err="1" smtClean="0">
                <a:sym typeface="Wingdings" panose="05000000000000000000" pitchFamily="2" charset="2"/>
              </a:rPr>
              <a:t>adenosylcobalamin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 smtClean="0">
                <a:sym typeface="Wingdings" panose="05000000000000000000" pitchFamily="2" charset="2"/>
              </a:rPr>
              <a:t>Boswelia</a:t>
            </a:r>
            <a:r>
              <a:rPr lang="en-US" sz="1350" dirty="0" smtClean="0">
                <a:sym typeface="Wingdings" panose="05000000000000000000" pitchFamily="2" charset="2"/>
              </a:rPr>
              <a:t> </a:t>
            </a:r>
            <a:r>
              <a:rPr lang="en-US" sz="1350" dirty="0" err="1" smtClean="0">
                <a:sym typeface="Wingdings" panose="05000000000000000000" pitchFamily="2" charset="2"/>
              </a:rPr>
              <a:t>serrata</a:t>
            </a:r>
            <a:r>
              <a:rPr lang="en-US" sz="1350" dirty="0" smtClean="0">
                <a:sym typeface="Wingdings" panose="05000000000000000000" pitchFamily="2" charset="2"/>
              </a:rPr>
              <a:t> gum resin extract (AKBA) </a:t>
            </a:r>
            <a:r>
              <a:rPr lang="en-US" sz="1350" i="1" dirty="0" smtClean="0">
                <a:sym typeface="Wingdings" panose="05000000000000000000" pitchFamily="2" charset="2"/>
              </a:rPr>
              <a:t>OR</a:t>
            </a:r>
            <a:r>
              <a:rPr lang="en-US" sz="1350" dirty="0" smtClean="0">
                <a:sym typeface="Wingdings" panose="05000000000000000000" pitchFamily="2" charset="2"/>
              </a:rPr>
              <a:t> Liposomal </a:t>
            </a:r>
            <a:r>
              <a:rPr lang="en-US" sz="1350" dirty="0" err="1" smtClean="0">
                <a:sym typeface="Wingdings" panose="05000000000000000000" pitchFamily="2" charset="2"/>
              </a:rPr>
              <a:t>curcumin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100 mg </a:t>
            </a:r>
            <a:r>
              <a:rPr lang="en-US" sz="1350" i="1" dirty="0" smtClean="0">
                <a:sym typeface="Wingdings" panose="05000000000000000000" pitchFamily="2" charset="2"/>
              </a:rPr>
              <a:t>OR</a:t>
            </a:r>
            <a:r>
              <a:rPr lang="en-US" sz="1350" dirty="0" smtClean="0">
                <a:sym typeface="Wingdings" panose="05000000000000000000" pitchFamily="2" charset="2"/>
              </a:rPr>
              <a:t> 1 tsp </a:t>
            </a:r>
            <a:r>
              <a:rPr lang="en-US" sz="1350" dirty="0" err="1" smtClean="0">
                <a:sym typeface="Wingdings" panose="05000000000000000000" pitchFamily="2" charset="2"/>
              </a:rPr>
              <a:t>ic</a:t>
            </a:r>
            <a:r>
              <a:rPr lang="en-US" sz="1350" dirty="0" smtClean="0">
                <a:sym typeface="Wingdings" panose="05000000000000000000" pitchFamily="2" charset="2"/>
              </a:rPr>
              <a:t> with </a:t>
            </a:r>
            <a:r>
              <a:rPr lang="en-US" sz="1350" dirty="0" err="1" smtClean="0">
                <a:sym typeface="Wingdings" panose="05000000000000000000" pitchFamily="2" charset="2"/>
              </a:rPr>
              <a:t>lipo</a:t>
            </a:r>
            <a:r>
              <a:rPr lang="en-US" sz="1350" dirty="0" smtClean="0">
                <a:sym typeface="Wingdings" panose="05000000000000000000" pitchFamily="2" charset="2"/>
              </a:rPr>
              <a:t> GSH and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 smtClean="0">
                <a:sym typeface="Wingdings" panose="05000000000000000000" pitchFamily="2" charset="2"/>
              </a:rPr>
              <a:t>SAMe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250 mg to 500 mg </a:t>
            </a:r>
            <a:r>
              <a:rPr lang="en-US" sz="1350" dirty="0" err="1" smtClean="0">
                <a:sym typeface="Wingdings" panose="05000000000000000000" pitchFamily="2" charset="2"/>
              </a:rPr>
              <a:t>ic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 smtClean="0">
                <a:sym typeface="Wingdings" panose="05000000000000000000" pitchFamily="2" charset="2"/>
              </a:rPr>
              <a:t>Adaptogens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err="1" smtClean="0">
                <a:sym typeface="Wingdings" panose="05000000000000000000" pitchFamily="2" charset="2"/>
              </a:rPr>
              <a:t>Ashwagandha</a:t>
            </a:r>
            <a:r>
              <a:rPr lang="en-US" sz="1350" dirty="0" smtClean="0">
                <a:sym typeface="Wingdings" panose="05000000000000000000" pitchFamily="2" charset="2"/>
              </a:rPr>
              <a:t>, </a:t>
            </a:r>
            <a:r>
              <a:rPr lang="en-US" sz="1350" dirty="0" err="1" smtClean="0">
                <a:sym typeface="Wingdings" panose="05000000000000000000" pitchFamily="2" charset="2"/>
              </a:rPr>
              <a:t>Eleuthro</a:t>
            </a:r>
            <a:r>
              <a:rPr lang="en-US" sz="1350" dirty="0" smtClean="0">
                <a:sym typeface="Wingdings" panose="05000000000000000000" pitchFamily="2" charset="2"/>
              </a:rPr>
              <a:t>, </a:t>
            </a:r>
            <a:r>
              <a:rPr lang="en-US" sz="1350" dirty="0" err="1" smtClean="0">
                <a:sym typeface="Wingdings" panose="05000000000000000000" pitchFamily="2" charset="2"/>
              </a:rPr>
              <a:t>Avena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Magnesium </a:t>
            </a:r>
            <a:r>
              <a:rPr lang="en-US" sz="1350" dirty="0" err="1" smtClean="0">
                <a:sym typeface="Wingdings" panose="05000000000000000000" pitchFamily="2" charset="2"/>
              </a:rPr>
              <a:t>glycinate</a:t>
            </a:r>
            <a:r>
              <a:rPr lang="en-US" sz="1350" dirty="0" smtClean="0">
                <a:sym typeface="Wingdings" panose="05000000000000000000" pitchFamily="2" charset="2"/>
              </a:rPr>
              <a:t> with P5P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Protein breakfast – eggs or smoothie with protein powder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Multivitamin/</a:t>
            </a:r>
            <a:r>
              <a:rPr lang="en-US" sz="1350" dirty="0" err="1" smtClean="0">
                <a:sym typeface="Wingdings" panose="05000000000000000000" pitchFamily="2" charset="2"/>
              </a:rPr>
              <a:t>multimineral</a:t>
            </a:r>
            <a:endParaRPr lang="en-US" sz="135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68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40" y="2247714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8800" y="185167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rgbClr val="6ABB45"/>
                </a:solidFill>
                <a:cs typeface="Arial" pitchFamily="34" charset="0"/>
              </a:rPr>
              <a:t>Systems Approach</a:t>
            </a:r>
            <a:endParaRPr lang="en-IN" sz="36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8670" y="4226837"/>
            <a:ext cx="2171700" cy="205383"/>
          </a:xfrm>
        </p:spPr>
        <p:txBody>
          <a:bodyPr/>
          <a:lstStyle/>
          <a:p>
            <a:r>
              <a:rPr lang="en-IN" dirty="0" smtClean="0"/>
              <a:t>(c) 2014: Benjamin Lynch, ND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29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968" y="105521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648" y="104080"/>
            <a:ext cx="6156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smtClean="0">
                <a:solidFill>
                  <a:srgbClr val="6ABB45"/>
                </a:solidFill>
                <a:latin typeface="Arial" pitchFamily="34" charset="0"/>
                <a:cs typeface="Arial" pitchFamily="34" charset="0"/>
              </a:rPr>
              <a:t>Interventions</a:t>
            </a:r>
            <a:endParaRPr lang="en-IN" sz="1500" b="1" dirty="0">
              <a:solidFill>
                <a:srgbClr val="6ABB4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320" y="486217"/>
            <a:ext cx="200000" cy="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6752" y="4830244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46320" y="477869"/>
            <a:ext cx="605137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>
                <a:sym typeface="Wingdings" panose="05000000000000000000" pitchFamily="2" charset="2"/>
              </a:rPr>
              <a:t>Implement on all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Breathing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Sleep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Filtered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Caffeine free or greatly reduce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Smaller yet more frequent whole food meals with protein, veggies, good carbs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Gluten and dairy free three week trial then challenge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Chewing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Read: </a:t>
            </a:r>
            <a:r>
              <a:rPr lang="en-US" sz="1350" dirty="0" smtClean="0">
                <a:sym typeface="Wingdings" panose="05000000000000000000" pitchFamily="2" charset="2"/>
                <a:hlinkClick r:id="rId5"/>
              </a:rPr>
              <a:t>The Metabolic Makeover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CoQ10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 smtClean="0">
                <a:sym typeface="Wingdings" panose="05000000000000000000" pitchFamily="2" charset="2"/>
              </a:rPr>
              <a:t>Boswelia</a:t>
            </a:r>
            <a:r>
              <a:rPr lang="en-US" sz="1350" dirty="0" smtClean="0">
                <a:sym typeface="Wingdings" panose="05000000000000000000" pitchFamily="2" charset="2"/>
              </a:rPr>
              <a:t> AKBA or Liposomal </a:t>
            </a:r>
            <a:r>
              <a:rPr lang="en-US" sz="1350" dirty="0" err="1" smtClean="0">
                <a:sym typeface="Wingdings" panose="05000000000000000000" pitchFamily="2" charset="2"/>
              </a:rPr>
              <a:t>Curcumin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Liposomal Glutathione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Multi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Probiotic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D3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 smtClean="0">
                <a:sym typeface="Wingdings" panose="05000000000000000000" pitchFamily="2" charset="2"/>
              </a:rPr>
              <a:t>Adaptogens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Adrenal cortex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Exercise – rebounder, weights, resistance, yoga, Zumba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Sauna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Potassium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Magnesium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5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3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670" y="409433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640" y="394321"/>
            <a:ext cx="6156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smtClean="0">
                <a:solidFill>
                  <a:srgbClr val="6ABB45"/>
                </a:solidFill>
                <a:latin typeface="Arial" pitchFamily="34" charset="0"/>
                <a:cs typeface="Arial" pitchFamily="34" charset="0"/>
              </a:rPr>
              <a:t>Steps of Treatment</a:t>
            </a:r>
            <a:endParaRPr lang="en-IN" sz="1500" b="1" dirty="0">
              <a:solidFill>
                <a:srgbClr val="6ABB4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112" y="843558"/>
            <a:ext cx="200000" cy="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6752" y="4830244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408112" y="843558"/>
            <a:ext cx="64102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>
                <a:sym typeface="Wingdings" panose="05000000000000000000" pitchFamily="2" charset="2"/>
              </a:rPr>
              <a:t>No Protocol – Think Systems – Do NOT Treat the SNP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Remove causes and exposures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Food, Lifestyle, Environment, Social, Hobby, Employment, Meds, Supplements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Basic Foundational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Food, Sleep, Hydration, Breathing, Exercise, Social, Nutritional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Identify all areas of dysfunction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GI, adrenals, mitochondria, liver, cell membranes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Pathogens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CDSA, OAT, Total IgG, </a:t>
            </a:r>
            <a:r>
              <a:rPr lang="en-US" sz="1350" dirty="0" err="1" smtClean="0">
                <a:sym typeface="Wingdings" panose="05000000000000000000" pitchFamily="2" charset="2"/>
              </a:rPr>
              <a:t>IgM</a:t>
            </a:r>
            <a:r>
              <a:rPr lang="en-US" sz="1350" dirty="0" smtClean="0">
                <a:sym typeface="Wingdings" panose="05000000000000000000" pitchFamily="2" charset="2"/>
              </a:rPr>
              <a:t>, </a:t>
            </a:r>
            <a:r>
              <a:rPr lang="en-US" sz="1350" dirty="0" err="1" smtClean="0">
                <a:sym typeface="Wingdings" panose="05000000000000000000" pitchFamily="2" charset="2"/>
              </a:rPr>
              <a:t>IgE</a:t>
            </a:r>
            <a:endParaRPr lang="en-US" sz="135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Labs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CBC w </a:t>
            </a:r>
            <a:r>
              <a:rPr lang="en-US" sz="1350" dirty="0" err="1" smtClean="0">
                <a:sym typeface="Wingdings" panose="05000000000000000000" pitchFamily="2" charset="2"/>
              </a:rPr>
              <a:t>chem</a:t>
            </a:r>
            <a:r>
              <a:rPr lang="en-US" sz="1350" dirty="0" smtClean="0">
                <a:sym typeface="Wingdings" panose="05000000000000000000" pitchFamily="2" charset="2"/>
              </a:rPr>
              <a:t> panel, urinary hormones, serum ferritin, </a:t>
            </a:r>
            <a:r>
              <a:rPr lang="en-US" sz="1350" dirty="0" err="1" smtClean="0">
                <a:sym typeface="Wingdings" panose="05000000000000000000" pitchFamily="2" charset="2"/>
              </a:rPr>
              <a:t>TNFa</a:t>
            </a:r>
            <a:r>
              <a:rPr lang="en-US" sz="1350" dirty="0" smtClean="0">
                <a:sym typeface="Wingdings" panose="05000000000000000000" pitchFamily="2" charset="2"/>
              </a:rPr>
              <a:t>, 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Methylation profile</a:t>
            </a:r>
          </a:p>
        </p:txBody>
      </p:sp>
    </p:spTree>
    <p:extLst>
      <p:ext uri="{BB962C8B-B14F-4D97-AF65-F5344CB8AC3E}">
        <p14:creationId xmlns:p14="http://schemas.microsoft.com/office/powerpoint/2010/main" val="21312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6" y="258474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030" y="231040"/>
            <a:ext cx="6156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smtClean="0">
                <a:solidFill>
                  <a:srgbClr val="6ABB45"/>
                </a:solidFill>
                <a:latin typeface="Arial" pitchFamily="34" charset="0"/>
                <a:cs typeface="Arial" pitchFamily="34" charset="0"/>
              </a:rPr>
              <a:t>Key Lab Findings</a:t>
            </a:r>
            <a:endParaRPr lang="en-IN" sz="1500" b="1" dirty="0">
              <a:solidFill>
                <a:srgbClr val="6ABB4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320" y="711686"/>
            <a:ext cx="200000" cy="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28</a:t>
            </a:fld>
            <a:endParaRPr lang="en-IN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6752" y="4830244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80416" y="688434"/>
            <a:ext cx="6051378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>
                <a:sym typeface="Wingdings" panose="05000000000000000000" pitchFamily="2" charset="2"/>
              </a:rPr>
              <a:t>Common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Lactate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Ammonia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Urinary 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SAH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SAM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MCV and MCH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Serum ferritin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Estrogens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ym typeface="Wingdings" panose="05000000000000000000" pitchFamily="2" charset="2"/>
              </a:rPr>
              <a:t>RBC magnesium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ym typeface="Wingdings" panose="05000000000000000000" pitchFamily="2" charset="2"/>
              </a:rPr>
              <a:t>RBC </a:t>
            </a:r>
            <a:r>
              <a:rPr lang="en-US" sz="1350" dirty="0" smtClean="0">
                <a:sym typeface="Wingdings" panose="05000000000000000000" pitchFamily="2" charset="2"/>
              </a:rPr>
              <a:t>folate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RBC zinc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RBC manganese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Arsenic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Glutathione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Homocysteine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Vitamin D3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Serum folate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smtClean="0">
                <a:sym typeface="Wingdings" panose="05000000000000000000" pitchFamily="2" charset="2"/>
              </a:rPr>
              <a:t>Serum B12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5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5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39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36" y="1599642"/>
            <a:ext cx="2214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Oxidative Stress &amp; Mitochondrial Screening</a:t>
            </a: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sz="900" dirty="0"/>
              <a:t>Glutathione Levels</a:t>
            </a: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sz="900" dirty="0"/>
              <a:t>Enzyme </a:t>
            </a:r>
            <a:r>
              <a:rPr lang="en-US" sz="900" dirty="0" err="1"/>
              <a:t>Upregulation</a:t>
            </a:r>
            <a:endParaRPr lang="en-US" sz="900" dirty="0"/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sz="900" dirty="0"/>
              <a:t>Ammonia Levels</a:t>
            </a:r>
          </a:p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sz="900" dirty="0"/>
              <a:t>Vitamin Levels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10"/>
            <a:ext cx="6858000" cy="37444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4704" y="4561881"/>
            <a:ext cx="2171700" cy="205383"/>
          </a:xfrm>
        </p:spPr>
        <p:txBody>
          <a:bodyPr/>
          <a:lstStyle/>
          <a:p>
            <a:r>
              <a:rPr lang="en-IN" dirty="0" smtClean="0"/>
              <a:t>(c) 2013: Benjamin Lynch, ND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708920" y="442871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available through Doctors Data</a:t>
            </a:r>
          </a:p>
        </p:txBody>
      </p:sp>
    </p:spTree>
    <p:extLst>
      <p:ext uri="{BB962C8B-B14F-4D97-AF65-F5344CB8AC3E}">
        <p14:creationId xmlns:p14="http://schemas.microsoft.com/office/powerpoint/2010/main" val="328174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0"/>
            <a:ext cx="6813376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30</a:t>
            </a:fld>
            <a:endParaRPr lang="en-I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02"/>
            <a:ext cx="6858000" cy="40155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31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259632" y="4459487"/>
            <a:ext cx="51845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available through Health Diagnostics Lab</a:t>
            </a:r>
          </a:p>
          <a:p>
            <a:r>
              <a:rPr lang="en-US" dirty="0">
                <a:hlinkClick r:id="rId4"/>
              </a:rPr>
              <a:t>http://www.hdri-usa.com/tests/methylation/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32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0"/>
            <a:ext cx="6858000" cy="49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33</a:t>
            </a:fld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0"/>
            <a:ext cx="63367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40" y="2247714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4864" y="185167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rgbClr val="6ABB45"/>
                </a:solidFill>
                <a:cs typeface="Arial" pitchFamily="34" charset="0"/>
              </a:rPr>
              <a:t>What else?</a:t>
            </a:r>
            <a:endParaRPr lang="en-IN" sz="360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34</a:t>
            </a:fld>
            <a:endParaRPr lang="en-IN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8670" y="4226837"/>
            <a:ext cx="2171700" cy="205383"/>
          </a:xfrm>
        </p:spPr>
        <p:txBody>
          <a:bodyPr/>
          <a:lstStyle/>
          <a:p>
            <a:r>
              <a:rPr lang="en-IN" dirty="0" smtClean="0"/>
              <a:t>(c) 2014: Benjamin Lynch, ND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61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35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3376" cy="5143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53136" y="1779662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53136" y="2355726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8800" y="1491630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5118" y="3147814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36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42" y="480247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632" y="420954"/>
            <a:ext cx="615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6ABB45"/>
                </a:solidFill>
                <a:latin typeface="Arial" pitchFamily="34" charset="0"/>
                <a:cs typeface="Arial" pitchFamily="34" charset="0"/>
              </a:rPr>
              <a:t>Key Points to Take to the Clinic</a:t>
            </a:r>
            <a:endParaRPr lang="en-IN" b="1" dirty="0">
              <a:solidFill>
                <a:srgbClr val="6ABB4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118" y="936875"/>
            <a:ext cx="200000" cy="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37</a:t>
            </a:fld>
            <a:endParaRPr lang="en-IN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6752" y="4830244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476672" y="878030"/>
            <a:ext cx="61967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Use alternatives to nitrous oxide and acetaminophen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Inform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Prepare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Team care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ym typeface="Wingdings" panose="05000000000000000000" pitchFamily="2" charset="2"/>
              </a:rPr>
              <a:t>Methylcobalamin</a:t>
            </a:r>
            <a:r>
              <a:rPr lang="en-US" dirty="0" smtClean="0">
                <a:sym typeface="Wingdings" panose="05000000000000000000" pitchFamily="2" charset="2"/>
              </a:rPr>
              <a:t> with methylfolate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Glutathione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ym typeface="Wingdings" panose="05000000000000000000" pitchFamily="2" charset="2"/>
              </a:rPr>
              <a:t>Curcumin</a:t>
            </a:r>
            <a:r>
              <a:rPr lang="en-US" dirty="0" smtClean="0">
                <a:sym typeface="Wingdings" panose="05000000000000000000" pitchFamily="2" charset="2"/>
              </a:rPr>
              <a:t> and/or </a:t>
            </a:r>
            <a:r>
              <a:rPr lang="en-US" dirty="0" err="1" smtClean="0">
                <a:sym typeface="Wingdings" panose="05000000000000000000" pitchFamily="2" charset="2"/>
              </a:rPr>
              <a:t>Boswelia</a:t>
            </a:r>
            <a:endParaRPr lang="en-US" dirty="0" smtClean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Identify obstacles and remove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Foundation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Pathways and Systems – NOT Protocols or SNPs</a:t>
            </a:r>
          </a:p>
        </p:txBody>
      </p:sp>
    </p:spTree>
    <p:extLst>
      <p:ext uri="{BB962C8B-B14F-4D97-AF65-F5344CB8AC3E}">
        <p14:creationId xmlns:p14="http://schemas.microsoft.com/office/powerpoint/2010/main" val="35654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38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0"/>
            <a:ext cx="6813376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1280" y="2306195"/>
            <a:ext cx="620795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Great ways to stay informed: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Newsletter Available at </a:t>
            </a:r>
            <a:r>
              <a:rPr lang="en-US" sz="1500" dirty="0">
                <a:hlinkClick r:id="rId3"/>
              </a:rPr>
              <a:t>www.MTHFR.net</a:t>
            </a: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Facebook: </a:t>
            </a:r>
            <a:r>
              <a:rPr lang="en-US" sz="1500" dirty="0">
                <a:hlinkClick r:id="rId4"/>
              </a:rPr>
              <a:t>https://www.facebook.com/drbenjaminlynch</a:t>
            </a: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October 2013 Nutrigenomics Conference </a:t>
            </a:r>
            <a:r>
              <a:rPr lang="en-US" sz="1500" dirty="0" smtClean="0">
                <a:hlinkClick r:id="rId5"/>
              </a:rPr>
              <a:t>www.SeekingHealth.org</a:t>
            </a:r>
            <a:r>
              <a:rPr lang="en-US" sz="1500" dirty="0" smtClean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smtClean="0"/>
              <a:t>March </a:t>
            </a:r>
            <a:r>
              <a:rPr lang="en-US" sz="1500" dirty="0"/>
              <a:t>2014 Nutrigenomics Conference – </a:t>
            </a:r>
            <a:r>
              <a:rPr lang="en-US" sz="1500" dirty="0" smtClean="0">
                <a:hlinkClick r:id="rId5"/>
              </a:rPr>
              <a:t>www.SeekingHealth.org</a:t>
            </a:r>
            <a:endParaRPr lang="en-US" sz="15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smtClean="0"/>
              <a:t>Pathway Planner Poster and Set – </a:t>
            </a:r>
            <a:r>
              <a:rPr lang="en-US" sz="1500" dirty="0" smtClean="0">
                <a:hlinkClick r:id="rId5"/>
              </a:rPr>
              <a:t>www.SeekingHealth.org</a:t>
            </a:r>
            <a:r>
              <a:rPr lang="en-US" sz="1500" dirty="0" smtClean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i="1" dirty="0" smtClean="0"/>
              <a:t>Physician’s Forum for Collaboration – </a:t>
            </a:r>
            <a:r>
              <a:rPr lang="en-US" sz="1500" i="1" dirty="0" smtClean="0">
                <a:hlinkClick r:id="rId5"/>
              </a:rPr>
              <a:t>www.SeekingHealth.org</a:t>
            </a:r>
            <a:r>
              <a:rPr lang="en-US" sz="1500" i="1" dirty="0" smtClean="0"/>
              <a:t>  </a:t>
            </a:r>
            <a:endParaRPr lang="en-US" sz="15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39</a:t>
            </a:fld>
            <a:endParaRPr lang="en-IN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6682" y="4225463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348880" y="925620"/>
            <a:ext cx="312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rgbClr val="6ABB45"/>
                </a:solidFill>
                <a:cs typeface="Arial" pitchFamily="34" charset="0"/>
              </a:rPr>
              <a:t>Thank you</a:t>
            </a:r>
            <a:endParaRPr lang="en-IN" sz="3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8840" y="163564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Nitrous Oxide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8670" y="4226837"/>
            <a:ext cx="2171700" cy="205383"/>
          </a:xfrm>
        </p:spPr>
        <p:txBody>
          <a:bodyPr/>
          <a:lstStyle/>
          <a:p>
            <a:r>
              <a:rPr lang="en-IN" dirty="0" smtClean="0"/>
              <a:t>(c) 2014: Benjamin Lynch, ND</a:t>
            </a:r>
            <a:endParaRPr lang="en-I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72816" y="1995686"/>
            <a:ext cx="3142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(c) 2014: Benjamin Lynch, ND</a:t>
            </a:r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080"/>
            <a:ext cx="6858000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234883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640" y="212752"/>
            <a:ext cx="6156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b="1" dirty="0" smtClean="0">
                <a:solidFill>
                  <a:srgbClr val="6ABB45"/>
                </a:solidFill>
                <a:latin typeface="Arial" pitchFamily="34" charset="0"/>
                <a:cs typeface="Arial" pitchFamily="34" charset="0"/>
              </a:rPr>
              <a:t>Nitrous Oxide as Anxiolytic</a:t>
            </a:r>
            <a:endParaRPr lang="en-IN" sz="1500" b="1" dirty="0">
              <a:solidFill>
                <a:srgbClr val="6ABB4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690" y="596856"/>
            <a:ext cx="200000" cy="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6752" y="4830244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638690" y="543334"/>
            <a:ext cx="6174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Use alternatives (recommend on website &amp; have on hand in office)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Flat screen on ceiling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Colorful walls, artwork, photography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Music of the patient’s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Rescue Remedy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Five Flower Formula by Dr Bach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Calms Forte by Hyland’s (adult and kid versions)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Squishy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Prize afterwards – toy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Friendly doc – in lobby: casual photos sailing, hiking, traveling,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Great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Protein breakfast and 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No caffeine (recommend alternatives)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Magnesium, GABA, B6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ym typeface="Wingdings" panose="05000000000000000000" pitchFamily="2" charset="2"/>
              </a:rPr>
              <a:t>Homeopathics</a:t>
            </a:r>
            <a:r>
              <a:rPr lang="en-US" sz="1600" dirty="0" smtClean="0">
                <a:sym typeface="Wingdings" panose="05000000000000000000" pitchFamily="2" charset="2"/>
              </a:rPr>
              <a:t> – specific for the patient – have a list on website</a:t>
            </a:r>
          </a:p>
        </p:txBody>
      </p:sp>
    </p:spTree>
    <p:extLst>
      <p:ext uri="{BB962C8B-B14F-4D97-AF65-F5344CB8AC3E}">
        <p14:creationId xmlns:p14="http://schemas.microsoft.com/office/powerpoint/2010/main" val="7736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6752" y="4830244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0"/>
            <a:ext cx="62544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8840" y="163564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Nitrous Oxide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8670" y="4226837"/>
            <a:ext cx="2171700" cy="205383"/>
          </a:xfrm>
        </p:spPr>
        <p:txBody>
          <a:bodyPr/>
          <a:lstStyle/>
          <a:p>
            <a:r>
              <a:rPr lang="en-IN" dirty="0" smtClean="0"/>
              <a:t>(c) 2014: Benjamin Lynch, ND</a:t>
            </a:r>
            <a:endParaRPr lang="en-IN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72816" y="1995686"/>
            <a:ext cx="3142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9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201426"/>
            <a:ext cx="6429420" cy="33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42" y="176748"/>
            <a:ext cx="615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6ABB45"/>
                </a:solidFill>
                <a:latin typeface="Arial" pitchFamily="34" charset="0"/>
                <a:cs typeface="Arial" pitchFamily="34" charset="0"/>
              </a:rPr>
              <a:t>Nitrous Oxide Safety</a:t>
            </a:r>
            <a:endParaRPr lang="en-IN" b="1" dirty="0">
              <a:solidFill>
                <a:srgbClr val="6ABB4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376" y="606807"/>
            <a:ext cx="200000" cy="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32E6-3716-4756-8094-8709FEB9671C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6752" y="4830244"/>
            <a:ext cx="2171700" cy="205383"/>
          </a:xfrm>
        </p:spPr>
        <p:txBody>
          <a:bodyPr/>
          <a:lstStyle/>
          <a:p>
            <a:r>
              <a:rPr lang="en-IN" smtClean="0"/>
              <a:t>(c) 2014: Benjamin Lynch, ND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58672" y="601843"/>
            <a:ext cx="6051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Follow guidelines closely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Inspect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Lowest amount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Use intermittently</a:t>
            </a:r>
          </a:p>
        </p:txBody>
      </p:sp>
    </p:spTree>
    <p:extLst>
      <p:ext uri="{BB962C8B-B14F-4D97-AF65-F5344CB8AC3E}">
        <p14:creationId xmlns:p14="http://schemas.microsoft.com/office/powerpoint/2010/main" val="22599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180951</TotalTime>
  <Words>1213</Words>
  <Application>Microsoft Office PowerPoint</Application>
  <PresentationFormat>Custom</PresentationFormat>
  <Paragraphs>314</Paragraphs>
  <Slides>39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Restoring the Methionine Synthase Enzyme    Presenter: Benjamin Lynch, ND  International Academy of Biological Dentistry and Medicine Conference  Las Vegas, NV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by Dr. Ben</dc:title>
  <dc:creator>Gaurav</dc:creator>
  <cp:lastModifiedBy>Dawn Ewing</cp:lastModifiedBy>
  <cp:revision>1808</cp:revision>
  <cp:lastPrinted>2014-03-12T21:24:57Z</cp:lastPrinted>
  <dcterms:created xsi:type="dcterms:W3CDTF">2010-07-06T12:48:09Z</dcterms:created>
  <dcterms:modified xsi:type="dcterms:W3CDTF">2014-08-17T15:19:47Z</dcterms:modified>
</cp:coreProperties>
</file>