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98" r:id="rId3"/>
    <p:sldId id="491" r:id="rId4"/>
    <p:sldId id="1220" r:id="rId5"/>
    <p:sldId id="1230" r:id="rId6"/>
    <p:sldId id="1293" r:id="rId7"/>
    <p:sldId id="1238" r:id="rId8"/>
    <p:sldId id="1233" r:id="rId9"/>
    <p:sldId id="1292" r:id="rId10"/>
    <p:sldId id="1239" r:id="rId11"/>
    <p:sldId id="1271" r:id="rId12"/>
    <p:sldId id="1272" r:id="rId13"/>
    <p:sldId id="1256" r:id="rId14"/>
    <p:sldId id="1266" r:id="rId15"/>
    <p:sldId id="1231" r:id="rId16"/>
    <p:sldId id="1291" r:id="rId17"/>
    <p:sldId id="1294" r:id="rId18"/>
    <p:sldId id="1278" r:id="rId19"/>
    <p:sldId id="1274" r:id="rId20"/>
    <p:sldId id="1284" r:id="rId21"/>
    <p:sldId id="1268" r:id="rId22"/>
    <p:sldId id="1297" r:id="rId23"/>
    <p:sldId id="1296" r:id="rId24"/>
    <p:sldId id="1302" r:id="rId25"/>
    <p:sldId id="1303" r:id="rId26"/>
    <p:sldId id="1276" r:id="rId27"/>
    <p:sldId id="1286" r:id="rId28"/>
    <p:sldId id="1301" r:id="rId29"/>
    <p:sldId id="1287" r:id="rId30"/>
    <p:sldId id="1288" r:id="rId31"/>
    <p:sldId id="1289" r:id="rId32"/>
    <p:sldId id="1285" r:id="rId33"/>
    <p:sldId id="1281" r:id="rId34"/>
    <p:sldId id="1283" r:id="rId35"/>
    <p:sldId id="1279" r:id="rId36"/>
    <p:sldId id="1298" r:id="rId37"/>
    <p:sldId id="1304" r:id="rId38"/>
    <p:sldId id="1270" r:id="rId39"/>
    <p:sldId id="1300" r:id="rId40"/>
    <p:sldId id="1280" r:id="rId41"/>
    <p:sldId id="1299" r:id="rId42"/>
    <p:sldId id="1223" r:id="rId43"/>
    <p:sldId id="778" r:id="rId44"/>
  </p:sldIdLst>
  <p:sldSz cx="6858000" cy="51435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70BD25E-5212-4114-B53D-AD30A4FB7390}">
          <p14:sldIdLst>
            <p14:sldId id="256"/>
          </p14:sldIdLst>
        </p14:section>
        <p14:section name="Presentation" id="{F87DACE5-DF9B-4296-867D-6C814A9E6360}">
          <p14:sldIdLst>
            <p14:sldId id="298"/>
            <p14:sldId id="491"/>
            <p14:sldId id="1220"/>
            <p14:sldId id="1230"/>
            <p14:sldId id="1293"/>
            <p14:sldId id="1238"/>
            <p14:sldId id="1233"/>
            <p14:sldId id="1292"/>
            <p14:sldId id="1239"/>
            <p14:sldId id="1271"/>
            <p14:sldId id="1272"/>
            <p14:sldId id="1256"/>
            <p14:sldId id="1266"/>
            <p14:sldId id="1231"/>
            <p14:sldId id="1291"/>
            <p14:sldId id="1294"/>
            <p14:sldId id="1278"/>
            <p14:sldId id="1274"/>
            <p14:sldId id="1284"/>
            <p14:sldId id="1268"/>
            <p14:sldId id="1297"/>
            <p14:sldId id="1296"/>
            <p14:sldId id="1302"/>
            <p14:sldId id="1303"/>
            <p14:sldId id="1276"/>
            <p14:sldId id="1286"/>
            <p14:sldId id="1301"/>
            <p14:sldId id="1287"/>
            <p14:sldId id="1288"/>
            <p14:sldId id="1289"/>
            <p14:sldId id="1285"/>
            <p14:sldId id="1281"/>
            <p14:sldId id="1283"/>
            <p14:sldId id="1279"/>
            <p14:sldId id="1298"/>
            <p14:sldId id="1304"/>
            <p14:sldId id="1270"/>
            <p14:sldId id="1300"/>
            <p14:sldId id="1280"/>
            <p14:sldId id="1299"/>
            <p14:sldId id="1223"/>
            <p14:sldId id="778"/>
          </p14:sldIdLst>
        </p14:section>
        <p14:section name="End" id="{83B4463D-2F28-4278-9F46-52D586423B83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87B4"/>
    <a:srgbClr val="077D9C"/>
    <a:srgbClr val="71462B"/>
    <a:srgbClr val="6AB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13" autoAdjust="0"/>
    <p:restoredTop sz="90253" autoAdjust="0"/>
  </p:normalViewPr>
  <p:slideViewPr>
    <p:cSldViewPr>
      <p:cViewPr varScale="1">
        <p:scale>
          <a:sx n="72" d="100"/>
          <a:sy n="72" d="100"/>
        </p:scale>
        <p:origin x="-1051" y="-82"/>
      </p:cViewPr>
      <p:guideLst>
        <p:guide orient="horz" pos="162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650"/>
    </p:cViewPr>
  </p:sorterViewPr>
  <p:notesViewPr>
    <p:cSldViewPr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dfd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997379-CC0F-43F0-92FE-1585FC23F7BE}" type="datetimeFigureOut">
              <a:rPr lang="en-US" smtClean="0"/>
              <a:pPr/>
              <a:t>8/15/2014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B4A84-1883-41F7-8140-D36E02AA0C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802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IN" smtClean="0"/>
              <a:t>dfd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763ABD-13C2-4779-A04E-13482F51EB3A}" type="datetimeFigureOut">
              <a:rPr lang="en-IN" smtClean="0"/>
              <a:pPr/>
              <a:t>15-08-2014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1F8AC7-0879-468D-888D-85DDFA4F6F4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616976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F8AC7-0879-468D-888D-85DDFA4F6F4D}" type="slidenum">
              <a:rPr lang="en-IN" smtClean="0"/>
              <a:pPr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11810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F8AC7-0879-468D-888D-85DDFA4F6F4D}" type="slidenum">
              <a:rPr lang="en-IN" smtClean="0"/>
              <a:pPr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56639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F8AC7-0879-468D-888D-85DDFA4F6F4D}" type="slidenum">
              <a:rPr lang="en-IN" smtClean="0"/>
              <a:pPr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3657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F8AC7-0879-468D-888D-85DDFA4F6F4D}" type="slidenum">
              <a:rPr lang="en-IN" smtClean="0"/>
              <a:pPr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81877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F8AC7-0879-468D-888D-85DDFA4F6F4D}" type="slidenum">
              <a:rPr lang="en-IN" smtClean="0"/>
              <a:pPr/>
              <a:t>16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439022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F8AC7-0879-468D-888D-85DDFA4F6F4D}" type="slidenum">
              <a:rPr lang="en-IN" smtClean="0"/>
              <a:pPr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301211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F8AC7-0879-468D-888D-85DDFA4F6F4D}" type="slidenum">
              <a:rPr lang="en-IN" smtClean="0"/>
              <a:pPr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359967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F8AC7-0879-468D-888D-85DDFA4F6F4D}" type="slidenum">
              <a:rPr lang="en-IN" smtClean="0"/>
              <a:pPr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204402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F8AC7-0879-468D-888D-85DDFA4F6F4D}" type="slidenum">
              <a:rPr lang="en-IN" smtClean="0"/>
              <a:pPr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717378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F8AC7-0879-468D-888D-85DDFA4F6F4D}" type="slidenum">
              <a:rPr lang="en-IN" smtClean="0"/>
              <a:pPr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772435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F8AC7-0879-468D-888D-85DDFA4F6F4D}" type="slidenum">
              <a:rPr lang="en-IN" smtClean="0"/>
              <a:pPr/>
              <a:t>26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33401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F8AC7-0879-468D-888D-85DDFA4F6F4D}" type="slidenum">
              <a:rPr lang="en-IN" smtClean="0"/>
              <a:pPr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542092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F8AC7-0879-468D-888D-85DDFA4F6F4D}" type="slidenum">
              <a:rPr lang="en-IN" smtClean="0"/>
              <a:pPr/>
              <a:t>27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731241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F8AC7-0879-468D-888D-85DDFA4F6F4D}" type="slidenum">
              <a:rPr lang="en-IN" smtClean="0"/>
              <a:pPr/>
              <a:t>28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176832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F8AC7-0879-468D-888D-85DDFA4F6F4D}" type="slidenum">
              <a:rPr lang="en-IN" smtClean="0"/>
              <a:pPr/>
              <a:t>29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100586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F8AC7-0879-468D-888D-85DDFA4F6F4D}" type="slidenum">
              <a:rPr lang="en-IN" smtClean="0"/>
              <a:pPr/>
              <a:t>30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016285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F8AC7-0879-468D-888D-85DDFA4F6F4D}" type="slidenum">
              <a:rPr lang="en-IN" smtClean="0"/>
              <a:pPr/>
              <a:t>31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135058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F8AC7-0879-468D-888D-85DDFA4F6F4D}" type="slidenum">
              <a:rPr lang="en-IN" smtClean="0"/>
              <a:pPr/>
              <a:t>32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306293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F8AC7-0879-468D-888D-85DDFA4F6F4D}" type="slidenum">
              <a:rPr lang="en-IN" smtClean="0"/>
              <a:pPr/>
              <a:t>33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006680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F8AC7-0879-468D-888D-85DDFA4F6F4D}" type="slidenum">
              <a:rPr lang="en-IN" smtClean="0"/>
              <a:pPr/>
              <a:t>35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447168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F8AC7-0879-468D-888D-85DDFA4F6F4D}" type="slidenum">
              <a:rPr lang="en-IN" smtClean="0"/>
              <a:pPr/>
              <a:t>36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470194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F8AC7-0879-468D-888D-85DDFA4F6F4D}" type="slidenum">
              <a:rPr lang="en-IN" smtClean="0"/>
              <a:pPr/>
              <a:t>38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33006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F8AC7-0879-468D-888D-85DDFA4F6F4D}" type="slidenum">
              <a:rPr lang="en-IN" smtClean="0"/>
              <a:pPr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536327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F8AC7-0879-468D-888D-85DDFA4F6F4D}" type="slidenum">
              <a:rPr lang="en-IN" smtClean="0"/>
              <a:pPr/>
              <a:t>39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312625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F8AC7-0879-468D-888D-85DDFA4F6F4D}" type="slidenum">
              <a:rPr lang="en-IN" smtClean="0"/>
              <a:pPr/>
              <a:t>40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76537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F8AC7-0879-468D-888D-85DDFA4F6F4D}" type="slidenum">
              <a:rPr lang="en-IN" smtClean="0"/>
              <a:pPr/>
              <a:t>41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313838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F8AC7-0879-468D-888D-85DDFA4F6F4D}" type="slidenum">
              <a:rPr lang="en-IN" smtClean="0"/>
              <a:pPr/>
              <a:t>42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116376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If our environment and diet are healthy – then the MTHFR</a:t>
            </a:r>
            <a:r>
              <a:rPr lang="en-IN" baseline="0" dirty="0" smtClean="0"/>
              <a:t> SNP is not so significant.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F8AC7-0879-468D-888D-85DDFA4F6F4D}" type="slidenum">
              <a:rPr lang="en-IN" smtClean="0"/>
              <a:pPr/>
              <a:t>43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77750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F8AC7-0879-468D-888D-85DDFA4F6F4D}" type="slidenum">
              <a:rPr lang="en-IN" smtClean="0"/>
              <a:pPr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59956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F8AC7-0879-468D-888D-85DDFA4F6F4D}" type="slidenum">
              <a:rPr lang="en-IN" smtClean="0"/>
              <a:pPr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0463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F8AC7-0879-468D-888D-85DDFA4F6F4D}" type="slidenum">
              <a:rPr lang="en-IN" smtClean="0"/>
              <a:pPr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4633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F8AC7-0879-468D-888D-85DDFA4F6F4D}" type="slidenum">
              <a:rPr lang="en-IN" smtClean="0"/>
              <a:pPr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3470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F8AC7-0879-468D-888D-85DDFA4F6F4D}" type="slidenum">
              <a:rPr lang="en-IN" smtClean="0"/>
              <a:pPr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46565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F8AC7-0879-468D-888D-85DDFA4F6F4D}" type="slidenum">
              <a:rPr lang="en-IN" smtClean="0"/>
              <a:pPr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0878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2"/>
            <a:ext cx="58293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927C2-2460-42FF-8985-307C7CC648CC}" type="datetime1">
              <a:rPr lang="en-IN" smtClean="0"/>
              <a:t>15-08-2014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(c) 2014: Benjamin Lynch, ND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4867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26BAD-C607-4204-B911-64D04F7B154E}" type="datetime1">
              <a:rPr lang="en-IN" smtClean="0"/>
              <a:t>15-08-2014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(c) 2014: Benjamin Lynch, ND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8454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05980"/>
            <a:ext cx="154305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80"/>
            <a:ext cx="451485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48475-EF48-459D-BC91-008790AE5AFB}" type="datetime1">
              <a:rPr lang="en-IN" smtClean="0"/>
              <a:t>15-08-2014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(c) 2014: Benjamin Lynch, ND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1528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F98BC-C14D-4F86-8488-4FB910CA5289}" type="datetime1">
              <a:rPr lang="en-IN" smtClean="0"/>
              <a:t>15-08-2014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(c) 2014: Benjamin Lynch, ND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36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8681-BAC1-4E0F-8025-A3635B9322F7}" type="datetime1">
              <a:rPr lang="en-IN" smtClean="0"/>
              <a:t>15-08-2014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(c) 2014: Benjamin Lynch, ND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9033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424DB-453E-44EE-8330-527B9605FCB6}" type="datetime1">
              <a:rPr lang="en-IN" smtClean="0"/>
              <a:t>15-08-2014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(c) 2014: Benjamin Lynch, ND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646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A75E6-3C65-415F-B835-D0C34971E161}" type="datetime1">
              <a:rPr lang="en-IN" smtClean="0"/>
              <a:t>15-08-2014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(c) 2014: Benjamin Lynch, ND</a:t>
            </a:r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715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6C9DC-5F6C-4C1E-8D67-36C7039042B9}" type="datetime1">
              <a:rPr lang="en-IN" smtClean="0"/>
              <a:t>15-08-2014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(c) 2014: Benjamin Lynch, ND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9900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236E4-458E-4265-A096-7FD55194DE6A}" type="datetime1">
              <a:rPr lang="en-IN" smtClean="0"/>
              <a:t>15-08-2014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(c) 2014: Benjamin Lynch, ND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501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91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076328"/>
            <a:ext cx="2256235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5626F-8A64-4B3C-BA92-F2FD07302F73}" type="datetime1">
              <a:rPr lang="en-IN" smtClean="0"/>
              <a:t>15-08-2014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(c) 2014: Benjamin Lynch, ND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6048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1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6"/>
            <a:ext cx="41148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EB582-D5F4-4832-B0D2-CBCAF0D04BD5}" type="datetime1">
              <a:rPr lang="en-IN" smtClean="0"/>
              <a:t>15-08-2014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(c) 2014: Benjamin Lynch, ND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15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4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F98FC-FFE4-40FC-B503-2EB98FC14E74}" type="datetime1">
              <a:rPr lang="en-IN" smtClean="0"/>
              <a:t>15-08-2014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4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IN" smtClean="0"/>
              <a:t>(c) 2014: Benjamin Lynch, ND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4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732E6-3716-4756-8094-8709FEB9671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58098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jn.nutrition.org/content/136/6/1636S.full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jmg.bmj.com/content/40/8/619.full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thfr.net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seekinghealth.org/" TargetMode="External"/><Relationship Id="rId4" Type="http://schemas.openxmlformats.org/officeDocument/2006/relationships/hyperlink" Target="https://www.facebook.com/drbenjaminlynch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653648"/>
            <a:ext cx="6843075" cy="2106234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MTHFR: Impact of Nitrous Oxide</a:t>
            </a:r>
            <a:br>
              <a:rPr lang="en-US" sz="3600" b="1" dirty="0" smtClean="0"/>
            </a:br>
            <a:r>
              <a:rPr lang="en-US" sz="2200" b="1" dirty="0" smtClean="0"/>
              <a:t/>
            </a:r>
            <a:br>
              <a:rPr lang="en-US" sz="2200" b="1" dirty="0" smtClean="0"/>
            </a:br>
            <a:r>
              <a:rPr lang="en-US" sz="2100" b="1" dirty="0"/>
              <a:t/>
            </a:r>
            <a:br>
              <a:rPr lang="en-US" sz="2100" b="1" dirty="0"/>
            </a:b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Presenter:</a:t>
            </a:r>
            <a:b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Benjamin Lynch, ND</a:t>
            </a:r>
            <a:b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International 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Academy of Biological 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Dentistry 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and Medicine Conference 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Las Vegas, NV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82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82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13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Clinicians will be central to helping consumer-patients use genomic information to make health decisions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.” – NEJM</a:t>
            </a:r>
            <a:b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en-IN" sz="15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1</a:t>
            </a:fld>
            <a:endParaRPr lang="en-IN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402886" y="4218386"/>
            <a:ext cx="2171700" cy="205383"/>
          </a:xfrm>
        </p:spPr>
        <p:txBody>
          <a:bodyPr/>
          <a:lstStyle/>
          <a:p>
            <a:r>
              <a:rPr lang="en-IN" smtClean="0"/>
              <a:t>(c) 2014: Benjamin Lynch, ND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5931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(c) 2014: Benjamin Lynch, ND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10</a:t>
            </a:fld>
            <a:endParaRPr lang="en-IN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16" name="5-Point Star 15"/>
          <p:cNvSpPr/>
          <p:nvPr/>
        </p:nvSpPr>
        <p:spPr>
          <a:xfrm>
            <a:off x="692696" y="4371950"/>
            <a:ext cx="216024" cy="216024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188640" y="2211710"/>
            <a:ext cx="216024" cy="216024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124744" y="2859782"/>
            <a:ext cx="57606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16632" y="3651870"/>
            <a:ext cx="57606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429000" y="3435846"/>
            <a:ext cx="57606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708920" y="2499742"/>
            <a:ext cx="57606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780928" y="2139702"/>
            <a:ext cx="57606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077072" y="2427734"/>
            <a:ext cx="57606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789040" y="1779662"/>
            <a:ext cx="57606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204864" y="1275606"/>
            <a:ext cx="57606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0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80728" y="1059582"/>
            <a:ext cx="52655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“SAM, a remarkably versatile molecule, is said to be second, only to ATP, in the number of enzymes that require it.”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11</a:t>
            </a:fld>
            <a:endParaRPr lang="en-IN"/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58670" y="4226837"/>
            <a:ext cx="2171700" cy="205383"/>
          </a:xfrm>
        </p:spPr>
        <p:txBody>
          <a:bodyPr/>
          <a:lstStyle/>
          <a:p>
            <a:r>
              <a:rPr lang="en-IN" dirty="0" smtClean="0"/>
              <a:t>(c) 2013: Benjamin Lynch, ND</a:t>
            </a:r>
            <a:endParaRPr lang="en-IN" dirty="0"/>
          </a:p>
        </p:txBody>
      </p:sp>
      <p:sp>
        <p:nvSpPr>
          <p:cNvPr id="4" name="TextBox 3"/>
          <p:cNvSpPr txBox="1"/>
          <p:nvPr/>
        </p:nvSpPr>
        <p:spPr>
          <a:xfrm>
            <a:off x="2564904" y="4121819"/>
            <a:ext cx="41044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/>
              </a:rPr>
              <a:t>http://jn.nutrition.org/content/136/6/1636S.full.pdf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93234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(c) 2014: Benjamin Lynch, ND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12</a:t>
            </a:fld>
            <a:endParaRPr lang="en-IN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17" name="5-Point Star 16"/>
          <p:cNvSpPr/>
          <p:nvPr/>
        </p:nvSpPr>
        <p:spPr>
          <a:xfrm>
            <a:off x="4005064" y="1491630"/>
            <a:ext cx="216024" cy="216024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86"/>
            <a:ext cx="6858000" cy="468052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9035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(c) 2014: Benjamin Lynch, ND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14</a:t>
            </a:fld>
            <a:endParaRPr lang="en-IN"/>
          </a:p>
        </p:txBody>
      </p:sp>
      <p:sp>
        <p:nvSpPr>
          <p:cNvPr id="6" name="5-Point Star 5"/>
          <p:cNvSpPr/>
          <p:nvPr/>
        </p:nvSpPr>
        <p:spPr>
          <a:xfrm>
            <a:off x="2402886" y="2431769"/>
            <a:ext cx="162018" cy="162018"/>
          </a:xfrm>
          <a:prstGeom prst="star5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5-Point Star 7"/>
          <p:cNvSpPr/>
          <p:nvPr/>
        </p:nvSpPr>
        <p:spPr>
          <a:xfrm>
            <a:off x="4239090" y="4062694"/>
            <a:ext cx="162018" cy="162018"/>
          </a:xfrm>
          <a:prstGeom prst="star5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extBox 1"/>
          <p:cNvSpPr txBox="1"/>
          <p:nvPr/>
        </p:nvSpPr>
        <p:spPr>
          <a:xfrm>
            <a:off x="116632" y="1139507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MTHFR </a:t>
            </a:r>
            <a:r>
              <a:rPr lang="en-US" sz="1400" dirty="0" err="1" smtClean="0"/>
              <a:t>snp</a:t>
            </a:r>
            <a:r>
              <a:rPr lang="en-US" sz="1400" dirty="0" smtClean="0"/>
              <a:t> can reduce one type of cancer risk. Which one?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483895" y="2193115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C00000"/>
                </a:solidFill>
              </a:rPr>
              <a:t>(5-FU site)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80928" y="1529051"/>
            <a:ext cx="18362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C00000"/>
                </a:solidFill>
              </a:rPr>
              <a:t>(Methotrexate Site)</a:t>
            </a:r>
            <a:endParaRPr lang="en-US" sz="1000" dirty="0">
              <a:solidFill>
                <a:srgbClr val="C0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429000" y="1751713"/>
            <a:ext cx="270030" cy="999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9" idx="3"/>
          </p:cNvCxnSpPr>
          <p:nvPr/>
        </p:nvCxnSpPr>
        <p:spPr>
          <a:xfrm>
            <a:off x="3356992" y="1751713"/>
            <a:ext cx="423047" cy="5645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1"/>
          </a:xfrm>
          <a:prstGeom prst="rect">
            <a:avLst/>
          </a:prstGeom>
        </p:spPr>
      </p:pic>
      <p:sp>
        <p:nvSpPr>
          <p:cNvPr id="12" name="5-Point Star 11"/>
          <p:cNvSpPr/>
          <p:nvPr/>
        </p:nvSpPr>
        <p:spPr>
          <a:xfrm>
            <a:off x="1124744" y="3209299"/>
            <a:ext cx="216024" cy="216024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2543960" y="2000030"/>
            <a:ext cx="216024" cy="216024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4914900" y="1031495"/>
            <a:ext cx="216024" cy="216024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7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640" y="2247714"/>
            <a:ext cx="6429420" cy="3375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44824" y="1895298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b="1" dirty="0" smtClean="0">
                <a:solidFill>
                  <a:srgbClr val="6ABB45"/>
                </a:solidFill>
                <a:cs typeface="Arial" pitchFamily="34" charset="0"/>
              </a:rPr>
              <a:t>Nitrous Oxide</a:t>
            </a:r>
            <a:endParaRPr lang="en-IN" sz="3600" dirty="0"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15</a:t>
            </a:fld>
            <a:endParaRPr lang="en-IN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58670" y="4226837"/>
            <a:ext cx="2171700" cy="205383"/>
          </a:xfrm>
        </p:spPr>
        <p:txBody>
          <a:bodyPr/>
          <a:lstStyle/>
          <a:p>
            <a:r>
              <a:rPr lang="en-IN" dirty="0" smtClean="0"/>
              <a:t>(c) 2014: Benjamin Lynch, ND</a:t>
            </a:r>
            <a:endParaRPr lang="en-IN" dirty="0"/>
          </a:p>
        </p:txBody>
      </p:sp>
      <p:sp>
        <p:nvSpPr>
          <p:cNvPr id="3" name="TextBox 2"/>
          <p:cNvSpPr txBox="1"/>
          <p:nvPr/>
        </p:nvSpPr>
        <p:spPr>
          <a:xfrm>
            <a:off x="3068960" y="264375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21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16</a:t>
            </a:fld>
            <a:endParaRPr lang="en-I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534"/>
            <a:ext cx="6858000" cy="331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4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7864" y="699542"/>
            <a:ext cx="59046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“The </a:t>
            </a:r>
            <a:r>
              <a:rPr lang="en-US" sz="2800" dirty="0"/>
              <a:t>effect is well known among</a:t>
            </a:r>
          </a:p>
          <a:p>
            <a:r>
              <a:rPr lang="en-US" sz="2800" dirty="0" smtClean="0"/>
              <a:t>anesthetists </a:t>
            </a:r>
            <a:r>
              <a:rPr lang="en-US" sz="2800" dirty="0"/>
              <a:t>that nitrous oxide</a:t>
            </a:r>
          </a:p>
          <a:p>
            <a:r>
              <a:rPr lang="en-US" sz="2800" dirty="0"/>
              <a:t>irreversibly inactivates cob(I)</a:t>
            </a:r>
            <a:r>
              <a:rPr lang="en-US" sz="2800" dirty="0" err="1"/>
              <a:t>alamin</a:t>
            </a:r>
            <a:r>
              <a:rPr lang="en-US" sz="2800" dirty="0"/>
              <a:t>, </a:t>
            </a:r>
            <a:r>
              <a:rPr lang="en-US" sz="2800" dirty="0" smtClean="0"/>
              <a:t>the active </a:t>
            </a:r>
            <a:r>
              <a:rPr lang="en-US" sz="2800" dirty="0"/>
              <a:t>form of vitamin B12 essential </a:t>
            </a:r>
            <a:r>
              <a:rPr lang="en-US" sz="2800" dirty="0" smtClean="0"/>
              <a:t>for methionine-synthase </a:t>
            </a:r>
            <a:r>
              <a:rPr lang="en-US" sz="2800" dirty="0"/>
              <a:t>activity in the </a:t>
            </a:r>
            <a:r>
              <a:rPr lang="en-US" sz="2800" dirty="0" smtClean="0"/>
              <a:t>brain and </a:t>
            </a:r>
            <a:r>
              <a:rPr lang="en-US" sz="2800" dirty="0"/>
              <a:t>converts it to cob(II)</a:t>
            </a:r>
            <a:r>
              <a:rPr lang="en-US" sz="2800" dirty="0" err="1"/>
              <a:t>alamin</a:t>
            </a:r>
            <a:r>
              <a:rPr lang="en-US" sz="2800" dirty="0"/>
              <a:t>.”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17</a:t>
            </a:fld>
            <a:endParaRPr lang="en-IN"/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58670" y="4226837"/>
            <a:ext cx="2171700" cy="205383"/>
          </a:xfrm>
        </p:spPr>
        <p:txBody>
          <a:bodyPr/>
          <a:lstStyle/>
          <a:p>
            <a:r>
              <a:rPr lang="en-IN" dirty="0" smtClean="0"/>
              <a:t>(c) 2014: Benjamin Lynch, ND</a:t>
            </a:r>
            <a:endParaRPr lang="en-IN" dirty="0"/>
          </a:p>
        </p:txBody>
      </p:sp>
      <p:sp>
        <p:nvSpPr>
          <p:cNvPr id="4" name="TextBox 3"/>
          <p:cNvSpPr txBox="1"/>
          <p:nvPr/>
        </p:nvSpPr>
        <p:spPr>
          <a:xfrm>
            <a:off x="935400" y="3841399"/>
            <a:ext cx="56063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http://download.thelancet.com/pdfs/journals/lancet/PIIS0140673605759742.pdf?id=aaaZMYMo1O9384ndqawFu</a:t>
            </a:r>
          </a:p>
        </p:txBody>
      </p:sp>
    </p:spTree>
    <p:extLst>
      <p:ext uri="{BB962C8B-B14F-4D97-AF65-F5344CB8AC3E}">
        <p14:creationId xmlns:p14="http://schemas.microsoft.com/office/powerpoint/2010/main" val="114781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(c) 2014: Benjamin Lynch, ND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18</a:t>
            </a:fld>
            <a:endParaRPr lang="en-IN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1340768" y="1635646"/>
            <a:ext cx="0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348894" y="1995686"/>
            <a:ext cx="0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32656" y="2211710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844824" y="2715766"/>
            <a:ext cx="57606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132856" y="2931790"/>
            <a:ext cx="0" cy="28803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628800" y="2283718"/>
            <a:ext cx="0" cy="36004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16632" y="3435846"/>
            <a:ext cx="0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88640" y="63196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Nitrous Oxide Effect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20688" y="992220"/>
            <a:ext cx="432048" cy="3600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218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92" y="483518"/>
            <a:ext cx="5610624" cy="36724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0542" y="4421793"/>
            <a:ext cx="534659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Source: http://www.anesthesia-analgesia.org/content/105/1/83/F4.expansion.html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4284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90" y="1113589"/>
            <a:ext cx="6429420" cy="3375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8640" y="1113588"/>
            <a:ext cx="61566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350" dirty="0">
                <a:solidFill>
                  <a:srgbClr val="6ABB45"/>
                </a:solidFill>
                <a:latin typeface="Arial" pitchFamily="34" charset="0"/>
                <a:cs typeface="Arial" pitchFamily="34" charset="0"/>
              </a:rPr>
              <a:t>Disclaimer &amp; Disclosures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9415" y="1559138"/>
            <a:ext cx="200000" cy="19047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569414" y="1507528"/>
            <a:ext cx="61539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The information presented here is for informational and educational purposes only. 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Docere, </a:t>
            </a:r>
            <a:r>
              <a:rPr lang="en-US" sz="10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 and Benjamin Lynch will not be liable for any direct, indirect, consequential, special, exemplary, or other damages arising from the use or misuse of any materials or information published. </a:t>
            </a:r>
          </a:p>
          <a:p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President 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and CEO of 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SeekingHealth.com, SeekingHealth.org 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and founder of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MTHFR.Net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50" dirty="0"/>
          </a:p>
          <a:p>
            <a:endParaRPr lang="en-US" sz="1050" dirty="0"/>
          </a:p>
          <a:p>
            <a:endParaRPr lang="en-US" sz="105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2</a:t>
            </a:fld>
            <a:endParaRPr lang="en-IN"/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58670" y="4226837"/>
            <a:ext cx="2171700" cy="205383"/>
          </a:xfrm>
        </p:spPr>
        <p:txBody>
          <a:bodyPr/>
          <a:lstStyle/>
          <a:p>
            <a:r>
              <a:rPr lang="en-IN" smtClean="0"/>
              <a:t>(c) 2014: Benjamin Lynch, ND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7517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20</a:t>
            </a:fld>
            <a:endParaRPr lang="en-I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80"/>
            <a:ext cx="6858000" cy="487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609"/>
            <a:ext cx="6858000" cy="482453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21</a:t>
            </a:fld>
            <a:endParaRPr lang="en-IN"/>
          </a:p>
        </p:txBody>
      </p:sp>
      <p:sp>
        <p:nvSpPr>
          <p:cNvPr id="4" name="TextBox 3"/>
          <p:cNvSpPr txBox="1"/>
          <p:nvPr/>
        </p:nvSpPr>
        <p:spPr>
          <a:xfrm>
            <a:off x="2060848" y="1347614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MTHFR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2492896" y="1583383"/>
            <a:ext cx="144016" cy="1440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xplosion 1 5"/>
          <p:cNvSpPr/>
          <p:nvPr/>
        </p:nvSpPr>
        <p:spPr>
          <a:xfrm>
            <a:off x="3789040" y="1648157"/>
            <a:ext cx="360040" cy="288032"/>
          </a:xfrm>
          <a:prstGeom prst="irregularSeal1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3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22</a:t>
            </a:fld>
            <a:endParaRPr lang="en-I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902"/>
            <a:ext cx="6858000" cy="441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5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(c) 2014: Benjamin Lynch, ND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23</a:t>
            </a:fld>
            <a:endParaRPr lang="en-IN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1844824" y="2211710"/>
            <a:ext cx="57606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124744" y="2859782"/>
            <a:ext cx="57606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39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(c) 2014: Benjamin Lynch, ND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24</a:t>
            </a:fld>
            <a:endParaRPr lang="en-I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3" y="0"/>
            <a:ext cx="6656294" cy="51435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3789040" y="3795886"/>
            <a:ext cx="216024" cy="21602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5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(c) 2014: Benjamin Lynch, ND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25</a:t>
            </a:fld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613"/>
            <a:ext cx="6858000" cy="4970273"/>
          </a:xfrm>
          <a:prstGeom prst="rect">
            <a:avLst/>
          </a:prstGeom>
        </p:spPr>
      </p:pic>
      <p:sp>
        <p:nvSpPr>
          <p:cNvPr id="7" name="5-Point Star 6"/>
          <p:cNvSpPr/>
          <p:nvPr/>
        </p:nvSpPr>
        <p:spPr>
          <a:xfrm>
            <a:off x="4149080" y="4371950"/>
            <a:ext cx="216024" cy="21602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5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640" y="2247714"/>
            <a:ext cx="6429420" cy="3375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92712" y="1866046"/>
            <a:ext cx="424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b="1" dirty="0" smtClean="0">
                <a:solidFill>
                  <a:srgbClr val="6ABB45"/>
                </a:solidFill>
                <a:cs typeface="Arial" pitchFamily="34" charset="0"/>
              </a:rPr>
              <a:t>Who’s at Risk?</a:t>
            </a:r>
            <a:endParaRPr lang="en-IN" sz="3600" dirty="0"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26</a:t>
            </a:fld>
            <a:endParaRPr lang="en-IN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58670" y="4226837"/>
            <a:ext cx="2171700" cy="205383"/>
          </a:xfrm>
        </p:spPr>
        <p:txBody>
          <a:bodyPr/>
          <a:lstStyle/>
          <a:p>
            <a:r>
              <a:rPr lang="en-IN" dirty="0" smtClean="0"/>
              <a:t>(c) 2014: Benjamin Lynch, ND</a:t>
            </a:r>
            <a:endParaRPr lang="en-IN" dirty="0"/>
          </a:p>
        </p:txBody>
      </p:sp>
      <p:sp>
        <p:nvSpPr>
          <p:cNvPr id="3" name="TextBox 2"/>
          <p:cNvSpPr txBox="1"/>
          <p:nvPr/>
        </p:nvSpPr>
        <p:spPr>
          <a:xfrm>
            <a:off x="2924944" y="258996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Screening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52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27</a:t>
            </a:fld>
            <a:endParaRPr lang="en-I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07" y="0"/>
            <a:ext cx="65825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66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28</a:t>
            </a:fld>
            <a:endParaRPr lang="en-I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4" y="0"/>
            <a:ext cx="61104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8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29</a:t>
            </a:fld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08" y="0"/>
            <a:ext cx="60229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1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3</a:t>
            </a:fld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" y="89714"/>
            <a:ext cx="6624735" cy="500231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(c) 2014: Benjamin Lynch, ND</a:t>
            </a:r>
            <a:endParaRPr lang="en-IN"/>
          </a:p>
        </p:txBody>
      </p:sp>
      <p:sp>
        <p:nvSpPr>
          <p:cNvPr id="6" name="Rounded Rectangle 5"/>
          <p:cNvSpPr/>
          <p:nvPr/>
        </p:nvSpPr>
        <p:spPr>
          <a:xfrm>
            <a:off x="3428999" y="2427734"/>
            <a:ext cx="3240361" cy="792088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32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30</a:t>
            </a:fld>
            <a:endParaRPr lang="en-I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828"/>
            <a:ext cx="6858000" cy="463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5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31</a:t>
            </a:fld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70"/>
            <a:ext cx="685800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4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252" y="561541"/>
            <a:ext cx="6429420" cy="3375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290" y="524576"/>
            <a:ext cx="61566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350" b="1" dirty="0">
                <a:solidFill>
                  <a:srgbClr val="6ABB45"/>
                </a:solidFill>
                <a:latin typeface="Arial" pitchFamily="34" charset="0"/>
                <a:cs typeface="Arial" pitchFamily="34" charset="0"/>
              </a:rPr>
              <a:t>Who are at risk for MTHFR mutations?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9197" y="1028865"/>
            <a:ext cx="200000" cy="19047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593823" y="957111"/>
            <a:ext cx="529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>
                <a:latin typeface="Arial" pitchFamily="34" charset="0"/>
              </a:rPr>
              <a:t>Prevalence of homozygous TT genotype (two 677C&gt;T alleles) among newborns by area and ethnic background, ICBDMS 2003</a:t>
            </a:r>
            <a:endParaRPr lang="en-US" sz="9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40" y="1357107"/>
            <a:ext cx="6155090" cy="3135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078386" y="4566647"/>
            <a:ext cx="529258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750" dirty="0">
                <a:latin typeface="Arial" pitchFamily="34" charset="0"/>
                <a:hlinkClick r:id="rId6"/>
              </a:rPr>
              <a:t>Wilcken B et al. J Med Genet 2003;40:619-625</a:t>
            </a:r>
            <a:endParaRPr lang="da-DK" sz="750" dirty="0">
              <a:latin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32</a:t>
            </a:fld>
            <a:endParaRPr lang="en-IN"/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714711" y="4599677"/>
            <a:ext cx="2171700" cy="205383"/>
          </a:xfrm>
        </p:spPr>
        <p:txBody>
          <a:bodyPr/>
          <a:lstStyle/>
          <a:p>
            <a:r>
              <a:rPr lang="en-IN" dirty="0" smtClean="0"/>
              <a:t>(c) 2014: Benjamin Lynch, ND</a:t>
            </a:r>
            <a:endParaRPr lang="en-IN" dirty="0"/>
          </a:p>
        </p:txBody>
      </p:sp>
      <p:sp>
        <p:nvSpPr>
          <p:cNvPr id="12" name="TextBox 11"/>
          <p:cNvSpPr txBox="1"/>
          <p:nvPr/>
        </p:nvSpPr>
        <p:spPr>
          <a:xfrm>
            <a:off x="3861048" y="2787774"/>
            <a:ext cx="2872672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Approximately 45% of the population has 1 copy of the MTHFR C677T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2915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5546"/>
            <a:ext cx="6858000" cy="318635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33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7924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(c) 2014: Benjamin Lynch, ND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34</a:t>
            </a:fld>
            <a:endParaRPr lang="en-IN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1844824" y="2715766"/>
            <a:ext cx="57606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16632" y="3723878"/>
            <a:ext cx="57606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52736" y="2859782"/>
            <a:ext cx="57606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20688" y="1851670"/>
            <a:ext cx="57606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867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0648" y="201426"/>
            <a:ext cx="6429420" cy="3375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342" y="176748"/>
            <a:ext cx="61566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500" b="1" dirty="0" smtClean="0">
                <a:solidFill>
                  <a:srgbClr val="6ABB45"/>
                </a:solidFill>
                <a:latin typeface="Arial" pitchFamily="34" charset="0"/>
                <a:cs typeface="Arial" pitchFamily="34" charset="0"/>
              </a:rPr>
              <a:t>At-Risk Populations for Nitrous Oxide</a:t>
            </a:r>
            <a:endParaRPr lang="en-IN" sz="1500" b="1" dirty="0">
              <a:solidFill>
                <a:srgbClr val="6ABB4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9376" y="606807"/>
            <a:ext cx="200000" cy="1904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35</a:t>
            </a:fld>
            <a:endParaRPr lang="en-IN"/>
          </a:p>
        </p:txBody>
      </p:sp>
      <p:sp>
        <p:nvSpPr>
          <p:cNvPr id="11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196752" y="4830244"/>
            <a:ext cx="2171700" cy="205383"/>
          </a:xfrm>
        </p:spPr>
        <p:txBody>
          <a:bodyPr/>
          <a:lstStyle/>
          <a:p>
            <a:r>
              <a:rPr lang="en-IN" smtClean="0"/>
              <a:t>(c) 2014: Benjamin Lynch, ND</a:t>
            </a:r>
            <a:endParaRPr lang="en-IN" dirty="0"/>
          </a:p>
        </p:txBody>
      </p:sp>
      <p:sp>
        <p:nvSpPr>
          <p:cNvPr id="3" name="TextBox 2"/>
          <p:cNvSpPr txBox="1"/>
          <p:nvPr/>
        </p:nvSpPr>
        <p:spPr>
          <a:xfrm>
            <a:off x="558672" y="601843"/>
            <a:ext cx="6051378" cy="4039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 smtClean="0"/>
              <a:t>Oxidative Stress &gt; Glutathione Deficiency and Cell Membrane Damage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 smtClean="0"/>
              <a:t>Inflammation &gt; </a:t>
            </a:r>
            <a:r>
              <a:rPr lang="en-US" sz="1350" dirty="0" err="1" smtClean="0"/>
              <a:t>TNFa</a:t>
            </a:r>
            <a:endParaRPr lang="en-US" sz="135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 smtClean="0"/>
              <a:t>Pathogens &gt; Candida, viral </a:t>
            </a:r>
            <a:r>
              <a:rPr lang="en-US" sz="1350" dirty="0" err="1" smtClean="0"/>
              <a:t>infxns</a:t>
            </a:r>
            <a:r>
              <a:rPr lang="en-US" sz="1350" dirty="0" smtClean="0"/>
              <a:t>, h pylori . . .</a:t>
            </a:r>
            <a:endParaRPr lang="en-US" sz="13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 smtClean="0"/>
              <a:t>Heavy Metals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 smtClean="0">
                <a:sym typeface="Wingdings" panose="05000000000000000000" pitchFamily="2" charset="2"/>
              </a:rPr>
              <a:t>MTHFR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 smtClean="0">
                <a:sym typeface="Wingdings" panose="05000000000000000000" pitchFamily="2" charset="2"/>
              </a:rPr>
              <a:t>MTR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 smtClean="0">
                <a:sym typeface="Wingdings" panose="05000000000000000000" pitchFamily="2" charset="2"/>
              </a:rPr>
              <a:t>MTRR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 smtClean="0">
                <a:sym typeface="Wingdings" panose="05000000000000000000" pitchFamily="2" charset="2"/>
              </a:rPr>
              <a:t>Low </a:t>
            </a:r>
            <a:r>
              <a:rPr lang="en-US" sz="1350" i="1" dirty="0" smtClean="0">
                <a:sym typeface="Wingdings" panose="05000000000000000000" pitchFamily="2" charset="2"/>
              </a:rPr>
              <a:t>or</a:t>
            </a:r>
            <a:r>
              <a:rPr lang="en-US" sz="1350" dirty="0" smtClean="0">
                <a:sym typeface="Wingdings" panose="05000000000000000000" pitchFamily="2" charset="2"/>
              </a:rPr>
              <a:t> high homocysteine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 smtClean="0">
                <a:sym typeface="Wingdings" panose="05000000000000000000" pitchFamily="2" charset="2"/>
              </a:rPr>
              <a:t>Methionine deficiency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 err="1" smtClean="0">
                <a:sym typeface="Wingdings" panose="05000000000000000000" pitchFamily="2" charset="2"/>
              </a:rPr>
              <a:t>SAMe</a:t>
            </a:r>
            <a:r>
              <a:rPr lang="en-US" sz="1350" dirty="0" smtClean="0">
                <a:sym typeface="Wingdings" panose="05000000000000000000" pitchFamily="2" charset="2"/>
              </a:rPr>
              <a:t> deficiency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 smtClean="0">
                <a:sym typeface="Wingdings" panose="05000000000000000000" pitchFamily="2" charset="2"/>
              </a:rPr>
              <a:t>B12 deficiency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 smtClean="0">
                <a:sym typeface="Wingdings" panose="05000000000000000000" pitchFamily="2" charset="2"/>
              </a:rPr>
              <a:t>MTHF deficiency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 smtClean="0">
                <a:sym typeface="Wingdings" panose="05000000000000000000" pitchFamily="2" charset="2"/>
              </a:rPr>
              <a:t>B2 deficiency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 smtClean="0">
                <a:sym typeface="Wingdings" panose="05000000000000000000" pitchFamily="2" charset="2"/>
              </a:rPr>
              <a:t>B3 deficiency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 smtClean="0">
                <a:sym typeface="Wingdings" panose="05000000000000000000" pitchFamily="2" charset="2"/>
              </a:rPr>
              <a:t>B6 deficiency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 smtClean="0">
                <a:sym typeface="Wingdings" panose="05000000000000000000" pitchFamily="2" charset="2"/>
              </a:rPr>
              <a:t>Selenium deficiency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 smtClean="0">
                <a:sym typeface="Wingdings" panose="05000000000000000000" pitchFamily="2" charset="2"/>
              </a:rPr>
              <a:t>Cysteine deficiency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 smtClean="0">
                <a:sym typeface="Wingdings" panose="05000000000000000000" pitchFamily="2" charset="2"/>
              </a:rPr>
              <a:t>Glycine deficiency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 smtClean="0">
                <a:sym typeface="Wingdings" panose="05000000000000000000" pitchFamily="2" charset="2"/>
              </a:rPr>
              <a:t>Glutamate deficiency</a:t>
            </a:r>
          </a:p>
        </p:txBody>
      </p:sp>
    </p:spTree>
    <p:extLst>
      <p:ext uri="{BB962C8B-B14F-4D97-AF65-F5344CB8AC3E}">
        <p14:creationId xmlns:p14="http://schemas.microsoft.com/office/powerpoint/2010/main" val="227386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6428" y="339502"/>
            <a:ext cx="60486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“…exposures </a:t>
            </a:r>
            <a:r>
              <a:rPr lang="en-US" sz="2800" dirty="0"/>
              <a:t>to chemicals that cause significant depletion of glutathione may ultimately cause a depletion of vitamin B12. In an extreme situation of severely depleted GSH caused by a chemical exposure, typical physiological levels of vitamin </a:t>
            </a:r>
            <a:r>
              <a:rPr lang="en-US" sz="2800" dirty="0" smtClean="0"/>
              <a:t>B12 may </a:t>
            </a:r>
            <a:r>
              <a:rPr lang="en-US" sz="2800" dirty="0"/>
              <a:t>be </a:t>
            </a:r>
            <a:r>
              <a:rPr lang="en-US" sz="2800" dirty="0" smtClean="0"/>
              <a:t>insufficient </a:t>
            </a:r>
            <a:r>
              <a:rPr lang="en-US" sz="2800" dirty="0"/>
              <a:t>to ensure survival of the </a:t>
            </a:r>
            <a:r>
              <a:rPr lang="en-US" sz="2800" dirty="0" smtClean="0"/>
              <a:t>vitamin…”</a:t>
            </a:r>
            <a:endParaRPr lang="en-US" sz="2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36</a:t>
            </a:fld>
            <a:endParaRPr lang="en-IN"/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548680" y="4396520"/>
            <a:ext cx="2171700" cy="205383"/>
          </a:xfrm>
        </p:spPr>
        <p:txBody>
          <a:bodyPr/>
          <a:lstStyle/>
          <a:p>
            <a:r>
              <a:rPr lang="en-IN" dirty="0" smtClean="0"/>
              <a:t>(c) 2014: Benjamin Lynch, ND</a:t>
            </a:r>
            <a:endParaRPr lang="en-IN" dirty="0"/>
          </a:p>
        </p:txBody>
      </p:sp>
      <p:sp>
        <p:nvSpPr>
          <p:cNvPr id="4" name="TextBox 3"/>
          <p:cNvSpPr txBox="1"/>
          <p:nvPr/>
        </p:nvSpPr>
        <p:spPr>
          <a:xfrm>
            <a:off x="901456" y="4651848"/>
            <a:ext cx="5606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A new role for glutathione: protection of vitamin B12 from depletion by </a:t>
            </a:r>
            <a:r>
              <a:rPr lang="en-US" sz="900" dirty="0" err="1" smtClean="0"/>
              <a:t>xenobiotics</a:t>
            </a:r>
            <a:r>
              <a:rPr lang="en-US" sz="900" dirty="0"/>
              <a:t>; </a:t>
            </a:r>
            <a:r>
              <a:rPr lang="en-US" sz="900" dirty="0" smtClean="0"/>
              <a:t>and How </a:t>
            </a:r>
            <a:r>
              <a:rPr lang="en-US" sz="900" dirty="0"/>
              <a:t>environmental and genetic factors combine to cause autism: A redox/methylation hypothesis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4704" y="3939902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</a:t>
            </a:r>
            <a:r>
              <a:rPr lang="en-US" b="1" baseline="-25000" dirty="0" smtClean="0"/>
              <a:t>2</a:t>
            </a:r>
            <a:r>
              <a:rPr lang="en-US" b="1" dirty="0" smtClean="0"/>
              <a:t>0</a:t>
            </a:r>
            <a:r>
              <a:rPr lang="en-US" b="1" baseline="-25000" dirty="0" smtClean="0"/>
              <a:t>2</a:t>
            </a:r>
            <a:r>
              <a:rPr lang="en-US" b="1" dirty="0" smtClean="0"/>
              <a:t> inhibits MTR and promotes CBS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2743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(c) 2014: Benjamin Lynch, ND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37</a:t>
            </a:fld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613"/>
            <a:ext cx="6858000" cy="4970273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2780928" y="1635646"/>
            <a:ext cx="0" cy="5040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717032" y="2355726"/>
            <a:ext cx="0" cy="36004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703312" y="4083918"/>
            <a:ext cx="0" cy="36004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573016" y="1779662"/>
            <a:ext cx="2880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13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38</a:t>
            </a:fld>
            <a:endParaRPr lang="en-I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502"/>
            <a:ext cx="6858000" cy="421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5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39</a:t>
            </a:fld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34" y="642938"/>
            <a:ext cx="6588732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01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48880" y="4863276"/>
            <a:ext cx="2171700" cy="280224"/>
          </a:xfrm>
        </p:spPr>
        <p:txBody>
          <a:bodyPr/>
          <a:lstStyle/>
          <a:p>
            <a:r>
              <a:rPr lang="en-IN" dirty="0" smtClean="0"/>
              <a:t>(c) 2014: Benjamin Lynch, ND</a:t>
            </a:r>
            <a:endParaRPr lang="en-IN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70"/>
            <a:ext cx="6750750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90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640" y="2247714"/>
            <a:ext cx="6429420" cy="3375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4744" y="1866046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b="1" dirty="0" smtClean="0">
                <a:solidFill>
                  <a:srgbClr val="6ABB45"/>
                </a:solidFill>
                <a:cs typeface="Arial" pitchFamily="34" charset="0"/>
              </a:rPr>
              <a:t>Tylenol/Acetaminophen</a:t>
            </a:r>
            <a:endParaRPr lang="en-IN" sz="3600" dirty="0"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40</a:t>
            </a:fld>
            <a:endParaRPr lang="en-IN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58670" y="4226837"/>
            <a:ext cx="2171700" cy="205383"/>
          </a:xfrm>
        </p:spPr>
        <p:txBody>
          <a:bodyPr/>
          <a:lstStyle/>
          <a:p>
            <a:r>
              <a:rPr lang="en-IN" dirty="0" smtClean="0"/>
              <a:t>(c) 2014: Benjamin Lynch, ND</a:t>
            </a:r>
            <a:endParaRPr lang="en-IN" dirty="0"/>
          </a:p>
        </p:txBody>
      </p:sp>
      <p:sp>
        <p:nvSpPr>
          <p:cNvPr id="3" name="TextBox 2"/>
          <p:cNvSpPr txBox="1"/>
          <p:nvPr/>
        </p:nvSpPr>
        <p:spPr>
          <a:xfrm>
            <a:off x="3068960" y="264375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05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342" y="945737"/>
            <a:ext cx="6429420" cy="3375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6632" y="913947"/>
            <a:ext cx="6156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6ABB45"/>
                </a:solidFill>
                <a:latin typeface="Arial" pitchFamily="34" charset="0"/>
                <a:cs typeface="Arial" pitchFamily="34" charset="0"/>
              </a:rPr>
              <a:t>Key Points to Take to the Clinic</a:t>
            </a:r>
            <a:endParaRPr lang="en-IN" b="1" dirty="0">
              <a:solidFill>
                <a:srgbClr val="6ABB4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4800" y="1491630"/>
            <a:ext cx="200000" cy="1904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41</a:t>
            </a:fld>
            <a:endParaRPr lang="en-IN"/>
          </a:p>
        </p:txBody>
      </p:sp>
      <p:sp>
        <p:nvSpPr>
          <p:cNvPr id="11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196752" y="4830244"/>
            <a:ext cx="2171700" cy="205383"/>
          </a:xfrm>
        </p:spPr>
        <p:txBody>
          <a:bodyPr/>
          <a:lstStyle/>
          <a:p>
            <a:r>
              <a:rPr lang="en-IN" smtClean="0"/>
              <a:t>(c) 2014: Benjamin Lynch, ND</a:t>
            </a:r>
            <a:endParaRPr lang="en-IN" dirty="0"/>
          </a:p>
        </p:txBody>
      </p:sp>
      <p:sp>
        <p:nvSpPr>
          <p:cNvPr id="3" name="TextBox 2"/>
          <p:cNvSpPr txBox="1"/>
          <p:nvPr/>
        </p:nvSpPr>
        <p:spPr>
          <a:xfrm>
            <a:off x="464800" y="1419622"/>
            <a:ext cx="61967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>
                <a:sym typeface="Wingdings" panose="05000000000000000000" pitchFamily="2" charset="2"/>
              </a:rPr>
              <a:t>Varying degrees of negative impact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ym typeface="Wingdings" panose="05000000000000000000" pitchFamily="2" charset="2"/>
              </a:rPr>
              <a:t>Utilize other interventions to reduce anxiety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ym typeface="Wingdings" panose="05000000000000000000" pitchFamily="2" charset="2"/>
              </a:rPr>
              <a:t>Team care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ym typeface="Wingdings" panose="05000000000000000000" pitchFamily="2" charset="2"/>
              </a:rPr>
              <a:t>Screen with questionnaire (meds, genes, conditions, age . . .)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ym typeface="Wingdings" panose="05000000000000000000" pitchFamily="2" charset="2"/>
              </a:rPr>
              <a:t>Inform patients about the risk of nitrous oxide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ym typeface="Wingdings" panose="05000000000000000000" pitchFamily="2" charset="2"/>
              </a:rPr>
              <a:t>Support methylation prior to giving nitrous oxide – and after.</a:t>
            </a:r>
          </a:p>
        </p:txBody>
      </p:sp>
    </p:spTree>
    <p:extLst>
      <p:ext uri="{BB962C8B-B14F-4D97-AF65-F5344CB8AC3E}">
        <p14:creationId xmlns:p14="http://schemas.microsoft.com/office/powerpoint/2010/main" val="301087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42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(c) 2014: Benjamin Lynch, ND</a:t>
            </a:r>
            <a:endParaRPr lang="en-I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2" y="195486"/>
            <a:ext cx="6786754" cy="457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1280" y="2306195"/>
            <a:ext cx="62079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accent6">
                    <a:lumMod val="75000"/>
                  </a:schemeClr>
                </a:solidFill>
              </a:rPr>
              <a:t>Great ways to stay informed: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Newsletter Available at </a:t>
            </a:r>
            <a:r>
              <a:rPr lang="en-US" sz="1500" dirty="0">
                <a:hlinkClick r:id="rId3"/>
              </a:rPr>
              <a:t>www.MTHFR.net</a:t>
            </a:r>
            <a:endParaRPr lang="en-US" sz="15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Facebook: </a:t>
            </a:r>
            <a:r>
              <a:rPr lang="en-US" sz="1500" dirty="0">
                <a:hlinkClick r:id="rId4"/>
              </a:rPr>
              <a:t>https://www.facebook.com/drbenjaminlynch</a:t>
            </a:r>
            <a:endParaRPr lang="en-US" sz="15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October 2013 Nutrigenomics Conference </a:t>
            </a:r>
            <a:r>
              <a:rPr lang="en-US" sz="1500" dirty="0" smtClean="0">
                <a:hlinkClick r:id="rId5"/>
              </a:rPr>
              <a:t>www.SeekingHealth.org</a:t>
            </a:r>
            <a:r>
              <a:rPr lang="en-US" sz="1500" dirty="0" smtClean="0"/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 smtClean="0"/>
              <a:t>March </a:t>
            </a:r>
            <a:r>
              <a:rPr lang="en-US" sz="1500" dirty="0"/>
              <a:t>2014 Nutrigenomics Conference – </a:t>
            </a:r>
            <a:r>
              <a:rPr lang="en-US" sz="1500" dirty="0" smtClean="0">
                <a:hlinkClick r:id="rId5"/>
              </a:rPr>
              <a:t>www.SeekingHealth.org</a:t>
            </a:r>
            <a:endParaRPr lang="en-US" sz="1500" dirty="0" smtClean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i="1" dirty="0" smtClean="0"/>
              <a:t>Physician’s Forum for Collaboration – </a:t>
            </a:r>
            <a:r>
              <a:rPr lang="en-US" sz="1500" i="1" dirty="0" smtClean="0">
                <a:hlinkClick r:id="rId5"/>
              </a:rPr>
              <a:t>www.SeekingHealth.org</a:t>
            </a:r>
            <a:r>
              <a:rPr lang="en-US" sz="1500" i="1" dirty="0" smtClean="0"/>
              <a:t>  </a:t>
            </a:r>
            <a:endParaRPr lang="en-US" sz="1500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43</a:t>
            </a:fld>
            <a:endParaRPr lang="en-IN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66682" y="4225463"/>
            <a:ext cx="2171700" cy="205383"/>
          </a:xfrm>
        </p:spPr>
        <p:txBody>
          <a:bodyPr/>
          <a:lstStyle/>
          <a:p>
            <a:r>
              <a:rPr lang="en-IN" smtClean="0"/>
              <a:t>(c) 2014: Benjamin Lynch, ND</a:t>
            </a:r>
            <a:endParaRPr lang="en-IN" dirty="0"/>
          </a:p>
        </p:txBody>
      </p:sp>
      <p:sp>
        <p:nvSpPr>
          <p:cNvPr id="12" name="TextBox 11"/>
          <p:cNvSpPr txBox="1"/>
          <p:nvPr/>
        </p:nvSpPr>
        <p:spPr>
          <a:xfrm>
            <a:off x="2348880" y="925620"/>
            <a:ext cx="3124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b="1" dirty="0" smtClean="0">
                <a:solidFill>
                  <a:srgbClr val="6ABB45"/>
                </a:solidFill>
                <a:cs typeface="Arial" pitchFamily="34" charset="0"/>
              </a:rPr>
              <a:t>Thank you</a:t>
            </a:r>
            <a:endParaRPr lang="en-IN" sz="36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50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640" y="2247714"/>
            <a:ext cx="6429420" cy="3375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04371" y="1908608"/>
            <a:ext cx="3996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b="1" dirty="0" smtClean="0">
                <a:solidFill>
                  <a:srgbClr val="6ABB45"/>
                </a:solidFill>
                <a:cs typeface="Arial" pitchFamily="34" charset="0"/>
              </a:rPr>
              <a:t>Methylation</a:t>
            </a:r>
            <a:endParaRPr lang="en-IN" sz="3600" dirty="0"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5</a:t>
            </a:fld>
            <a:endParaRPr lang="en-IN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58670" y="4226837"/>
            <a:ext cx="2171700" cy="205383"/>
          </a:xfrm>
        </p:spPr>
        <p:txBody>
          <a:bodyPr/>
          <a:lstStyle/>
          <a:p>
            <a:r>
              <a:rPr lang="en-IN" dirty="0" smtClean="0"/>
              <a:t>(c) 2014: Benjamin Lynch, ND</a:t>
            </a:r>
            <a:endParaRPr lang="en-IN" dirty="0"/>
          </a:p>
        </p:txBody>
      </p:sp>
      <p:sp>
        <p:nvSpPr>
          <p:cNvPr id="9" name="TextBox 8"/>
          <p:cNvSpPr txBox="1"/>
          <p:nvPr/>
        </p:nvSpPr>
        <p:spPr>
          <a:xfrm>
            <a:off x="1544520" y="2560740"/>
            <a:ext cx="3512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Donating Methyl Groups</a:t>
            </a:r>
          </a:p>
          <a:p>
            <a:pPr algn="ctr"/>
            <a:r>
              <a:rPr lang="en-US" dirty="0" smtClean="0"/>
              <a:t>CH</a:t>
            </a:r>
            <a:r>
              <a:rPr lang="en-US" baseline="-25000" dirty="0" smtClean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9588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6</a:t>
            </a:fld>
            <a:endParaRPr lang="en-IN"/>
          </a:p>
        </p:txBody>
      </p:sp>
      <p:sp>
        <p:nvSpPr>
          <p:cNvPr id="11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548680" y="4477557"/>
            <a:ext cx="2171700" cy="205383"/>
          </a:xfrm>
        </p:spPr>
        <p:txBody>
          <a:bodyPr/>
          <a:lstStyle/>
          <a:p>
            <a:r>
              <a:rPr lang="en-IN" dirty="0" smtClean="0"/>
              <a:t>(c) 2014: Benjamin Lynch, ND</a:t>
            </a:r>
            <a:endParaRPr lang="en-IN" dirty="0"/>
          </a:p>
        </p:txBody>
      </p:sp>
      <p:sp>
        <p:nvSpPr>
          <p:cNvPr id="3" name="TextBox 2"/>
          <p:cNvSpPr txBox="1"/>
          <p:nvPr/>
        </p:nvSpPr>
        <p:spPr>
          <a:xfrm>
            <a:off x="332656" y="555526"/>
            <a:ext cx="63109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Methylation is the process of controlled transfer of a methyl group </a:t>
            </a:r>
            <a:r>
              <a:rPr lang="en-US" sz="2800" dirty="0" smtClean="0"/>
              <a:t>(CH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) </a:t>
            </a:r>
            <a:r>
              <a:rPr lang="en-US" sz="2800" dirty="0"/>
              <a:t>onto amino acids, proteins, enzymes, and DNA in every cell and tissue of the </a:t>
            </a:r>
            <a:r>
              <a:rPr lang="en-US" sz="2800" dirty="0" smtClean="0"/>
              <a:t>body . . . </a:t>
            </a:r>
          </a:p>
          <a:p>
            <a:endParaRPr lang="en-US" sz="2800" dirty="0"/>
          </a:p>
          <a:p>
            <a:r>
              <a:rPr lang="en-US" sz="2800" dirty="0" smtClean="0"/>
              <a:t>This </a:t>
            </a:r>
            <a:r>
              <a:rPr lang="en-US" sz="2800" dirty="0"/>
              <a:t>process is one of the essential metabolic functions of the body and is catalyzed by a variety of enzymes.</a:t>
            </a:r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060848" y="4803998"/>
            <a:ext cx="39604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http://www.hdri-usa.com/tests/methylation/</a:t>
            </a:r>
          </a:p>
        </p:txBody>
      </p:sp>
    </p:spTree>
    <p:extLst>
      <p:ext uri="{BB962C8B-B14F-4D97-AF65-F5344CB8AC3E}">
        <p14:creationId xmlns:p14="http://schemas.microsoft.com/office/powerpoint/2010/main" val="19882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7</a:t>
            </a:fld>
            <a:endParaRPr lang="en-I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78" y="1253728"/>
            <a:ext cx="5836444" cy="263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2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646" y="824696"/>
            <a:ext cx="6429420" cy="3375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8640" y="843426"/>
            <a:ext cx="6156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6ABB45"/>
                </a:solidFill>
                <a:latin typeface="Arial" pitchFamily="34" charset="0"/>
                <a:cs typeface="Arial" pitchFamily="34" charset="0"/>
              </a:rPr>
              <a:t>Methylation</a:t>
            </a:r>
            <a:endParaRPr lang="en-IN" b="1" dirty="0">
              <a:solidFill>
                <a:srgbClr val="6ABB4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2002" y="1258992"/>
            <a:ext cx="200000" cy="1904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8</a:t>
            </a:fld>
            <a:endParaRPr lang="en-IN"/>
          </a:p>
        </p:txBody>
      </p:sp>
      <p:sp>
        <p:nvSpPr>
          <p:cNvPr id="11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58670" y="4226837"/>
            <a:ext cx="2171700" cy="205383"/>
          </a:xfrm>
        </p:spPr>
        <p:txBody>
          <a:bodyPr/>
          <a:lstStyle/>
          <a:p>
            <a:r>
              <a:rPr lang="en-IN" smtClean="0"/>
              <a:t>(c) 2014: Benjamin Lynch, ND</a:t>
            </a:r>
            <a:endParaRPr lang="en-IN" dirty="0"/>
          </a:p>
        </p:txBody>
      </p:sp>
      <p:sp>
        <p:nvSpPr>
          <p:cNvPr id="3" name="TextBox 2"/>
          <p:cNvSpPr txBox="1"/>
          <p:nvPr/>
        </p:nvSpPr>
        <p:spPr>
          <a:xfrm>
            <a:off x="502456" y="1206984"/>
            <a:ext cx="63109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Functions of Methylation (some):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Gene regulation: turn on/off genes via </a:t>
            </a:r>
            <a:r>
              <a:rPr lang="en-US" sz="1600" dirty="0" err="1" smtClean="0"/>
              <a:t>SAMe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Biotransformation: glutathione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DNA base formation: uracil </a:t>
            </a:r>
            <a:r>
              <a:rPr lang="en-US" sz="1600" dirty="0" smtClean="0">
                <a:sym typeface="Wingdings" panose="05000000000000000000" pitchFamily="2" charset="2"/>
              </a:rPr>
              <a:t> thymine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ym typeface="Wingdings" panose="05000000000000000000" pitchFamily="2" charset="2"/>
              </a:rPr>
              <a:t>Neurotransmission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ym typeface="Wingdings" panose="05000000000000000000" pitchFamily="2" charset="2"/>
              </a:rPr>
              <a:t>Cell membrane: </a:t>
            </a:r>
            <a:r>
              <a:rPr lang="en-US" sz="1600" dirty="0" err="1" smtClean="0">
                <a:sym typeface="Wingdings" panose="05000000000000000000" pitchFamily="2" charset="2"/>
              </a:rPr>
              <a:t>phosphatidylcholine</a:t>
            </a:r>
            <a:r>
              <a:rPr lang="en-US" sz="1600" dirty="0" smtClean="0">
                <a:sym typeface="Wingdings" panose="05000000000000000000" pitchFamily="2" charset="2"/>
              </a:rPr>
              <a:t> and DHA to membranes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ym typeface="Wingdings" panose="05000000000000000000" pitchFamily="2" charset="2"/>
              </a:rPr>
              <a:t>Adenosine as metabolic fuel regulator (acetyl CoA vs lactate)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ym typeface="Wingdings" panose="05000000000000000000" pitchFamily="2" charset="2"/>
              </a:rPr>
              <a:t>Cell protection: NFKB expression to reduce TNF cytotoxicity</a:t>
            </a:r>
            <a:endParaRPr lang="en-US" sz="16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060848" y="4803998"/>
            <a:ext cx="39604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http://www.ncbi.nlm.nih.gov/pubmed/24224954</a:t>
            </a:r>
          </a:p>
        </p:txBody>
      </p:sp>
    </p:spTree>
    <p:extLst>
      <p:ext uri="{BB962C8B-B14F-4D97-AF65-F5344CB8AC3E}">
        <p14:creationId xmlns:p14="http://schemas.microsoft.com/office/powerpoint/2010/main" val="74719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646" y="824696"/>
            <a:ext cx="6429420" cy="3375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8640" y="843426"/>
            <a:ext cx="6156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6ABB45"/>
                </a:solidFill>
                <a:latin typeface="Arial" pitchFamily="34" charset="0"/>
                <a:cs typeface="Arial" pitchFamily="34" charset="0"/>
              </a:rPr>
              <a:t>Methylation</a:t>
            </a:r>
            <a:endParaRPr lang="en-IN" sz="1500" b="1" dirty="0">
              <a:solidFill>
                <a:srgbClr val="6ABB4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2002" y="1258992"/>
            <a:ext cx="200000" cy="1904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732E6-3716-4756-8094-8709FEB9671C}" type="slidenum">
              <a:rPr lang="en-IN" smtClean="0"/>
              <a:pPr/>
              <a:t>9</a:t>
            </a:fld>
            <a:endParaRPr lang="en-IN"/>
          </a:p>
        </p:txBody>
      </p:sp>
      <p:sp>
        <p:nvSpPr>
          <p:cNvPr id="11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58670" y="4226837"/>
            <a:ext cx="2171700" cy="205383"/>
          </a:xfrm>
        </p:spPr>
        <p:txBody>
          <a:bodyPr/>
          <a:lstStyle/>
          <a:p>
            <a:r>
              <a:rPr lang="en-IN" smtClean="0"/>
              <a:t>(c) 2014: Benjamin Lynch, ND</a:t>
            </a:r>
            <a:endParaRPr lang="en-IN" dirty="0"/>
          </a:p>
        </p:txBody>
      </p:sp>
      <p:sp>
        <p:nvSpPr>
          <p:cNvPr id="3" name="TextBox 2"/>
          <p:cNvSpPr txBox="1"/>
          <p:nvPr/>
        </p:nvSpPr>
        <p:spPr>
          <a:xfrm>
            <a:off x="502456" y="1206984"/>
            <a:ext cx="63109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Methyl Donors – donate a methyl group - CH</a:t>
            </a:r>
            <a:r>
              <a:rPr lang="en-US" sz="1600" b="1" baseline="-25000" dirty="0" smtClean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Methylcobalamin</a:t>
            </a:r>
            <a:r>
              <a:rPr lang="en-US" sz="1600" dirty="0" smtClean="0"/>
              <a:t> (B12)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Methylfolate (Folate)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Methionine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Choline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Glycine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TMG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DMG</a:t>
            </a:r>
          </a:p>
        </p:txBody>
      </p:sp>
    </p:spTree>
    <p:extLst>
      <p:ext uri="{BB962C8B-B14F-4D97-AF65-F5344CB8AC3E}">
        <p14:creationId xmlns:p14="http://schemas.microsoft.com/office/powerpoint/2010/main" val="280801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178704</TotalTime>
  <Words>903</Words>
  <Application>Microsoft Office PowerPoint</Application>
  <PresentationFormat>Custom</PresentationFormat>
  <Paragraphs>197</Paragraphs>
  <Slides>43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MTHFR: Impact of Nitrous Oxide    Presenter: Benjamin Lynch, ND  International Academy of Biological Dentistry and Medicine Conference  Las Vegas, NV   “Clinicians will be central to helping consumer-patients use genomic information to make health decisions.” – NEJM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Webinar by Dr. Ben</dc:title>
  <dc:creator>Gaurav</dc:creator>
  <cp:lastModifiedBy>Dawn Ewing</cp:lastModifiedBy>
  <cp:revision>1801</cp:revision>
  <cp:lastPrinted>2014-03-12T21:24:57Z</cp:lastPrinted>
  <dcterms:created xsi:type="dcterms:W3CDTF">2010-07-06T12:48:09Z</dcterms:created>
  <dcterms:modified xsi:type="dcterms:W3CDTF">2014-08-16T01:48:53Z</dcterms:modified>
</cp:coreProperties>
</file>